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6" r:id="rId4"/>
    <p:sldId id="257" r:id="rId5"/>
    <p:sldId id="287" r:id="rId6"/>
    <p:sldId id="288" r:id="rId7"/>
    <p:sldId id="271" r:id="rId8"/>
    <p:sldId id="273" r:id="rId9"/>
    <p:sldId id="289" r:id="rId10"/>
    <p:sldId id="260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5"/>
    <p:restoredTop sz="97481"/>
  </p:normalViewPr>
  <p:slideViewPr>
    <p:cSldViewPr snapToGrid="0" snapToObjects="1">
      <p:cViewPr varScale="1">
        <p:scale>
          <a:sx n="191" d="100"/>
          <a:sy n="191" d="100"/>
        </p:scale>
        <p:origin x="24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98FC1-1CF3-6AD9-61D2-78DF9CED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DD4434-B25F-DA45-BD65-6BC86803B158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493DB-68DF-F04A-4660-47EE2460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D680F-A3C8-986F-BED0-A7EB2BD3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14AAC-AE61-4344-A282-9FFBF7509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51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A22B-976C-7D2D-5965-C4641D8FE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61ADFF-0F3A-8646-BE7C-38F904482CA4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C6D47-6864-31FF-7139-E369CD6AC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94CD2-4B48-A108-4C4C-CA1EA97A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F5E55-C144-CF49-ABEB-8D48FE0BB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4C84F-7703-06A7-7690-642E014AF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6DD964-9375-A24B-87E2-50D59EB05AEA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00115-A1AD-9B1E-77B3-3E61B71BB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3BC36-A312-1877-CA87-982F38CD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0261C-7258-9D4E-9460-34B2DB4894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73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BE03F-8AC0-AA01-3234-ED7B5E5C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5D333C-DD36-7B4F-9256-C7B6B92869F7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BFEF9-D183-7919-C729-733EE5C9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1F935-8B87-D273-CC1D-83ED24B5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D2183-E700-3C4F-A612-64EAF4DBA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74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E0C53-92AC-E30F-C171-8C75C707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2F3628-7AEF-9444-A760-2DAD68E11073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9FAD9-9A0F-CBE3-9E7F-0EB9CF38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802FD-214A-1BFA-0117-1D740647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D8570-D946-C44E-9861-5ADCC45FD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88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386DAB-84B8-A9EF-C672-FBE6AA4E7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8A83-6988-864E-A96F-57C3E11F5925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BF39D3-2BED-F547-DCC7-17E46C2B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5C7BFC-9083-53C6-8CBA-B9028279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11D8A-BC5C-234E-BEFF-011D7F1B8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57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BDFB31-282D-A2B1-CFBE-CDDC812C0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6217EF-0CBC-DA4C-ADA4-E4F883F99954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F35352-45D8-0D9A-D0B1-4FBCEAA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19BC73-629B-567E-436E-51F8B68F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90651-5E29-6F45-880D-61D02B9DC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73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3FCF38-124C-A15D-4B4E-CE1D2889A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087C44-9F3F-7645-8A4F-B5ADB126DB92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A95295-D4C3-908F-E607-97447033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140FFD-EB8B-1F3B-FFDB-2A0BD8B0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C591B-37FD-F843-9DBC-98DB23F3FB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654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694152-45DE-E777-3BE8-8062D500F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121D94-BADC-794E-A175-4BF8DDFBE19E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B9F8818-E1BD-235D-9D8D-BB6A7631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462601-7EE1-5873-552A-600E6A59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7D0BE-941B-454F-8670-E6ADBC5631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9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DF624D-C93C-28D9-FB1A-1B3A4FC9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19ECA4-3C1D-B54C-A3A4-A09B6A03A05C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E0EFAD-8463-B899-D6DC-88ADA39AB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67B92A-40CF-C351-7FD7-3E325893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5AD52-C37D-F745-B1C8-414A183E3C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40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786314-1D29-501A-D4E2-E27BE1A9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9F20F3-12C0-D34A-B806-20D7E2F8F8B1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44F5F5-D04E-7ACD-67CD-BCA2E2FD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A8E6F4-8112-742F-46FD-57755C8B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4907F-9555-6744-A2B3-6789B0F47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90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B71EC2C-8344-E382-8238-8B6D26055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34AE392-A52A-867F-F81E-5C3D60B16F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2FBF7-23AE-6233-4066-4E8FB322F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102326F-024E-4D49-8BB3-D7B6B4607B52}" type="datetime1">
              <a:rPr lang="en-US" altLang="en-US"/>
              <a:pPr/>
              <a:t>10/18/23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3F2D-89BF-6A93-481F-BF3BBC02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9D74E-BE0F-34A8-AE0E-FA386BB3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432CE23-9BFC-954B-AAA4-2AFDEEF0C1D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25" charset="-128"/>
          <a:cs typeface="ＭＳ Ｐゴシック" pitchFamily="2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5" charset="0"/>
          <a:ea typeface="ＭＳ Ｐゴシック" pitchFamily="25" charset="-128"/>
          <a:cs typeface="ＭＳ Ｐゴシック" pitchFamily="2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25" charset="-128"/>
          <a:cs typeface="ＭＳ Ｐゴシック" pitchFamily="2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2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2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2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2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0E50C7F-47DD-5F0D-E04C-6E93177F8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T1_bottom_brand_bar.png">
            <a:extLst>
              <a:ext uri="{FF2B5EF4-FFF2-40B4-BE49-F238E27FC236}">
                <a16:creationId xmlns:a16="http://schemas.microsoft.com/office/drawing/2014/main" id="{E5DABB83-BDC7-B194-AAA0-DE5F7F56C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r="3795" b="24118"/>
          <a:stretch>
            <a:fillRect/>
          </a:stretch>
        </p:blipFill>
        <p:spPr bwMode="auto">
          <a:xfrm>
            <a:off x="0" y="5205413"/>
            <a:ext cx="91440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5FC33F0-235B-8D64-827B-FEB059847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10" y="-74950"/>
            <a:ext cx="43307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B684F-B096-1694-E4BA-2EF45C7D39A7}"/>
              </a:ext>
            </a:extLst>
          </p:cNvPr>
          <p:cNvSpPr txBox="1"/>
          <p:nvPr/>
        </p:nvSpPr>
        <p:spPr>
          <a:xfrm>
            <a:off x="6445772" y="3695075"/>
            <a:ext cx="24209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Workforce Panel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45B489-A935-9536-5587-93B12F195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r="4979"/>
          <a:stretch/>
        </p:blipFill>
        <p:spPr>
          <a:xfrm>
            <a:off x="-2286" y="10"/>
            <a:ext cx="9143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5E1960-11B9-15AF-CCAE-0445D1EC1C70}"/>
              </a:ext>
            </a:extLst>
          </p:cNvPr>
          <p:cNvSpPr txBox="1"/>
          <p:nvPr/>
        </p:nvSpPr>
        <p:spPr>
          <a:xfrm>
            <a:off x="108042" y="1651546"/>
            <a:ext cx="3866446" cy="40720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63AC9-E0C4-1A0C-8718-61925C3F2AF3}"/>
              </a:ext>
            </a:extLst>
          </p:cNvPr>
          <p:cNvSpPr txBox="1"/>
          <p:nvPr/>
        </p:nvSpPr>
        <p:spPr>
          <a:xfrm>
            <a:off x="236123" y="2340371"/>
            <a:ext cx="2600520" cy="253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FFFFFF"/>
                </a:solidFill>
                <a:latin typeface="+mn-lt"/>
                <a:ea typeface="+mn-ea"/>
              </a:rPr>
              <a:t>Dan McCoy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 err="1">
                <a:solidFill>
                  <a:srgbClr val="FFFFFF"/>
                </a:solidFill>
                <a:latin typeface="+mn-lt"/>
                <a:ea typeface="+mn-ea"/>
              </a:rPr>
              <a:t>dan.mccoy@uwyo.edu</a:t>
            </a:r>
            <a:endParaRPr lang="en-US" sz="1700" b="1" dirty="0">
              <a:solidFill>
                <a:srgbClr val="FFFFFF"/>
              </a:solidFill>
              <a:latin typeface="+mn-lt"/>
              <a:ea typeface="+mn-ea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FFFFFF"/>
                </a:solidFill>
                <a:latin typeface="+mn-lt"/>
                <a:ea typeface="+mn-ea"/>
              </a:rPr>
              <a:t>Jordan Rebecca Kobliska jkoblisk@uwyo.edu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FFFFFF"/>
                </a:solidFill>
                <a:latin typeface="+mn-lt"/>
                <a:ea typeface="+mn-ea"/>
              </a:rPr>
              <a:t>Amy Madera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 err="1">
                <a:solidFill>
                  <a:srgbClr val="FFFFFF"/>
                </a:solidFill>
                <a:latin typeface="+mn-lt"/>
                <a:ea typeface="+mn-ea"/>
              </a:rPr>
              <a:t>amadera@cwc.edu</a:t>
            </a:r>
            <a:endParaRPr lang="en-US" sz="1700" b="1" dirty="0">
              <a:solidFill>
                <a:srgbClr val="FFFFFF"/>
              </a:solidFill>
              <a:latin typeface="+mn-lt"/>
              <a:ea typeface="+mn-ea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solidFill>
                  <a:srgbClr val="FFFFFF"/>
                </a:solidFill>
                <a:latin typeface="+mn-lt"/>
                <a:ea typeface="+mn-ea"/>
              </a:rPr>
              <a:t>Molly Matthaei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 err="1">
                <a:solidFill>
                  <a:srgbClr val="FFFFFF"/>
                </a:solidFill>
                <a:latin typeface="+mn-lt"/>
                <a:ea typeface="+mn-ea"/>
              </a:rPr>
              <a:t>mmatthaei@tcsd.org</a:t>
            </a:r>
            <a:endParaRPr lang="en-US" sz="1700" b="1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_barandmedallion_cmp.psd">
            <a:extLst>
              <a:ext uri="{FF2B5EF4-FFF2-40B4-BE49-F238E27FC236}">
                <a16:creationId xmlns:a16="http://schemas.microsoft.com/office/drawing/2014/main" id="{D524EC38-8965-6D47-0193-45D67BA0E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12700" y="55483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CC93A4-8145-6B0B-E9EF-250894141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your panelists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9F79B7-EEA1-E1FB-0264-BEE4AFB78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ssistant-light"/>
              </a:rPr>
              <a:t>Dr. Dan McCoy, Interim Director, Wyoming Outdoor Recreation, Tourism and Hospitality (WORTH) Initiative 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ssistant-light"/>
              </a:rPr>
              <a:t>Amy Madera, Director of Culinary and Hospitality Programs for Central Wyoming College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ssistant-light"/>
              </a:rPr>
              <a:t>Molly Matthaei, Culinary Arts Instructor, Jackson Hole High School</a:t>
            </a: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ssistant-light"/>
              </a:rPr>
              <a:t>Jordan Kobliska, Internship, and Employment Coordinator at the University of Wyoming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947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_barandmedallion_cmp.psd">
            <a:extLst>
              <a:ext uri="{FF2B5EF4-FFF2-40B4-BE49-F238E27FC236}">
                <a16:creationId xmlns:a16="http://schemas.microsoft.com/office/drawing/2014/main" id="{D524EC38-8965-6D47-0193-45D67BA0E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12700" y="55483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31FB1-5832-490D-5BE1-709FCC13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C85C9-4455-BBA7-329E-CBE36AAD2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Job growth projections</a:t>
            </a:r>
          </a:p>
          <a:p>
            <a:r>
              <a:rPr lang="en-US" dirty="0"/>
              <a:t>Labor force growth</a:t>
            </a:r>
          </a:p>
          <a:p>
            <a:r>
              <a:rPr lang="en-US" dirty="0"/>
              <a:t>Demographic shifts in the workforce</a:t>
            </a:r>
          </a:p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10239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PP_barandmedallion_cmp.psd">
            <a:extLst>
              <a:ext uri="{FF2B5EF4-FFF2-40B4-BE49-F238E27FC236}">
                <a16:creationId xmlns:a16="http://schemas.microsoft.com/office/drawing/2014/main" id="{416C784D-92D5-44A1-AE32-0169AF28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-6350" y="5582772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6F793-0E06-71D2-A28D-0030C5C4D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Growth from 2018 to 2030</a:t>
            </a:r>
          </a:p>
        </p:txBody>
      </p:sp>
      <p:pic>
        <p:nvPicPr>
          <p:cNvPr id="6" name="Content Placeholder 5" descr="A map of the united states&#10;&#10;Description automatically generated">
            <a:extLst>
              <a:ext uri="{FF2B5EF4-FFF2-40B4-BE49-F238E27FC236}">
                <a16:creationId xmlns:a16="http://schemas.microsoft.com/office/drawing/2014/main" id="{CF1EB79F-65A9-EED6-39EB-EC0D733F1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150322"/>
            <a:ext cx="8229600" cy="342571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5565D5-48AE-CD49-D9BF-70FA18BBB20C}"/>
              </a:ext>
            </a:extLst>
          </p:cNvPr>
          <p:cNvSpPr txBox="1"/>
          <p:nvPr/>
        </p:nvSpPr>
        <p:spPr>
          <a:xfrm>
            <a:off x="1186824" y="6237615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National Restaurant Association 2030 report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58D6B-F3D0-850F-1D61-5A89D7FEA0C0}"/>
              </a:ext>
            </a:extLst>
          </p:cNvPr>
          <p:cNvSpPr txBox="1"/>
          <p:nvPr/>
        </p:nvSpPr>
        <p:spPr>
          <a:xfrm>
            <a:off x="4319752" y="5391807"/>
            <a:ext cx="1061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2F03D-53B1-7763-8038-A85F0F1F6ADD}"/>
              </a:ext>
            </a:extLst>
          </p:cNvPr>
          <p:cNvSpPr txBox="1"/>
          <p:nvPr/>
        </p:nvSpPr>
        <p:spPr>
          <a:xfrm>
            <a:off x="73572" y="5253895"/>
            <a:ext cx="10615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BD0F001-0E67-480E-15E1-BF445412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" y="5668926"/>
            <a:ext cx="7772400" cy="515464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4783AF56-2EA9-B35C-1AF5-C1F2E46F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3890554"/>
            <a:ext cx="7772400" cy="1474248"/>
          </a:xfrm>
          <a:prstGeom prst="rect">
            <a:avLst/>
          </a:prstGeom>
        </p:spPr>
      </p:pic>
      <p:pic>
        <p:nvPicPr>
          <p:cNvPr id="14337" name="Picture 3" descr="PP_barandmedallion_cmp.psd">
            <a:extLst>
              <a:ext uri="{FF2B5EF4-FFF2-40B4-BE49-F238E27FC236}">
                <a16:creationId xmlns:a16="http://schemas.microsoft.com/office/drawing/2014/main" id="{416C784D-92D5-44A1-AE32-0169AF281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0" y="55610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74D9D-4C7D-C1A1-09B4-94F4C938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3200" dirty="0"/>
            </a:br>
            <a:r>
              <a:rPr lang="en-US" sz="3200" dirty="0"/>
              <a:t> Wyoming Long- Term Industry and Occupational Employment Projections, 2020-2030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0F97A0-E7BC-935E-FDD8-325B6BE6B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8069" y="2596133"/>
            <a:ext cx="7977352" cy="401959"/>
          </a:xfrm>
        </p:spPr>
      </p:pic>
      <p:pic>
        <p:nvPicPr>
          <p:cNvPr id="8" name="Picture 7" descr="A graph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0DD9E5FE-8BE1-9940-D36D-D426E7E8EA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300"/>
          <a:stretch/>
        </p:blipFill>
        <p:spPr>
          <a:xfrm>
            <a:off x="680545" y="1857737"/>
            <a:ext cx="7772400" cy="7589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5E851-83C1-9887-430A-B93AAD03E7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609"/>
          <a:stretch/>
        </p:blipFill>
        <p:spPr>
          <a:xfrm>
            <a:off x="680545" y="2965801"/>
            <a:ext cx="7772400" cy="575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F00493-93B0-7660-52D4-5744D9DC25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150" y="3541427"/>
            <a:ext cx="7772400" cy="3629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6A313-716F-5513-AA6B-26C1A0D76C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186"/>
          <a:stretch/>
        </p:blipFill>
        <p:spPr>
          <a:xfrm>
            <a:off x="692150" y="5403145"/>
            <a:ext cx="7772400" cy="2954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532D9E-6515-BE40-AFD4-E55A407C5A88}"/>
              </a:ext>
            </a:extLst>
          </p:cNvPr>
          <p:cNvSpPr txBox="1"/>
          <p:nvPr/>
        </p:nvSpPr>
        <p:spPr>
          <a:xfrm>
            <a:off x="4141076" y="2551576"/>
            <a:ext cx="662151" cy="3443542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454BBD-461E-DD4D-ECF6-812BE2E3D510}"/>
              </a:ext>
            </a:extLst>
          </p:cNvPr>
          <p:cNvSpPr txBox="1"/>
          <p:nvPr/>
        </p:nvSpPr>
        <p:spPr>
          <a:xfrm>
            <a:off x="1307939" y="6348714"/>
            <a:ext cx="380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Wyoming Department of Workforce Services </a:t>
            </a:r>
          </a:p>
        </p:txBody>
      </p:sp>
    </p:spTree>
    <p:extLst>
      <p:ext uri="{BB962C8B-B14F-4D97-AF65-F5344CB8AC3E}">
        <p14:creationId xmlns:p14="http://schemas.microsoft.com/office/powerpoint/2010/main" val="390993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PP_barandmedallion_cmp.psd">
            <a:extLst>
              <a:ext uri="{FF2B5EF4-FFF2-40B4-BE49-F238E27FC236}">
                <a16:creationId xmlns:a16="http://schemas.microsoft.com/office/drawing/2014/main" id="{416C784D-92D5-44A1-AE32-0169AF28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0" y="55610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1AE08-A427-AE00-1849-55B3261C4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67" b="-1"/>
          <a:stretch/>
        </p:blipFill>
        <p:spPr>
          <a:xfrm>
            <a:off x="862314" y="2978099"/>
            <a:ext cx="7772400" cy="59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C55F3-9A61-2E1A-D1BF-5C63D24AF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14" y="2247653"/>
            <a:ext cx="7772400" cy="7292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FBE71B9-B77D-F889-0CD9-DCCB7E9E133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25" charset="-128"/>
                <a:cs typeface="ＭＳ Ｐゴシック" pitchFamily="25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25" charset="0"/>
                <a:ea typeface="ＭＳ Ｐゴシック" pitchFamily="25" charset="-128"/>
                <a:cs typeface="ＭＳ Ｐゴシック" pitchFamily="25" charset="-128"/>
              </a:defRPr>
            </a:lvl9pPr>
          </a:lstStyle>
          <a:p>
            <a:r>
              <a:rPr lang="en-US" sz="3200" dirty="0"/>
              <a:t> Wyoming Long- Term Industry and Occupational Employment Projections, 2020-2030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0E989-2621-F4C6-6DFA-8EC39811862E}"/>
              </a:ext>
            </a:extLst>
          </p:cNvPr>
          <p:cNvSpPr txBox="1"/>
          <p:nvPr/>
        </p:nvSpPr>
        <p:spPr>
          <a:xfrm>
            <a:off x="1307939" y="6348714"/>
            <a:ext cx="380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Wyoming Department of Workforce Services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0BBBC-D521-07E0-2B6E-F2A5B6A17E1B}"/>
              </a:ext>
            </a:extLst>
          </p:cNvPr>
          <p:cNvSpPr txBox="1"/>
          <p:nvPr/>
        </p:nvSpPr>
        <p:spPr>
          <a:xfrm>
            <a:off x="1504709" y="4074289"/>
            <a:ext cx="597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Statewide labor growth 15%</a:t>
            </a:r>
          </a:p>
        </p:txBody>
      </p:sp>
    </p:spTree>
    <p:extLst>
      <p:ext uri="{BB962C8B-B14F-4D97-AF65-F5344CB8AC3E}">
        <p14:creationId xmlns:p14="http://schemas.microsoft.com/office/powerpoint/2010/main" val="2967646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_barandmedallion_cmp.psd">
            <a:extLst>
              <a:ext uri="{FF2B5EF4-FFF2-40B4-BE49-F238E27FC236}">
                <a16:creationId xmlns:a16="http://schemas.microsoft.com/office/drawing/2014/main" id="{D524EC38-8965-6D47-0193-45D67BA0E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2290" y="55483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lue and red rectangular bar graph&#10;&#10;Description automatically generated">
            <a:extLst>
              <a:ext uri="{FF2B5EF4-FFF2-40B4-BE49-F238E27FC236}">
                <a16:creationId xmlns:a16="http://schemas.microsoft.com/office/drawing/2014/main" id="{E9AD3B02-5D3C-4F4A-4C74-3C9FFFC60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34"/>
          <a:stretch/>
        </p:blipFill>
        <p:spPr>
          <a:xfrm>
            <a:off x="2444542" y="2150666"/>
            <a:ext cx="4272196" cy="3225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2CD59D-0857-D00D-8489-45284BC2658E}"/>
              </a:ext>
            </a:extLst>
          </p:cNvPr>
          <p:cNvSpPr txBox="1"/>
          <p:nvPr/>
        </p:nvSpPr>
        <p:spPr>
          <a:xfrm>
            <a:off x="1193921" y="628134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National Restaurant Association 2030 report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BB080E-28B4-E5A6-0C72-4674D878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Civilian Labor Force Growth</a:t>
            </a:r>
          </a:p>
        </p:txBody>
      </p:sp>
    </p:spTree>
    <p:extLst>
      <p:ext uri="{BB962C8B-B14F-4D97-AF65-F5344CB8AC3E}">
        <p14:creationId xmlns:p14="http://schemas.microsoft.com/office/powerpoint/2010/main" val="163640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PP_barandmedallion_cmp.psd">
            <a:extLst>
              <a:ext uri="{FF2B5EF4-FFF2-40B4-BE49-F238E27FC236}">
                <a16:creationId xmlns:a16="http://schemas.microsoft.com/office/drawing/2014/main" id="{D524EC38-8965-6D47-0193-45D67BA0E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-12700" y="55483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92AA9CFD-84EF-F487-F42F-5447984D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25438"/>
            <a:ext cx="7772400" cy="44177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468493-2E37-CC49-BE70-13DC8F1F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11767"/>
          </a:xfrm>
        </p:spPr>
        <p:txBody>
          <a:bodyPr/>
          <a:lstStyle/>
          <a:p>
            <a:r>
              <a:rPr lang="en-US" sz="2800" dirty="0">
                <a:effectLst/>
                <a:latin typeface="Helvetica" pitchFamily="2" charset="0"/>
              </a:rPr>
              <a:t>Projected change in the U.S. labor force by age, 2018 to 2028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4BC36-BDC7-6086-B0A7-02E12A144C3B}"/>
              </a:ext>
            </a:extLst>
          </p:cNvPr>
          <p:cNvSpPr txBox="1"/>
          <p:nvPr/>
        </p:nvSpPr>
        <p:spPr>
          <a:xfrm>
            <a:off x="1193921" y="628134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National Restaurant Association 2030 report</a:t>
            </a:r>
          </a:p>
        </p:txBody>
      </p:sp>
    </p:spTree>
    <p:extLst>
      <p:ext uri="{BB962C8B-B14F-4D97-AF65-F5344CB8AC3E}">
        <p14:creationId xmlns:p14="http://schemas.microsoft.com/office/powerpoint/2010/main" val="3003103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n a wooden platform with Old Faithful in the background&#10;&#10;Description automatically generated">
            <a:extLst>
              <a:ext uri="{FF2B5EF4-FFF2-40B4-BE49-F238E27FC236}">
                <a16:creationId xmlns:a16="http://schemas.microsoft.com/office/drawing/2014/main" id="{461B4C10-1588-738D-78A2-AD5638514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95" y="0"/>
            <a:ext cx="9171590" cy="6114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A693B-683B-CE1A-97DA-6DBB711A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5" name="Picture 3" descr="PP_barandmedallion_cmp.psd">
            <a:extLst>
              <a:ext uri="{FF2B5EF4-FFF2-40B4-BE49-F238E27FC236}">
                <a16:creationId xmlns:a16="http://schemas.microsoft.com/office/drawing/2014/main" id="{A4A3ECEE-CC71-A53F-82A6-15E52ECAB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8"/>
          <a:stretch>
            <a:fillRect/>
          </a:stretch>
        </p:blipFill>
        <p:spPr bwMode="auto">
          <a:xfrm>
            <a:off x="-12700" y="5548313"/>
            <a:ext cx="91567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687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193</Words>
  <Application>Microsoft Macintosh PowerPoint</Application>
  <PresentationFormat>On-screen Show (4:3)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assistant-light</vt:lpstr>
      <vt:lpstr>Calibri</vt:lpstr>
      <vt:lpstr>Helvetica</vt:lpstr>
      <vt:lpstr>Office Theme</vt:lpstr>
      <vt:lpstr>PowerPoint Presentation</vt:lpstr>
      <vt:lpstr>Meet your panelists</vt:lpstr>
      <vt:lpstr>Agenda</vt:lpstr>
      <vt:lpstr>Job Growth from 2018 to 2030</vt:lpstr>
      <vt:lpstr>  Wyoming Long- Term Industry and Occupational Employment Projections, 2020-2030 </vt:lpstr>
      <vt:lpstr>PowerPoint Presentation</vt:lpstr>
      <vt:lpstr>U.S. Civilian Labor Force Growth</vt:lpstr>
      <vt:lpstr>Projected change in the U.S. labor force by age, 2018 to 2028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UW Admin User</dc:creator>
  <cp:lastModifiedBy>Dan McCoy</cp:lastModifiedBy>
  <cp:revision>45</cp:revision>
  <dcterms:created xsi:type="dcterms:W3CDTF">2010-10-28T19:41:26Z</dcterms:created>
  <dcterms:modified xsi:type="dcterms:W3CDTF">2023-10-18T22:48:45Z</dcterms:modified>
</cp:coreProperties>
</file>