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22"/>
  </p:notesMasterIdLst>
  <p:sldIdLst>
    <p:sldId id="3379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h+JBtRkfM6W1JM0WcMCXxgF4UU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81865-4216-43F8-AF38-AAF5116706C8}" v="1" dt="2023-10-19T14:48:43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Borgerding" userId="29ac0da1-6127-4c3a-9fde-7a426d478092" providerId="ADAL" clId="{05681865-4216-43F8-AF38-AAF5116706C8}"/>
    <pc:docChg chg="addSld delSld modSld">
      <pc:chgData name="Sara Borgerding" userId="29ac0da1-6127-4c3a-9fde-7a426d478092" providerId="ADAL" clId="{05681865-4216-43F8-AF38-AAF5116706C8}" dt="2023-10-19T14:48:50.838" v="2" actId="47"/>
      <pc:docMkLst>
        <pc:docMk/>
      </pc:docMkLst>
      <pc:sldChg chg="del">
        <pc:chgData name="Sara Borgerding" userId="29ac0da1-6127-4c3a-9fde-7a426d478092" providerId="ADAL" clId="{05681865-4216-43F8-AF38-AAF5116706C8}" dt="2023-10-19T14:48:50.838" v="2" actId="47"/>
        <pc:sldMkLst>
          <pc:docMk/>
          <pc:sldMk cId="0" sldId="256"/>
        </pc:sldMkLst>
      </pc:sldChg>
      <pc:sldChg chg="del">
        <pc:chgData name="Sara Borgerding" userId="29ac0da1-6127-4c3a-9fde-7a426d478092" providerId="ADAL" clId="{05681865-4216-43F8-AF38-AAF5116706C8}" dt="2023-10-19T14:48:44.661" v="1" actId="47"/>
        <pc:sldMkLst>
          <pc:docMk/>
          <pc:sldMk cId="0" sldId="257"/>
        </pc:sldMkLst>
      </pc:sldChg>
      <pc:sldChg chg="add">
        <pc:chgData name="Sara Borgerding" userId="29ac0da1-6127-4c3a-9fde-7a426d478092" providerId="ADAL" clId="{05681865-4216-43F8-AF38-AAF5116706C8}" dt="2023-10-19T14:48:43.078" v="0"/>
        <pc:sldMkLst>
          <pc:docMk/>
          <pc:sldMk cId="3043272154" sldId="337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searchengineland.com/how-to-future-proof-your-digital-presence-in-the-era-of-ai-powered-search-428437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AA248E-919F-81B7-73DE-B78F24154404}"/>
              </a:ext>
            </a:extLst>
          </p:cNvPr>
          <p:cNvSpPr/>
          <p:nvPr/>
        </p:nvSpPr>
        <p:spPr>
          <a:xfrm>
            <a:off x="1" y="0"/>
            <a:ext cx="9215021" cy="6858000"/>
          </a:xfrm>
          <a:prstGeom prst="rect">
            <a:avLst/>
          </a:prstGeom>
          <a:solidFill>
            <a:srgbClr val="E8ECDC"/>
          </a:solidFill>
          <a:ln w="76200">
            <a:solidFill>
              <a:srgbClr val="808E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2D5BF52-C285-26C9-AF16-F89284F84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8" y="1124190"/>
            <a:ext cx="8023931" cy="46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72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/>
          <p:nvPr/>
        </p:nvSpPr>
        <p:spPr>
          <a:xfrm>
            <a:off x="1425728" y="688256"/>
            <a:ext cx="63436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377780"/>
                </a:solidFill>
                <a:latin typeface="Calibri"/>
                <a:ea typeface="Calibri"/>
                <a:cs typeface="Calibri"/>
                <a:sym typeface="Calibri"/>
              </a:rPr>
              <a:t>Greater Emphasis on Conversion</a:t>
            </a: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1"/>
          <p:cNvSpPr/>
          <p:nvPr/>
        </p:nvSpPr>
        <p:spPr>
          <a:xfrm>
            <a:off x="392764" y="6294722"/>
            <a:ext cx="399764" cy="43791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4964" y="1664898"/>
            <a:ext cx="2517235" cy="480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0934" y="1664897"/>
            <a:ext cx="2517235" cy="480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5510" y="1651957"/>
            <a:ext cx="2517235" cy="480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1"/>
          <p:cNvPicPr preferRelativeResize="0"/>
          <p:nvPr/>
        </p:nvPicPr>
        <p:blipFill rotWithShape="1">
          <a:blip r:embed="rId6">
            <a:alphaModFix/>
          </a:blip>
          <a:srcRect t="6003" b="12642"/>
          <a:stretch/>
        </p:blipFill>
        <p:spPr>
          <a:xfrm>
            <a:off x="1425728" y="2187588"/>
            <a:ext cx="2119729" cy="3736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1"/>
          <p:cNvPicPr preferRelativeResize="0"/>
          <p:nvPr/>
        </p:nvPicPr>
        <p:blipFill rotWithShape="1">
          <a:blip r:embed="rId7">
            <a:alphaModFix/>
          </a:blip>
          <a:srcRect t="7805" b="7813"/>
          <a:stretch/>
        </p:blipFill>
        <p:spPr>
          <a:xfrm>
            <a:off x="4127388" y="2152592"/>
            <a:ext cx="2071174" cy="378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 descr="A screenshot of a phon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897"/>
          <a:stretch/>
        </p:blipFill>
        <p:spPr>
          <a:xfrm>
            <a:off x="6800798" y="2227370"/>
            <a:ext cx="1928291" cy="369657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1"/>
          <p:cNvSpPr/>
          <p:nvPr/>
        </p:nvSpPr>
        <p:spPr>
          <a:xfrm>
            <a:off x="1425728" y="4191384"/>
            <a:ext cx="2119800" cy="4365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4168000" y="4426798"/>
            <a:ext cx="1943400" cy="3639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6703717" y="4427384"/>
            <a:ext cx="1014555" cy="6363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>
            <a:off x="1550158" y="6169744"/>
            <a:ext cx="1471684" cy="572928"/>
            <a:chOff x="121801" y="5622495"/>
            <a:chExt cx="1471684" cy="572928"/>
          </a:xfrm>
        </p:grpSpPr>
        <p:sp>
          <p:nvSpPr>
            <p:cNvPr id="221" name="Google Shape;221;p12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1193721" y="5690003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12"/>
          <p:cNvSpPr txBox="1"/>
          <p:nvPr/>
        </p:nvSpPr>
        <p:spPr>
          <a:xfrm>
            <a:off x="0" y="636498"/>
            <a:ext cx="45720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Free Booking Link</a:t>
            </a:r>
            <a:endParaRPr/>
          </a:p>
        </p:txBody>
      </p:sp>
      <p:sp>
        <p:nvSpPr>
          <p:cNvPr id="224" name="Google Shape;224;p12"/>
          <p:cNvSpPr txBox="1"/>
          <p:nvPr/>
        </p:nvSpPr>
        <p:spPr>
          <a:xfrm>
            <a:off x="215661" y="1563757"/>
            <a:ext cx="4131052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With a verified listing, lodging providers don’t have to rely on third party sites for bookings.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Instead, you can add a free booking link that will take travelers to your website to book directly.</a:t>
            </a:r>
            <a:endParaRPr/>
          </a:p>
        </p:txBody>
      </p:sp>
      <p:pic>
        <p:nvPicPr>
          <p:cNvPr id="225" name="Google Shape;22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1508" y="197321"/>
            <a:ext cx="3453533" cy="646335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/>
          <p:nvPr/>
        </p:nvSpPr>
        <p:spPr>
          <a:xfrm>
            <a:off x="5181508" y="5662719"/>
            <a:ext cx="3375896" cy="43651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p12"/>
          <p:cNvGrpSpPr/>
          <p:nvPr/>
        </p:nvGrpSpPr>
        <p:grpSpPr>
          <a:xfrm>
            <a:off x="4922571" y="197321"/>
            <a:ext cx="4005768" cy="3041816"/>
            <a:chOff x="3562350" y="2438901"/>
            <a:chExt cx="3657959" cy="2777704"/>
          </a:xfrm>
        </p:grpSpPr>
        <p:pic>
          <p:nvPicPr>
            <p:cNvPr id="228" name="Google Shape;228;p12"/>
            <p:cNvPicPr preferRelativeResize="0"/>
            <p:nvPr/>
          </p:nvPicPr>
          <p:blipFill rotWithShape="1">
            <a:blip r:embed="rId6">
              <a:alphaModFix/>
            </a:blip>
            <a:srcRect l="-2" t="14466" r="34465" b="45032"/>
            <a:stretch/>
          </p:blipFill>
          <p:spPr>
            <a:xfrm>
              <a:off x="3562350" y="2438901"/>
              <a:ext cx="3657959" cy="2777704"/>
            </a:xfrm>
            <a:prstGeom prst="rect">
              <a:avLst/>
            </a:prstGeom>
            <a:solidFill>
              <a:srgbClr val="ECECEC"/>
            </a:solidFill>
            <a:ln w="889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29" name="Google Shape;229;p12"/>
            <p:cNvSpPr/>
            <p:nvPr/>
          </p:nvSpPr>
          <p:spPr>
            <a:xfrm>
              <a:off x="5552443" y="3900055"/>
              <a:ext cx="805225" cy="525296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"/>
          <p:cNvSpPr/>
          <p:nvPr/>
        </p:nvSpPr>
        <p:spPr>
          <a:xfrm>
            <a:off x="-18027" y="-11786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5" name="Google Shape;235;p13"/>
          <p:cNvGrpSpPr/>
          <p:nvPr/>
        </p:nvGrpSpPr>
        <p:grpSpPr>
          <a:xfrm>
            <a:off x="1550158" y="6169744"/>
            <a:ext cx="1471684" cy="572928"/>
            <a:chOff x="121801" y="5622495"/>
            <a:chExt cx="1471684" cy="572928"/>
          </a:xfrm>
        </p:grpSpPr>
        <p:sp>
          <p:nvSpPr>
            <p:cNvPr id="236" name="Google Shape;236;p13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1193721" y="5690003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13"/>
          <p:cNvSpPr txBox="1"/>
          <p:nvPr/>
        </p:nvSpPr>
        <p:spPr>
          <a:xfrm>
            <a:off x="1" y="688256"/>
            <a:ext cx="45194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Integrations for Restaurants</a:t>
            </a:r>
            <a:endParaRPr/>
          </a:p>
        </p:txBody>
      </p:sp>
      <p:sp>
        <p:nvSpPr>
          <p:cNvPr id="239" name="Google Shape;239;p13"/>
          <p:cNvSpPr txBox="1"/>
          <p:nvPr/>
        </p:nvSpPr>
        <p:spPr>
          <a:xfrm>
            <a:off x="444614" y="1475982"/>
            <a:ext cx="3566669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Connect with Open Table or Resy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Provide links to online ordering, whether through your own site or third parties</a:t>
            </a:r>
            <a:endParaRPr/>
          </a:p>
        </p:txBody>
      </p:sp>
      <p:pic>
        <p:nvPicPr>
          <p:cNvPr id="240" name="Google Shape;240;p13" descr="A screenshot of a menu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8212" y="276797"/>
            <a:ext cx="3278038" cy="599315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/>
          <p:nvPr/>
        </p:nvSpPr>
        <p:spPr>
          <a:xfrm>
            <a:off x="5199341" y="3605841"/>
            <a:ext cx="3075779" cy="558594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66195" y="688256"/>
            <a:ext cx="2238315" cy="535596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7">
            <a:alphaModFix/>
          </a:blip>
          <a:srcRect l="27075" t="6886" r="30942" b="10671"/>
          <a:stretch/>
        </p:blipFill>
        <p:spPr>
          <a:xfrm>
            <a:off x="4590030" y="276797"/>
            <a:ext cx="4364966" cy="4821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6680" y="0"/>
            <a:ext cx="38109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0" name="Google Shape;250;p14"/>
          <p:cNvGrpSpPr/>
          <p:nvPr/>
        </p:nvGrpSpPr>
        <p:grpSpPr>
          <a:xfrm>
            <a:off x="1550158" y="6169744"/>
            <a:ext cx="1471684" cy="572928"/>
            <a:chOff x="121801" y="5622495"/>
            <a:chExt cx="1471684" cy="572928"/>
          </a:xfrm>
        </p:grpSpPr>
        <p:sp>
          <p:nvSpPr>
            <p:cNvPr id="251" name="Google Shape;251;p14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1193721" y="5690003"/>
              <a:ext cx="399764" cy="4379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14"/>
          <p:cNvSpPr txBox="1"/>
          <p:nvPr/>
        </p:nvSpPr>
        <p:spPr>
          <a:xfrm>
            <a:off x="0" y="520269"/>
            <a:ext cx="45429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Attraction Tickets</a:t>
            </a:r>
            <a:endParaRPr/>
          </a:p>
        </p:txBody>
      </p:sp>
      <p:sp>
        <p:nvSpPr>
          <p:cNvPr id="254" name="Google Shape;254;p14"/>
          <p:cNvSpPr txBox="1"/>
          <p:nvPr/>
        </p:nvSpPr>
        <p:spPr>
          <a:xfrm>
            <a:off x="353683" y="1408481"/>
            <a:ext cx="3795623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Link directly to your online booking page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Must be for general admission tickets, not tours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Other suppliers may appear, but Official Tickets are given preference in ranking</a:t>
            </a:r>
            <a:endParaRPr/>
          </a:p>
        </p:txBody>
      </p:sp>
      <p:grpSp>
        <p:nvGrpSpPr>
          <p:cNvPr id="255" name="Google Shape;255;p14"/>
          <p:cNvGrpSpPr/>
          <p:nvPr/>
        </p:nvGrpSpPr>
        <p:grpSpPr>
          <a:xfrm>
            <a:off x="4833173" y="0"/>
            <a:ext cx="3957144" cy="6858000"/>
            <a:chOff x="5060583" y="0"/>
            <a:chExt cx="3957144" cy="6858000"/>
          </a:xfrm>
        </p:grpSpPr>
        <p:pic>
          <p:nvPicPr>
            <p:cNvPr id="256" name="Google Shape;25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60583" y="0"/>
              <a:ext cx="3957144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14"/>
            <p:cNvSpPr/>
            <p:nvPr/>
          </p:nvSpPr>
          <p:spPr>
            <a:xfrm>
              <a:off x="5060583" y="5615797"/>
              <a:ext cx="3957144" cy="1126876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8" name="Google Shape;25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6949" y="115327"/>
            <a:ext cx="2884726" cy="529424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4" name="Google Shape;264;p15"/>
          <p:cNvGrpSpPr/>
          <p:nvPr/>
        </p:nvGrpSpPr>
        <p:grpSpPr>
          <a:xfrm>
            <a:off x="1550158" y="6169744"/>
            <a:ext cx="1471684" cy="572928"/>
            <a:chOff x="121801" y="5622495"/>
            <a:chExt cx="1471684" cy="572928"/>
          </a:xfrm>
        </p:grpSpPr>
        <p:sp>
          <p:nvSpPr>
            <p:cNvPr id="265" name="Google Shape;265;p15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1193721" y="5690003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15"/>
          <p:cNvSpPr txBox="1"/>
          <p:nvPr/>
        </p:nvSpPr>
        <p:spPr>
          <a:xfrm>
            <a:off x="0" y="628151"/>
            <a:ext cx="45720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Tickets &amp; Tours Ad Unit</a:t>
            </a:r>
            <a:endParaRPr/>
          </a:p>
        </p:txBody>
      </p:sp>
      <p:sp>
        <p:nvSpPr>
          <p:cNvPr id="268" name="Google Shape;268;p15"/>
          <p:cNvSpPr txBox="1"/>
          <p:nvPr/>
        </p:nvSpPr>
        <p:spPr>
          <a:xfrm>
            <a:off x="407810" y="1425734"/>
            <a:ext cx="366385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Appears in destination &amp; “things to do” searches in markets with critical mass of tours available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PPC ad unit primarily featuring Viatour, Get Your Guide, Groupon and other major aggregators</a:t>
            </a:r>
            <a:endParaRPr/>
          </a:p>
        </p:txBody>
      </p:sp>
      <p:pic>
        <p:nvPicPr>
          <p:cNvPr id="269" name="Google Shape;26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9809" y="115328"/>
            <a:ext cx="3515918" cy="671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5" descr="A screenshot of a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2108" y="814597"/>
            <a:ext cx="3018647" cy="5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23577" y="416881"/>
            <a:ext cx="3155708" cy="6325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"/>
          <p:cNvSpPr txBox="1"/>
          <p:nvPr/>
        </p:nvSpPr>
        <p:spPr>
          <a:xfrm>
            <a:off x="392764" y="376419"/>
            <a:ext cx="63436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377780"/>
                </a:solidFill>
                <a:latin typeface="Calibri"/>
                <a:ea typeface="Calibri"/>
                <a:cs typeface="Calibri"/>
                <a:sym typeface="Calibri"/>
              </a:rPr>
              <a:t>Chatbots Are Changing Search</a:t>
            </a:r>
            <a:endParaRPr/>
          </a:p>
        </p:txBody>
      </p:sp>
      <p:sp>
        <p:nvSpPr>
          <p:cNvPr id="277" name="Google Shape;277;p16"/>
          <p:cNvSpPr/>
          <p:nvPr/>
        </p:nvSpPr>
        <p:spPr>
          <a:xfrm>
            <a:off x="0" y="4002157"/>
            <a:ext cx="9144000" cy="2855841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8" name="Google Shape;278;p16"/>
          <p:cNvGrpSpPr/>
          <p:nvPr/>
        </p:nvGrpSpPr>
        <p:grpSpPr>
          <a:xfrm>
            <a:off x="121801" y="5617129"/>
            <a:ext cx="950119" cy="1110139"/>
            <a:chOff x="121801" y="5622495"/>
            <a:chExt cx="950119" cy="1110139"/>
          </a:xfrm>
        </p:grpSpPr>
        <p:sp>
          <p:nvSpPr>
            <p:cNvPr id="279" name="Google Shape;279;p16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392764" y="6294722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1" name="Google Shape;28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357" y="1690863"/>
            <a:ext cx="4432635" cy="38269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2" name="Google Shape;28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0347" y="1619826"/>
            <a:ext cx="4347642" cy="39600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3" name="Google Shape;283;p16" descr="A logo with a flowe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33679" t="12515" r="34056" b="22914"/>
          <a:stretch/>
        </p:blipFill>
        <p:spPr>
          <a:xfrm>
            <a:off x="3405918" y="998938"/>
            <a:ext cx="921161" cy="103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6" descr="A logo with a colorful star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8270" t="30943" r="9309" b="29685"/>
          <a:stretch/>
        </p:blipFill>
        <p:spPr>
          <a:xfrm>
            <a:off x="7341078" y="1268273"/>
            <a:ext cx="1389849" cy="498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392764" y="376419"/>
            <a:ext cx="63436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377780"/>
                </a:solidFill>
                <a:latin typeface="Calibri"/>
                <a:ea typeface="Calibri"/>
                <a:cs typeface="Calibri"/>
                <a:sym typeface="Calibri"/>
              </a:rPr>
              <a:t>TripAdvisor Launches AI Itineraries</a:t>
            </a:r>
            <a:endParaRPr/>
          </a:p>
        </p:txBody>
      </p:sp>
      <p:sp>
        <p:nvSpPr>
          <p:cNvPr id="290" name="Google Shape;290;p17"/>
          <p:cNvSpPr/>
          <p:nvPr/>
        </p:nvSpPr>
        <p:spPr>
          <a:xfrm>
            <a:off x="0" y="4002157"/>
            <a:ext cx="9144000" cy="2855841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1" name="Google Shape;291;p17"/>
          <p:cNvGrpSpPr/>
          <p:nvPr/>
        </p:nvGrpSpPr>
        <p:grpSpPr>
          <a:xfrm>
            <a:off x="121801" y="5617129"/>
            <a:ext cx="950119" cy="1110139"/>
            <a:chOff x="121801" y="5622495"/>
            <a:chExt cx="950119" cy="1110139"/>
          </a:xfrm>
        </p:grpSpPr>
        <p:sp>
          <p:nvSpPr>
            <p:cNvPr id="292" name="Google Shape;292;p17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392764" y="6294722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4" name="Google Shape;29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576388"/>
            <a:ext cx="9144000" cy="370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047536"/>
            <a:ext cx="9144000" cy="51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"/>
          <p:cNvSpPr txBox="1"/>
          <p:nvPr/>
        </p:nvSpPr>
        <p:spPr>
          <a:xfrm>
            <a:off x="392763" y="245919"/>
            <a:ext cx="83544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377780"/>
                </a:solidFill>
                <a:latin typeface="Calibri"/>
                <a:ea typeface="Calibri"/>
                <a:cs typeface="Calibri"/>
                <a:sym typeface="Calibri"/>
              </a:rPr>
              <a:t>Google’s Search Generative Experience (SGE)</a:t>
            </a:r>
            <a:endParaRPr/>
          </a:p>
        </p:txBody>
      </p:sp>
      <p:sp>
        <p:nvSpPr>
          <p:cNvPr id="301" name="Google Shape;301;p18"/>
          <p:cNvSpPr/>
          <p:nvPr/>
        </p:nvSpPr>
        <p:spPr>
          <a:xfrm>
            <a:off x="0" y="4002157"/>
            <a:ext cx="9144000" cy="2855841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2" name="Google Shape;302;p18"/>
          <p:cNvGrpSpPr/>
          <p:nvPr/>
        </p:nvGrpSpPr>
        <p:grpSpPr>
          <a:xfrm>
            <a:off x="121801" y="5617129"/>
            <a:ext cx="950119" cy="1110139"/>
            <a:chOff x="121801" y="5622495"/>
            <a:chExt cx="950119" cy="1110139"/>
          </a:xfrm>
        </p:grpSpPr>
        <p:sp>
          <p:nvSpPr>
            <p:cNvPr id="303" name="Google Shape;303;p18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8"/>
            <p:cNvSpPr/>
            <p:nvPr/>
          </p:nvSpPr>
          <p:spPr>
            <a:xfrm>
              <a:off x="392764" y="6294722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p18"/>
          <p:cNvGrpSpPr/>
          <p:nvPr/>
        </p:nvGrpSpPr>
        <p:grpSpPr>
          <a:xfrm>
            <a:off x="634630" y="947347"/>
            <a:ext cx="7566468" cy="3940944"/>
            <a:chOff x="2585385" y="1806816"/>
            <a:chExt cx="9313653" cy="4769477"/>
          </a:xfrm>
        </p:grpSpPr>
        <p:pic>
          <p:nvPicPr>
            <p:cNvPr id="306" name="Google Shape;306;p18"/>
            <p:cNvPicPr preferRelativeResize="0"/>
            <p:nvPr/>
          </p:nvPicPr>
          <p:blipFill rotWithShape="1">
            <a:blip r:embed="rId5">
              <a:alphaModFix/>
            </a:blip>
            <a:srcRect t="28160"/>
            <a:stretch/>
          </p:blipFill>
          <p:spPr>
            <a:xfrm>
              <a:off x="2585385" y="2346385"/>
              <a:ext cx="9144000" cy="4229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18"/>
            <p:cNvPicPr preferRelativeResize="0"/>
            <p:nvPr/>
          </p:nvPicPr>
          <p:blipFill rotWithShape="1">
            <a:blip r:embed="rId5">
              <a:alphaModFix/>
            </a:blip>
            <a:srcRect b="88932"/>
            <a:stretch/>
          </p:blipFill>
          <p:spPr>
            <a:xfrm>
              <a:off x="2755038" y="1806816"/>
              <a:ext cx="9144000" cy="6517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8" name="Google Shape;308;p18"/>
          <p:cNvSpPr txBox="1"/>
          <p:nvPr/>
        </p:nvSpPr>
        <p:spPr>
          <a:xfrm>
            <a:off x="1464684" y="5054861"/>
            <a:ext cx="749635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“If you ask detailed questions about a </a:t>
            </a:r>
            <a:r>
              <a:rPr lang="en-US" sz="20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place or destination </a:t>
            </a:r>
            <a:r>
              <a:rPr lang="en-US" sz="20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in Search, you’ll see an AI-powered snapshot that brings together the most helpful information available — not only from across the web, but also from the reviews, photos and Business Profile details” 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19"/>
          <p:cNvGrpSpPr/>
          <p:nvPr/>
        </p:nvGrpSpPr>
        <p:grpSpPr>
          <a:xfrm>
            <a:off x="1550158" y="6169744"/>
            <a:ext cx="1471684" cy="572928"/>
            <a:chOff x="121801" y="5622495"/>
            <a:chExt cx="1471684" cy="572928"/>
          </a:xfrm>
        </p:grpSpPr>
        <p:sp>
          <p:nvSpPr>
            <p:cNvPr id="315" name="Google Shape;315;p19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1193721" y="5690003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" name="Google Shape;317;p19"/>
          <p:cNvSpPr txBox="1"/>
          <p:nvPr/>
        </p:nvSpPr>
        <p:spPr>
          <a:xfrm>
            <a:off x="-4315" y="306601"/>
            <a:ext cx="45720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Help Large Language Models </a:t>
            </a:r>
            <a:br>
              <a:rPr lang="en-US" sz="24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Find You</a:t>
            </a:r>
            <a:endParaRPr/>
          </a:p>
        </p:txBody>
      </p:sp>
      <p:sp>
        <p:nvSpPr>
          <p:cNvPr id="318" name="Google Shape;318;p19"/>
          <p:cNvSpPr txBox="1"/>
          <p:nvPr/>
        </p:nvSpPr>
        <p:spPr>
          <a:xfrm>
            <a:off x="112141" y="1444199"/>
            <a:ext cx="4339087" cy="429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Focus on </a:t>
            </a:r>
            <a:r>
              <a:rPr lang="en-US" sz="20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what users want to know</a:t>
            </a:r>
            <a:r>
              <a:rPr lang="en-US" sz="20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 about your destination or business</a:t>
            </a:r>
            <a:endParaRPr sz="18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1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Prioritize on images, reviews, products, schema, and Google Business Profile categories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Saturate all Google properties: images, web stories, recipes, videos, maps, and events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9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Short video is also increasingly crucial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5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Helpful and relevant localized</a:t>
            </a:r>
            <a:endParaRPr/>
          </a:p>
        </p:txBody>
      </p:sp>
      <p:pic>
        <p:nvPicPr>
          <p:cNvPr id="319" name="Google Shape;31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9809" y="29068"/>
            <a:ext cx="3515918" cy="671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9"/>
          <p:cNvPicPr preferRelativeResize="0"/>
          <p:nvPr/>
        </p:nvPicPr>
        <p:blipFill rotWithShape="1">
          <a:blip r:embed="rId6">
            <a:alphaModFix/>
          </a:blip>
          <a:srcRect t="4529"/>
          <a:stretch/>
        </p:blipFill>
        <p:spPr>
          <a:xfrm>
            <a:off x="5406273" y="889760"/>
            <a:ext cx="2918218" cy="495301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9"/>
          <p:cNvSpPr txBox="1"/>
          <p:nvPr/>
        </p:nvSpPr>
        <p:spPr>
          <a:xfrm>
            <a:off x="7447488" y="6596390"/>
            <a:ext cx="175400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1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 Engine Land</a:t>
            </a:r>
            <a:endParaRPr sz="11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"/>
          <p:cNvSpPr/>
          <p:nvPr/>
        </p:nvSpPr>
        <p:spPr>
          <a:xfrm>
            <a:off x="1116610" y="0"/>
            <a:ext cx="802739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A0C9C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0"/>
          <p:cNvSpPr/>
          <p:nvPr/>
        </p:nvSpPr>
        <p:spPr>
          <a:xfrm>
            <a:off x="-10757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0"/>
          <p:cNvSpPr txBox="1"/>
          <p:nvPr/>
        </p:nvSpPr>
        <p:spPr>
          <a:xfrm>
            <a:off x="2226291" y="153666"/>
            <a:ext cx="5812999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What’s New on </a:t>
            </a:r>
            <a:br>
              <a:rPr lang="en-US" sz="44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Google Travel &amp; Beyond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  <p:sp>
        <p:nvSpPr>
          <p:cNvPr id="329" name="Google Shape;329;p20"/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392764" y="6294722"/>
            <a:ext cx="399764" cy="43791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20" descr="A person taking a selfie in front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2381" y="2956762"/>
            <a:ext cx="5175848" cy="3881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8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/>
          <p:nvPr/>
        </p:nvSpPr>
        <p:spPr>
          <a:xfrm>
            <a:off x="1116610" y="0"/>
            <a:ext cx="802739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A0C9C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-10757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2226291" y="2810584"/>
            <a:ext cx="581299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What’s New on </a:t>
            </a:r>
            <a:br>
              <a:rPr lang="en-US" sz="44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Google Travel &amp; Beyond</a:t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392764" y="6294722"/>
            <a:ext cx="399764" cy="43791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" name="Google Shape;119;p4"/>
          <p:cNvGrpSpPr/>
          <p:nvPr/>
        </p:nvGrpSpPr>
        <p:grpSpPr>
          <a:xfrm>
            <a:off x="1550158" y="6169744"/>
            <a:ext cx="1471684" cy="572928"/>
            <a:chOff x="121801" y="5622495"/>
            <a:chExt cx="1471684" cy="572928"/>
          </a:xfrm>
        </p:grpSpPr>
        <p:sp>
          <p:nvSpPr>
            <p:cNvPr id="120" name="Google Shape;120;p4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193721" y="5690003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4"/>
          <p:cNvSpPr txBox="1"/>
          <p:nvPr/>
        </p:nvSpPr>
        <p:spPr>
          <a:xfrm>
            <a:off x="1107500" y="2434761"/>
            <a:ext cx="2357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Kim Palmer</a:t>
            </a:r>
            <a:endParaRPr/>
          </a:p>
        </p:txBody>
      </p:sp>
      <p:sp>
        <p:nvSpPr>
          <p:cNvPr id="123" name="Google Shape;123;p4"/>
          <p:cNvSpPr txBox="1"/>
          <p:nvPr/>
        </p:nvSpPr>
        <p:spPr>
          <a:xfrm>
            <a:off x="546247" y="2957981"/>
            <a:ext cx="347950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Program Director,</a:t>
            </a:r>
            <a:b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Destination Optimization</a:t>
            </a:r>
            <a:endParaRPr/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4504766"/>
            <a:ext cx="4572000" cy="235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 descr="A person walking on a mountain trai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9789" t="14683" r="38836" b="10408"/>
          <a:stretch/>
        </p:blipFill>
        <p:spPr>
          <a:xfrm>
            <a:off x="5144703" y="271052"/>
            <a:ext cx="3426594" cy="4605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/>
          <p:nvPr/>
        </p:nvSpPr>
        <p:spPr>
          <a:xfrm>
            <a:off x="392764" y="476296"/>
            <a:ext cx="73695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377780"/>
                </a:solidFill>
                <a:latin typeface="Calibri"/>
                <a:ea typeface="Calibri"/>
                <a:cs typeface="Calibri"/>
                <a:sym typeface="Calibri"/>
              </a:rPr>
              <a:t>Generational Differences in Travel Inspiration</a:t>
            </a: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0" y="4002157"/>
            <a:ext cx="9144000" cy="2855841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oogle Shape;132;p5"/>
          <p:cNvGrpSpPr/>
          <p:nvPr/>
        </p:nvGrpSpPr>
        <p:grpSpPr>
          <a:xfrm>
            <a:off x="121801" y="5617129"/>
            <a:ext cx="950119" cy="1110139"/>
            <a:chOff x="121801" y="5622495"/>
            <a:chExt cx="950119" cy="1110139"/>
          </a:xfrm>
        </p:grpSpPr>
        <p:sp>
          <p:nvSpPr>
            <p:cNvPr id="133" name="Google Shape;133;p5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92764" y="6294722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5" name="Google Shape;1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310775"/>
            <a:ext cx="9144000" cy="244625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/>
          <p:nvPr/>
        </p:nvSpPr>
        <p:spPr>
          <a:xfrm>
            <a:off x="392764" y="4152384"/>
            <a:ext cx="8164639" cy="27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Biggest generational differences ever recorded </a:t>
            </a:r>
            <a:b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since research commenced in 2008.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b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For those under 40, a radical shift to focus on </a:t>
            </a:r>
            <a:b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images and short-format video content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6024748" y="6508312"/>
            <a:ext cx="31192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Partners: State of the American Traveler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" name="Google Shape;143;p6"/>
          <p:cNvGrpSpPr/>
          <p:nvPr/>
        </p:nvGrpSpPr>
        <p:grpSpPr>
          <a:xfrm>
            <a:off x="1550158" y="6169744"/>
            <a:ext cx="1471684" cy="572928"/>
            <a:chOff x="121801" y="5622495"/>
            <a:chExt cx="1471684" cy="572928"/>
          </a:xfrm>
        </p:grpSpPr>
        <p:sp>
          <p:nvSpPr>
            <p:cNvPr id="144" name="Google Shape;144;p6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1193721" y="5690003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6"/>
          <p:cNvSpPr txBox="1"/>
          <p:nvPr/>
        </p:nvSpPr>
        <p:spPr>
          <a:xfrm>
            <a:off x="510350" y="1472234"/>
            <a:ext cx="35513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Today’s Google </a:t>
            </a:r>
            <a:b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Travel Search Results</a:t>
            </a:r>
            <a:endParaRPr/>
          </a:p>
        </p:txBody>
      </p:sp>
      <p:sp>
        <p:nvSpPr>
          <p:cNvPr id="147" name="Google Shape;147;p6"/>
          <p:cNvSpPr txBox="1"/>
          <p:nvPr/>
        </p:nvSpPr>
        <p:spPr>
          <a:xfrm>
            <a:off x="596614" y="2414517"/>
            <a:ext cx="3479506" cy="169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Primarily Mobile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More Visual + More Video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More Transactional</a:t>
            </a:r>
            <a:endParaRPr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2350" y="123747"/>
            <a:ext cx="3465036" cy="661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 descr="A screenshot of a cell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28446" y="832844"/>
            <a:ext cx="2943928" cy="5192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/>
        </p:nvSpPr>
        <p:spPr>
          <a:xfrm>
            <a:off x="1425728" y="688256"/>
            <a:ext cx="63436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377780"/>
                </a:solidFill>
                <a:latin typeface="Calibri"/>
                <a:ea typeface="Calibri"/>
                <a:cs typeface="Calibri"/>
                <a:sym typeface="Calibri"/>
              </a:rPr>
              <a:t>More Visual Results</a:t>
            </a:r>
            <a:endParaRPr/>
          </a:p>
        </p:txBody>
      </p:sp>
      <p:sp>
        <p:nvSpPr>
          <p:cNvPr id="155" name="Google Shape;155;p7"/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7"/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"/>
          <p:cNvSpPr/>
          <p:nvPr/>
        </p:nvSpPr>
        <p:spPr>
          <a:xfrm>
            <a:off x="392764" y="6294722"/>
            <a:ext cx="399764" cy="43791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7" descr="A screenshot of a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94107" y="1343383"/>
            <a:ext cx="2539346" cy="263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 descr="A screenshot of a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4106" y="3983975"/>
            <a:ext cx="2539347" cy="254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90434" y="300000"/>
            <a:ext cx="3231765" cy="617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 descr="A screenshot of a phon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15701" y="969093"/>
            <a:ext cx="2731484" cy="380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 descr="A screenshot of a food menu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532" t="8768" r="-531" b="17255"/>
          <a:stretch/>
        </p:blipFill>
        <p:spPr>
          <a:xfrm>
            <a:off x="6015701" y="1099981"/>
            <a:ext cx="2714394" cy="4170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/>
          <p:nvPr/>
        </p:nvSpPr>
        <p:spPr>
          <a:xfrm>
            <a:off x="1425728" y="688256"/>
            <a:ext cx="63436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377780"/>
                </a:solidFill>
                <a:latin typeface="Calibri"/>
                <a:ea typeface="Calibri"/>
                <a:cs typeface="Calibri"/>
                <a:sym typeface="Calibri"/>
              </a:rPr>
              <a:t>More Visual Results</a:t>
            </a:r>
            <a:endParaRPr/>
          </a:p>
        </p:txBody>
      </p:sp>
      <p:sp>
        <p:nvSpPr>
          <p:cNvPr id="168" name="Google Shape;168;p8"/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392764" y="6294722"/>
            <a:ext cx="399764" cy="43791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0434" y="300000"/>
            <a:ext cx="3231765" cy="617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8" descr="A screenshot of a cell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39315" y="953712"/>
            <a:ext cx="2681437" cy="483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8"/>
          <p:cNvPicPr preferRelativeResize="0"/>
          <p:nvPr/>
        </p:nvPicPr>
        <p:blipFill rotWithShape="1">
          <a:blip r:embed="rId7">
            <a:alphaModFix/>
          </a:blip>
          <a:srcRect l="500" t="6400" r="-499" b="6400"/>
          <a:stretch/>
        </p:blipFill>
        <p:spPr>
          <a:xfrm>
            <a:off x="6039325" y="953700"/>
            <a:ext cx="2681424" cy="48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8"/>
          <p:cNvPicPr preferRelativeResize="0"/>
          <p:nvPr/>
        </p:nvPicPr>
        <p:blipFill rotWithShape="1">
          <a:blip r:embed="rId8">
            <a:alphaModFix/>
          </a:blip>
          <a:srcRect t="5219" b="18029"/>
          <a:stretch/>
        </p:blipFill>
        <p:spPr>
          <a:xfrm>
            <a:off x="1858175" y="1371600"/>
            <a:ext cx="329906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80;p9"/>
          <p:cNvGrpSpPr/>
          <p:nvPr/>
        </p:nvGrpSpPr>
        <p:grpSpPr>
          <a:xfrm>
            <a:off x="1550158" y="6169744"/>
            <a:ext cx="1471684" cy="572928"/>
            <a:chOff x="121801" y="5622495"/>
            <a:chExt cx="1471684" cy="572928"/>
          </a:xfrm>
        </p:grpSpPr>
        <p:sp>
          <p:nvSpPr>
            <p:cNvPr id="181" name="Google Shape;181;p9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1193721" y="5690003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9"/>
          <p:cNvSpPr txBox="1"/>
          <p:nvPr/>
        </p:nvSpPr>
        <p:spPr>
          <a:xfrm>
            <a:off x="295669" y="632050"/>
            <a:ext cx="41469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Short Form Video Results</a:t>
            </a:r>
            <a:endParaRPr/>
          </a:p>
        </p:txBody>
      </p:sp>
      <p:sp>
        <p:nvSpPr>
          <p:cNvPr id="184" name="Google Shape;184;p9"/>
          <p:cNvSpPr txBox="1"/>
          <p:nvPr/>
        </p:nvSpPr>
        <p:spPr>
          <a:xfrm>
            <a:off x="375280" y="1356863"/>
            <a:ext cx="3817157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Visible on mobile only</a:t>
            </a:r>
            <a:b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Destination &amp; Things to Do Searches</a:t>
            </a:r>
            <a:b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Sources include YouTube Shorts, TikTok, Facebook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Expect expansion in to dining</a:t>
            </a:r>
            <a:endParaRPr/>
          </a:p>
        </p:txBody>
      </p:sp>
      <p:pic>
        <p:nvPicPr>
          <p:cNvPr id="185" name="Google Shape;185;p9" descr="A screenshot of a vide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9457" y="1356863"/>
            <a:ext cx="3943350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2042160" h="9142730" extrusionOk="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3777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1" name="Google Shape;191;p10"/>
          <p:cNvGrpSpPr/>
          <p:nvPr/>
        </p:nvGrpSpPr>
        <p:grpSpPr>
          <a:xfrm>
            <a:off x="1550158" y="6169744"/>
            <a:ext cx="1471684" cy="572928"/>
            <a:chOff x="121801" y="5622495"/>
            <a:chExt cx="1471684" cy="572928"/>
          </a:xfrm>
        </p:grpSpPr>
        <p:sp>
          <p:nvSpPr>
            <p:cNvPr id="192" name="Google Shape;192;p10"/>
            <p:cNvSpPr/>
            <p:nvPr/>
          </p:nvSpPr>
          <p:spPr>
            <a:xfrm>
              <a:off x="121801" y="5622495"/>
              <a:ext cx="950119" cy="5729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1193721" y="5690003"/>
              <a:ext cx="399764" cy="4379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10"/>
          <p:cNvSpPr txBox="1"/>
          <p:nvPr/>
        </p:nvSpPr>
        <p:spPr>
          <a:xfrm>
            <a:off x="0" y="252490"/>
            <a:ext cx="453749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YouTube Shorts </a:t>
            </a:r>
            <a:b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Best Practices</a:t>
            </a:r>
            <a:endParaRPr/>
          </a:p>
        </p:txBody>
      </p:sp>
      <p:sp>
        <p:nvSpPr>
          <p:cNvPr id="195" name="Google Shape;195;p10"/>
          <p:cNvSpPr txBox="1"/>
          <p:nvPr/>
        </p:nvSpPr>
        <p:spPr>
          <a:xfrm>
            <a:off x="375280" y="1356863"/>
            <a:ext cx="3817157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:60 or less only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Capture attention early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Feature one message clearly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Use hashtags and reference your destination in titles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BF9E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BF9E3"/>
                </a:solidFill>
                <a:latin typeface="Calibri"/>
                <a:ea typeface="Calibri"/>
                <a:cs typeface="Calibri"/>
                <a:sym typeface="Calibri"/>
              </a:rPr>
              <a:t>Cross promote long-form content on your channel</a:t>
            </a:r>
            <a:endParaRPr/>
          </a:p>
        </p:txBody>
      </p:sp>
      <p:pic>
        <p:nvPicPr>
          <p:cNvPr id="196" name="Google Shape;19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3953" y="123554"/>
            <a:ext cx="2799784" cy="75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0" descr="A screenshot of a vide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1649" y="989253"/>
            <a:ext cx="3034795" cy="5717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</Words>
  <Application>Microsoft Office PowerPoint</Application>
  <PresentationFormat>On-screen Show (4:3)</PresentationFormat>
  <Paragraphs>66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Borgerding</dc:creator>
  <cp:lastModifiedBy>Sara Borgerding</cp:lastModifiedBy>
  <cp:revision>1</cp:revision>
  <dcterms:created xsi:type="dcterms:W3CDTF">2022-09-13T20:20:00Z</dcterms:created>
  <dcterms:modified xsi:type="dcterms:W3CDTF">2023-10-19T14:48:56Z</dcterms:modified>
</cp:coreProperties>
</file>