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</p:sldMasterIdLst>
  <p:notesMasterIdLst>
    <p:notesMasterId r:id="rId25"/>
  </p:notesMasterIdLst>
  <p:sldIdLst>
    <p:sldId id="33793" r:id="rId3"/>
    <p:sldId id="4184" r:id="rId4"/>
    <p:sldId id="33800" r:id="rId5"/>
    <p:sldId id="33815" r:id="rId6"/>
    <p:sldId id="4180" r:id="rId7"/>
    <p:sldId id="33802" r:id="rId8"/>
    <p:sldId id="33803" r:id="rId9"/>
    <p:sldId id="33804" r:id="rId10"/>
    <p:sldId id="33805" r:id="rId11"/>
    <p:sldId id="33814" r:id="rId12"/>
    <p:sldId id="33794" r:id="rId13"/>
    <p:sldId id="33798" r:id="rId14"/>
    <p:sldId id="33813" r:id="rId15"/>
    <p:sldId id="33808" r:id="rId16"/>
    <p:sldId id="4188" r:id="rId17"/>
    <p:sldId id="33806" r:id="rId18"/>
    <p:sldId id="33816" r:id="rId19"/>
    <p:sldId id="33807" r:id="rId20"/>
    <p:sldId id="483" r:id="rId21"/>
    <p:sldId id="33818" r:id="rId22"/>
    <p:sldId id="33810" r:id="rId23"/>
    <p:sldId id="33811" r:id="rId2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6951"/>
    <a:srgbClr val="1B3749"/>
    <a:srgbClr val="819B72"/>
    <a:srgbClr val="FBF9E3"/>
    <a:srgbClr val="909774"/>
    <a:srgbClr val="9D6D58"/>
    <a:srgbClr val="864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5984B-93B3-6E43-83BC-AF6C8C9D781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9D1DD-C211-F745-A225-63B12578E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8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+7.5% overnights = more itineraries featuring Wyoming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Over 2,000 more overnights featured than pre-COVID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Demand for Wyoming growing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9D1DD-C211-F745-A225-63B12578E3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93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Nearly 200,000 rooms booked by international trade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We’re about halfway recovered compared to 2019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Germany &amp; UK remain top-producing markets for Wyoming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9D1DD-C211-F745-A225-63B12578E3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5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$110 M in estimated visitor spend Wyoming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Price consciousness: value of the dollar + inflation makes US very 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Pricing a concern: Wholesale, rental cars, food, resort fees, fuel, airfare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9D1DD-C211-F745-A225-63B12578E3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Full recovery back to 2019 levels expected by 2025 or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Expecting over 400,000 estimated rooms booked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And over $230 M estimated visitor spend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9D1DD-C211-F745-A225-63B12578E3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16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2023 Product Audit &amp; 2022 Booking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for your community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9D1DD-C211-F745-A225-63B12578E3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86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/>
              <a:t>Insert QR Code here to 2023 IRU Webinar series, 2023 Market Profiles (needs created), ....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09FE-7DB9-BA4C-95CF-C71DC1B094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97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9D1DD-C211-F745-A225-63B12578E3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48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96D-858E-4FDB-A747-DE4123D196AD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0EF6-5132-425A-8010-57A6BDF78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1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96D-858E-4FDB-A747-DE4123D196AD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0EF6-5132-425A-8010-57A6BDF78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5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96D-858E-4FDB-A747-DE4123D196AD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0EF6-5132-425A-8010-57A6BDF78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97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36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8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7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36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67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36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83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5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96D-858E-4FDB-A747-DE4123D196AD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0EF6-5132-425A-8010-57A6BDF78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05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7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13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1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8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96D-858E-4FDB-A747-DE4123D196AD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0EF6-5132-425A-8010-57A6BDF78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96D-858E-4FDB-A747-DE4123D196AD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0EF6-5132-425A-8010-57A6BDF78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9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96D-858E-4FDB-A747-DE4123D196AD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0EF6-5132-425A-8010-57A6BDF78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2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96D-858E-4FDB-A747-DE4123D196AD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0EF6-5132-425A-8010-57A6BDF78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78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96D-858E-4FDB-A747-DE4123D196AD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0EF6-5132-425A-8010-57A6BDF78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69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96D-858E-4FDB-A747-DE4123D196AD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0EF6-5132-425A-8010-57A6BDF78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8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96D-858E-4FDB-A747-DE4123D196AD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0EF6-5132-425A-8010-57A6BDF78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7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240CA-3DFC-410E-AABF-D56146A5D044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F87A8-8637-4CDF-B98C-A3A7FF30E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jy4F0a50uI4&amp;list=PLVlkIB2hJ1tlkWfgx5Oqz_bPP8OyZsNM7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jung@rmimarketing.com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rmimarketing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AA248E-919F-81B7-73DE-B78F24154404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E8ECDC"/>
          </a:solidFill>
          <a:ln w="76200">
            <a:solidFill>
              <a:srgbClr val="808E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2D5BF52-C285-26C9-AF16-F89284F84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41" y="1124190"/>
            <a:ext cx="8023931" cy="46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72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5D02CD29-BCDA-171D-CA2F-85F355950C70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26F0A4D-E06B-ED7B-5474-E2DFF9111056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017392A-847E-DCA7-66AF-BB86BC917176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06B89-8C53-24C6-52D1-B471562EFE07}"/>
              </a:ext>
            </a:extLst>
          </p:cNvPr>
          <p:cNvSpPr txBox="1"/>
          <p:nvPr/>
        </p:nvSpPr>
        <p:spPr>
          <a:xfrm>
            <a:off x="1810860" y="403822"/>
            <a:ext cx="97797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How Is Wyoming Positioned Internationally?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B9855C-D745-4D4D-649F-5CC3793732AF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aph of the number of countries/regions&#10;&#10;Description automatically generated">
            <a:extLst>
              <a:ext uri="{FF2B5EF4-FFF2-40B4-BE49-F238E27FC236}">
                <a16:creationId xmlns:a16="http://schemas.microsoft.com/office/drawing/2014/main" id="{FFF11569-970A-55C0-55EE-17BCA29093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4691" r="15963" b="5007"/>
          <a:stretch/>
        </p:blipFill>
        <p:spPr>
          <a:xfrm>
            <a:off x="2610667" y="1495912"/>
            <a:ext cx="8018787" cy="499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1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number of countries/regions&#10;&#10;Description automatically generated">
            <a:extLst>
              <a:ext uri="{FF2B5EF4-FFF2-40B4-BE49-F238E27FC236}">
                <a16:creationId xmlns:a16="http://schemas.microsoft.com/office/drawing/2014/main" id="{BC0D50A0-FF02-37A0-2B3F-A025D3819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2341" r="2765" b="10994"/>
          <a:stretch/>
        </p:blipFill>
        <p:spPr>
          <a:xfrm>
            <a:off x="1856900" y="1346887"/>
            <a:ext cx="9374066" cy="4848536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2AF36D22-D333-5D5D-1731-20F390668180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51AA4B95-3A65-1DC6-F41F-172D177A03F8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25E5EE9-2D24-A1E7-61E3-40097DBB5696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F8756-D8BA-E9FE-9B2D-185263C7ECE7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Estimated Rooms Booked Is Rebounding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575DAD-D0ED-0A2B-1FC5-38C44B66BBB3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376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the number of countries/regions&#10;&#10;Description automatically generated">
            <a:extLst>
              <a:ext uri="{FF2B5EF4-FFF2-40B4-BE49-F238E27FC236}">
                <a16:creationId xmlns:a16="http://schemas.microsoft.com/office/drawing/2014/main" id="{BBE2F04F-1758-0116-5509-FC2B32011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24" y="1230757"/>
            <a:ext cx="9920902" cy="5580507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ABF3878D-AD37-4F24-BEE4-88AA7B90EE00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65FC43BA-16CA-DDB2-D8A1-C2C315A2DFC1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696C28A-0ADB-3BB0-4C01-59191B0CC290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208643-1993-18A8-F90B-BC7E0FFDDCB0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Estimated Visitor Spend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67E958-D13D-A240-9B67-E7C4AE0DAAB9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001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graphs showing the different types of travel&#10;&#10;Description automatically generated with medium confidence">
            <a:extLst>
              <a:ext uri="{FF2B5EF4-FFF2-40B4-BE49-F238E27FC236}">
                <a16:creationId xmlns:a16="http://schemas.microsoft.com/office/drawing/2014/main" id="{8C50F7F5-3481-E2B2-265C-0D2D3311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1" b="55543"/>
          <a:stretch/>
        </p:blipFill>
        <p:spPr>
          <a:xfrm>
            <a:off x="1573605" y="1250749"/>
            <a:ext cx="4629487" cy="2382139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F1793AA8-3C79-2C68-99BF-AE3B7AC68417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B62B3543-F138-9DBF-8D39-14F44CA77476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1C7FD66-6DCA-943D-F6FA-6714297336AA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774EA9-7F68-5957-0563-9CC35C4CB975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Recovery Forecasts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1273AA-953E-7A94-B902-AE272993BB79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graphs showing the different types of travel&#10;&#10;Description automatically generated with medium confidence">
            <a:extLst>
              <a:ext uri="{FF2B5EF4-FFF2-40B4-BE49-F238E27FC236}">
                <a16:creationId xmlns:a16="http://schemas.microsoft.com/office/drawing/2014/main" id="{FFD0475B-FA33-3702-C230-0C6E47E64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9" b="51392"/>
          <a:stretch/>
        </p:blipFill>
        <p:spPr>
          <a:xfrm>
            <a:off x="6672650" y="1238392"/>
            <a:ext cx="4896383" cy="2604556"/>
          </a:xfrm>
          <a:prstGeom prst="rect">
            <a:avLst/>
          </a:prstGeom>
        </p:spPr>
      </p:pic>
      <p:pic>
        <p:nvPicPr>
          <p:cNvPr id="12" name="Picture 11" descr="A group of graphs showing the different types of travel&#10;&#10;Description automatically generated with medium confidence">
            <a:extLst>
              <a:ext uri="{FF2B5EF4-FFF2-40B4-BE49-F238E27FC236}">
                <a16:creationId xmlns:a16="http://schemas.microsoft.com/office/drawing/2014/main" id="{0CEA68CE-F30D-6C62-20F4-D4153ECE9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9" r="51401"/>
          <a:stretch/>
        </p:blipFill>
        <p:spPr>
          <a:xfrm>
            <a:off x="1573605" y="3846070"/>
            <a:ext cx="4629487" cy="2898908"/>
          </a:xfrm>
          <a:prstGeom prst="rect">
            <a:avLst/>
          </a:prstGeom>
        </p:spPr>
      </p:pic>
      <p:pic>
        <p:nvPicPr>
          <p:cNvPr id="13" name="Picture 12" descr="A group of graphs showing the different types of travel&#10;&#10;Description automatically generated with medium confidence">
            <a:extLst>
              <a:ext uri="{FF2B5EF4-FFF2-40B4-BE49-F238E27FC236}">
                <a16:creationId xmlns:a16="http://schemas.microsoft.com/office/drawing/2014/main" id="{051302A5-2DD3-DED9-E9B7-3421CB01A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9" t="48608"/>
          <a:stretch/>
        </p:blipFill>
        <p:spPr>
          <a:xfrm>
            <a:off x="6672650" y="3991232"/>
            <a:ext cx="4896383" cy="275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27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7B50E-6B5F-1432-9F54-4FC737C44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596" y="0"/>
            <a:ext cx="5436090" cy="4756579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E98AB9AF-C012-044E-E432-2096786C86B6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6909DE1F-762B-957F-7D61-792722793EFD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BE1EA8D-20EE-53F0-6CBF-E6E92434C39E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90168-AD96-9AA5-146E-0BBB50535977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RMI TRIP Report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F72346-0E7C-96C2-D247-7152B24BD46E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4691A49-FB72-D4EB-4298-EA6F3D0C9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40" y="1597570"/>
            <a:ext cx="9374065" cy="41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46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7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B122AEE0-F6CF-45A8-8774-0DE05BD375EB}"/>
              </a:ext>
            </a:extLst>
          </p:cNvPr>
          <p:cNvSpPr/>
          <p:nvPr/>
        </p:nvSpPr>
        <p:spPr>
          <a:xfrm>
            <a:off x="2639022" y="0"/>
            <a:ext cx="8027390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909774"/>
          </a:solidFill>
        </p:spPr>
        <p:txBody>
          <a:bodyPr wrap="square" lIns="0" tIns="0" rIns="0" bIns="0" rtlCol="0"/>
          <a:lstStyle/>
          <a:p>
            <a:endParaRPr sz="1013" dirty="0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61C1B41-3C9E-EC34-1CF4-1073EE4D9F4D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945A0C-10BA-4937-AECB-6733F318BC78}"/>
              </a:ext>
            </a:extLst>
          </p:cNvPr>
          <p:cNvSpPr txBox="1"/>
          <p:nvPr/>
        </p:nvSpPr>
        <p:spPr>
          <a:xfrm>
            <a:off x="3756892" y="2030230"/>
            <a:ext cx="58129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BF9E3"/>
                </a:solidFill>
              </a:rPr>
              <a:t>Working with Inbound Tour Operators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CECD578-EF92-4D16-B7EC-9C7C050F4261}"/>
              </a:ext>
            </a:extLst>
          </p:cNvPr>
          <p:cNvSpPr/>
          <p:nvPr/>
        </p:nvSpPr>
        <p:spPr>
          <a:xfrm>
            <a:off x="132558" y="5622495"/>
            <a:ext cx="950119" cy="572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CBCBF65C-2469-471C-A698-862BEA41FB5A}"/>
              </a:ext>
            </a:extLst>
          </p:cNvPr>
          <p:cNvSpPr/>
          <p:nvPr/>
        </p:nvSpPr>
        <p:spPr>
          <a:xfrm>
            <a:off x="403520" y="6294722"/>
            <a:ext cx="399764" cy="43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1394356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1485DE-481A-24D8-EAA2-6F695871850C}"/>
              </a:ext>
            </a:extLst>
          </p:cNvPr>
          <p:cNvSpPr txBox="1"/>
          <p:nvPr/>
        </p:nvSpPr>
        <p:spPr>
          <a:xfrm>
            <a:off x="3601227" y="5917299"/>
            <a:ext cx="6310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*Contact WOT for additional information and training resources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BCED38C-958D-DEDE-0294-78DCE863B0E3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B0EE0973-A039-D3C2-AF88-3190427DEEB9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581FCA9-63F8-0D07-B7A0-E532FA198A06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CC26-9B5C-A772-5631-E335EB751829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What Is An Inbound Tour Operator (ITO)?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688087-C70E-19AA-B984-CC717AC64E64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diagram of a tour operator&#10;&#10;Description automatically generated">
            <a:extLst>
              <a:ext uri="{FF2B5EF4-FFF2-40B4-BE49-F238E27FC236}">
                <a16:creationId xmlns:a16="http://schemas.microsoft.com/office/drawing/2014/main" id="{4940E829-CA4D-768A-C028-6AEE256FD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2" b="27524"/>
          <a:stretch/>
        </p:blipFill>
        <p:spPr>
          <a:xfrm>
            <a:off x="1810860" y="1819594"/>
            <a:ext cx="9890989" cy="375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76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7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B122AEE0-F6CF-45A8-8774-0DE05BD375EB}"/>
              </a:ext>
            </a:extLst>
          </p:cNvPr>
          <p:cNvSpPr/>
          <p:nvPr/>
        </p:nvSpPr>
        <p:spPr>
          <a:xfrm>
            <a:off x="2639022" y="0"/>
            <a:ext cx="8027390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909774"/>
          </a:solidFill>
        </p:spPr>
        <p:txBody>
          <a:bodyPr wrap="square" lIns="0" tIns="0" rIns="0" bIns="0" rtlCol="0"/>
          <a:lstStyle/>
          <a:p>
            <a:endParaRPr sz="1013" dirty="0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61C1B41-3C9E-EC34-1CF4-1073EE4D9F4D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945A0C-10BA-4937-AECB-6733F318BC78}"/>
              </a:ext>
            </a:extLst>
          </p:cNvPr>
          <p:cNvSpPr txBox="1"/>
          <p:nvPr/>
        </p:nvSpPr>
        <p:spPr>
          <a:xfrm>
            <a:off x="3756892" y="2598643"/>
            <a:ext cx="5812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BF9E3"/>
                </a:solidFill>
              </a:rPr>
              <a:t>International Roundup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CECD578-EF92-4D16-B7EC-9C7C050F4261}"/>
              </a:ext>
            </a:extLst>
          </p:cNvPr>
          <p:cNvSpPr/>
          <p:nvPr/>
        </p:nvSpPr>
        <p:spPr>
          <a:xfrm>
            <a:off x="132558" y="5622495"/>
            <a:ext cx="950119" cy="572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CBCBF65C-2469-471C-A698-862BEA41FB5A}"/>
              </a:ext>
            </a:extLst>
          </p:cNvPr>
          <p:cNvSpPr/>
          <p:nvPr/>
        </p:nvSpPr>
        <p:spPr>
          <a:xfrm>
            <a:off x="403520" y="6294722"/>
            <a:ext cx="399764" cy="43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1577363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A78F11EE-3DBA-4FAF-B030-CCB855C659E5}"/>
              </a:ext>
            </a:extLst>
          </p:cNvPr>
          <p:cNvSpPr/>
          <p:nvPr/>
        </p:nvSpPr>
        <p:spPr>
          <a:xfrm>
            <a:off x="1148715" y="0"/>
            <a:ext cx="4945697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1B3749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78852-CF4A-4050-80EB-7D89111BCB93}"/>
              </a:ext>
            </a:extLst>
          </p:cNvPr>
          <p:cNvSpPr txBox="1"/>
          <p:nvPr/>
        </p:nvSpPr>
        <p:spPr>
          <a:xfrm>
            <a:off x="1304501" y="1462491"/>
            <a:ext cx="43620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418793" algn="l"/>
              </a:tabLst>
            </a:pPr>
            <a:r>
              <a:rPr lang="en-US" sz="3200" b="1" dirty="0">
                <a:solidFill>
                  <a:srgbClr val="FBF9E3"/>
                </a:solidFill>
              </a:rPr>
              <a:t>International Roundup </a:t>
            </a:r>
          </a:p>
          <a:p>
            <a:pPr algn="ctr">
              <a:tabLst>
                <a:tab pos="418793" algn="l"/>
              </a:tabLst>
            </a:pPr>
            <a:r>
              <a:rPr lang="en-US" sz="3200" b="1" dirty="0">
                <a:solidFill>
                  <a:srgbClr val="FBF9E3"/>
                </a:solidFill>
              </a:rPr>
              <a:t>Casper, WY</a:t>
            </a:r>
          </a:p>
          <a:p>
            <a:pPr algn="ctr">
              <a:tabLst>
                <a:tab pos="418793" algn="l"/>
              </a:tabLst>
            </a:pPr>
            <a:endParaRPr lang="en-US" sz="3200" b="1" dirty="0">
              <a:solidFill>
                <a:srgbClr val="FBF9E3"/>
              </a:solidFill>
            </a:endParaRPr>
          </a:p>
          <a:p>
            <a:pPr algn="ctr">
              <a:tabLst>
                <a:tab pos="418793" algn="l"/>
              </a:tabLst>
            </a:pPr>
            <a:r>
              <a:rPr lang="en-US" sz="3200" b="1" dirty="0">
                <a:solidFill>
                  <a:srgbClr val="FBF9E3"/>
                </a:solidFill>
              </a:rPr>
              <a:t>April 19-22, 2024</a:t>
            </a:r>
          </a:p>
          <a:p>
            <a:pPr algn="ctr">
              <a:tabLst>
                <a:tab pos="418793" algn="l"/>
              </a:tabLst>
            </a:pPr>
            <a:endParaRPr lang="en-US" sz="3200" b="1" dirty="0">
              <a:solidFill>
                <a:srgbClr val="FBF9E3"/>
              </a:solidFill>
            </a:endParaRPr>
          </a:p>
          <a:p>
            <a:pPr algn="ctr">
              <a:tabLst>
                <a:tab pos="418793" algn="l"/>
              </a:tabLst>
            </a:pPr>
            <a:r>
              <a:rPr lang="en-US" sz="3200" b="1" dirty="0">
                <a:solidFill>
                  <a:srgbClr val="FBF9E3"/>
                </a:solidFill>
              </a:rPr>
              <a:t>Early-bird pricing extended through October 31!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5CA58-E5D1-51B0-32F6-BEC820E6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866" y="641853"/>
            <a:ext cx="5533565" cy="5533565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DF5AE7CC-7B06-C9E5-DD3A-0A5A901C698F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C343A03-0DC2-F56A-C0B5-88B8E0710DCB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4C7CFBC8-BB5A-A663-7B3B-ECA84F60CFC0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2127565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B85C4E71-6CEB-D285-881B-9B43A19A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31" y="1625404"/>
            <a:ext cx="3268714" cy="3268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9A3D72-4B74-4531-88F8-E69BD571C53C}"/>
              </a:ext>
            </a:extLst>
          </p:cNvPr>
          <p:cNvSpPr txBox="1"/>
          <p:nvPr/>
        </p:nvSpPr>
        <p:spPr>
          <a:xfrm>
            <a:off x="2459030" y="5072285"/>
            <a:ext cx="3268715" cy="83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/>
              <a:t>2023 IRU Webinar: </a:t>
            </a:r>
            <a:br>
              <a:rPr lang="en-US" sz="2399" b="1" dirty="0"/>
            </a:br>
            <a:r>
              <a:rPr lang="en-US" sz="2399" dirty="0" err="1"/>
              <a:t>TinyURL.com</a:t>
            </a:r>
            <a:r>
              <a:rPr lang="en-US" sz="2399" dirty="0"/>
              <a:t>/y2eajwa8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48659-7D3A-E996-01AC-64081C6CE709}"/>
              </a:ext>
            </a:extLst>
          </p:cNvPr>
          <p:cNvSpPr txBox="1"/>
          <p:nvPr/>
        </p:nvSpPr>
        <p:spPr>
          <a:xfrm>
            <a:off x="7219653" y="5072285"/>
            <a:ext cx="3268714" cy="83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/>
              <a:t>2023 Market Trends: </a:t>
            </a:r>
            <a:br>
              <a:rPr lang="en-US" sz="2399" b="1" dirty="0"/>
            </a:br>
            <a:r>
              <a:rPr lang="en-US" sz="2399" dirty="0" err="1"/>
              <a:t>TinyURL.com</a:t>
            </a:r>
            <a:r>
              <a:rPr lang="en-US" sz="2399" dirty="0"/>
              <a:t>/376fucms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1D87ED47-F6A9-ABEF-0322-8D59F7B44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655" y="1625404"/>
            <a:ext cx="3268714" cy="3268714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A0734460-C4B8-3BC4-FC6A-C85D5C40A591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D39E3D9-AF0D-EACD-D900-2E7F98437A9E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AD82F127-48B4-0328-D088-7D0AAC812F98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9A3EFE-E471-275F-B15E-053FFCBCCFF3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2023 IRU Webinar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641243-CA31-D987-C1C2-3DD319C8FF3A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823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4945A0C-10BA-4937-AECB-6733F318BC78}"/>
              </a:ext>
            </a:extLst>
          </p:cNvPr>
          <p:cNvSpPr txBox="1"/>
          <p:nvPr/>
        </p:nvSpPr>
        <p:spPr>
          <a:xfrm>
            <a:off x="1810860" y="403822"/>
            <a:ext cx="5812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The Great American West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B122AEE0-F6CF-45A8-8774-0DE05BD375EB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CECD578-EF92-4D16-B7EC-9C7C050F4261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CBCBF65C-2469-471C-A698-862BEA41FB5A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7B548D37-29F4-9DBF-4438-1F63ABF6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861" y="2079921"/>
            <a:ext cx="5812999" cy="3681056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0A35D09-DDDB-DEC8-D1B9-962957C1D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6578" y="2201497"/>
            <a:ext cx="2948348" cy="302342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51C2BB-3108-3E84-E5EA-20F2E5F16897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371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D527BED1-A38C-D8CF-B02F-ABEF95BE31C4}"/>
              </a:ext>
            </a:extLst>
          </p:cNvPr>
          <p:cNvSpPr/>
          <p:nvPr/>
        </p:nvSpPr>
        <p:spPr>
          <a:xfrm>
            <a:off x="0" y="23278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FCB8272C-3A32-7607-F3FE-2ECE8349A6A8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B94241DB-F76D-4BC4-15CF-E2234FF40FE9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5044E9-4D46-7DA3-516F-3ABC19ABCCAB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GAW Partner Program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DB2329-0D8C-92D0-9C09-763F0C03486B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13F463D6-A635-EE8E-56D7-3900742FF620}"/>
              </a:ext>
            </a:extLst>
          </p:cNvPr>
          <p:cNvSpPr/>
          <p:nvPr/>
        </p:nvSpPr>
        <p:spPr>
          <a:xfrm>
            <a:off x="1902941" y="1616901"/>
            <a:ext cx="2743201" cy="2053909"/>
          </a:xfrm>
          <a:prstGeom prst="roundRect">
            <a:avLst>
              <a:gd name="adj" fmla="val 8244"/>
            </a:avLst>
          </a:prstGeom>
          <a:noFill/>
          <a:ln>
            <a:solidFill>
              <a:srgbClr val="1B3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3F2D0E7F-4181-7CDB-6B64-B2CDE7CED8FA}"/>
              </a:ext>
            </a:extLst>
          </p:cNvPr>
          <p:cNvSpPr/>
          <p:nvPr/>
        </p:nvSpPr>
        <p:spPr>
          <a:xfrm>
            <a:off x="5196015" y="1616901"/>
            <a:ext cx="2743201" cy="2053909"/>
          </a:xfrm>
          <a:prstGeom prst="roundRect">
            <a:avLst>
              <a:gd name="adj" fmla="val 8244"/>
            </a:avLst>
          </a:prstGeom>
          <a:noFill/>
          <a:ln>
            <a:solidFill>
              <a:srgbClr val="5D6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D1EB0861-A675-CDB4-8F9F-F4C92DB6E556}"/>
              </a:ext>
            </a:extLst>
          </p:cNvPr>
          <p:cNvSpPr/>
          <p:nvPr/>
        </p:nvSpPr>
        <p:spPr>
          <a:xfrm>
            <a:off x="8489090" y="1616901"/>
            <a:ext cx="2743201" cy="2053909"/>
          </a:xfrm>
          <a:prstGeom prst="roundRect">
            <a:avLst>
              <a:gd name="adj" fmla="val 8244"/>
            </a:avLst>
          </a:prstGeom>
          <a:noFill/>
          <a:ln>
            <a:solidFill>
              <a:srgbClr val="1B3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3">
            <a:extLst>
              <a:ext uri="{FF2B5EF4-FFF2-40B4-BE49-F238E27FC236}">
                <a16:creationId xmlns:a16="http://schemas.microsoft.com/office/drawing/2014/main" id="{F2D2DCAA-1AE3-A413-A7E1-BF687CAE2A0E}"/>
              </a:ext>
            </a:extLst>
          </p:cNvPr>
          <p:cNvSpPr/>
          <p:nvPr/>
        </p:nvSpPr>
        <p:spPr>
          <a:xfrm>
            <a:off x="1902941" y="3965351"/>
            <a:ext cx="2743201" cy="2606642"/>
          </a:xfrm>
          <a:prstGeom prst="roundRect">
            <a:avLst>
              <a:gd name="adj" fmla="val 8244"/>
            </a:avLst>
          </a:prstGeom>
          <a:noFill/>
          <a:ln>
            <a:solidFill>
              <a:srgbClr val="5D6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3DF284EC-7790-4A68-310C-CA0DDA4DB849}"/>
              </a:ext>
            </a:extLst>
          </p:cNvPr>
          <p:cNvSpPr/>
          <p:nvPr/>
        </p:nvSpPr>
        <p:spPr>
          <a:xfrm>
            <a:off x="5196015" y="3965351"/>
            <a:ext cx="2743201" cy="2606642"/>
          </a:xfrm>
          <a:prstGeom prst="roundRect">
            <a:avLst>
              <a:gd name="adj" fmla="val 8244"/>
            </a:avLst>
          </a:prstGeom>
          <a:noFill/>
          <a:ln>
            <a:solidFill>
              <a:srgbClr val="1B3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id="{C6C492E1-9936-17F8-F9E5-0E59039525FA}"/>
              </a:ext>
            </a:extLst>
          </p:cNvPr>
          <p:cNvSpPr/>
          <p:nvPr/>
        </p:nvSpPr>
        <p:spPr>
          <a:xfrm>
            <a:off x="8489090" y="3965351"/>
            <a:ext cx="2743201" cy="2606642"/>
          </a:xfrm>
          <a:prstGeom prst="roundRect">
            <a:avLst>
              <a:gd name="adj" fmla="val 8244"/>
            </a:avLst>
          </a:prstGeom>
          <a:noFill/>
          <a:ln>
            <a:solidFill>
              <a:srgbClr val="5D6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id="{32A11E1A-0223-0857-412C-29CC5C6B9FB2}"/>
              </a:ext>
            </a:extLst>
          </p:cNvPr>
          <p:cNvSpPr/>
          <p:nvPr/>
        </p:nvSpPr>
        <p:spPr>
          <a:xfrm>
            <a:off x="1902941" y="1616901"/>
            <a:ext cx="2743201" cy="706170"/>
          </a:xfrm>
          <a:prstGeom prst="roundRect">
            <a:avLst>
              <a:gd name="adj" fmla="val 23992"/>
            </a:avLst>
          </a:prstGeom>
          <a:solidFill>
            <a:srgbClr val="1B3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13">
            <a:extLst>
              <a:ext uri="{FF2B5EF4-FFF2-40B4-BE49-F238E27FC236}">
                <a16:creationId xmlns:a16="http://schemas.microsoft.com/office/drawing/2014/main" id="{6DDBB48F-0438-D28A-75C6-19A0FBBFB880}"/>
              </a:ext>
            </a:extLst>
          </p:cNvPr>
          <p:cNvSpPr/>
          <p:nvPr/>
        </p:nvSpPr>
        <p:spPr>
          <a:xfrm>
            <a:off x="1902941" y="1819593"/>
            <a:ext cx="2743201" cy="706170"/>
          </a:xfrm>
          <a:prstGeom prst="roundRect">
            <a:avLst>
              <a:gd name="adj" fmla="val 0"/>
            </a:avLst>
          </a:prstGeom>
          <a:solidFill>
            <a:srgbClr val="1B3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13">
            <a:extLst>
              <a:ext uri="{FF2B5EF4-FFF2-40B4-BE49-F238E27FC236}">
                <a16:creationId xmlns:a16="http://schemas.microsoft.com/office/drawing/2014/main" id="{1E06922C-9F0A-2C3E-0ECC-253CCB5D41A9}"/>
              </a:ext>
            </a:extLst>
          </p:cNvPr>
          <p:cNvSpPr/>
          <p:nvPr/>
        </p:nvSpPr>
        <p:spPr>
          <a:xfrm>
            <a:off x="8489090" y="1616901"/>
            <a:ext cx="2743201" cy="706170"/>
          </a:xfrm>
          <a:prstGeom prst="roundRect">
            <a:avLst>
              <a:gd name="adj" fmla="val 23992"/>
            </a:avLst>
          </a:prstGeom>
          <a:solidFill>
            <a:srgbClr val="1B3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13">
            <a:extLst>
              <a:ext uri="{FF2B5EF4-FFF2-40B4-BE49-F238E27FC236}">
                <a16:creationId xmlns:a16="http://schemas.microsoft.com/office/drawing/2014/main" id="{BA38345D-BD5C-707E-7996-47838FF3F624}"/>
              </a:ext>
            </a:extLst>
          </p:cNvPr>
          <p:cNvSpPr/>
          <p:nvPr/>
        </p:nvSpPr>
        <p:spPr>
          <a:xfrm>
            <a:off x="8489090" y="1819593"/>
            <a:ext cx="2743201" cy="706170"/>
          </a:xfrm>
          <a:prstGeom prst="roundRect">
            <a:avLst>
              <a:gd name="adj" fmla="val 0"/>
            </a:avLst>
          </a:prstGeom>
          <a:solidFill>
            <a:srgbClr val="1B3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13">
            <a:extLst>
              <a:ext uri="{FF2B5EF4-FFF2-40B4-BE49-F238E27FC236}">
                <a16:creationId xmlns:a16="http://schemas.microsoft.com/office/drawing/2014/main" id="{EEF5BED2-CE36-5B49-D882-1B821EB077AE}"/>
              </a:ext>
            </a:extLst>
          </p:cNvPr>
          <p:cNvSpPr/>
          <p:nvPr/>
        </p:nvSpPr>
        <p:spPr>
          <a:xfrm>
            <a:off x="5196015" y="1616901"/>
            <a:ext cx="2743201" cy="706170"/>
          </a:xfrm>
          <a:prstGeom prst="roundRect">
            <a:avLst>
              <a:gd name="adj" fmla="val 23992"/>
            </a:avLst>
          </a:prstGeom>
          <a:solidFill>
            <a:srgbClr val="5D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13">
            <a:extLst>
              <a:ext uri="{FF2B5EF4-FFF2-40B4-BE49-F238E27FC236}">
                <a16:creationId xmlns:a16="http://schemas.microsoft.com/office/drawing/2014/main" id="{AD2494D5-BCC7-85C2-3E1D-2813E743AD85}"/>
              </a:ext>
            </a:extLst>
          </p:cNvPr>
          <p:cNvSpPr/>
          <p:nvPr/>
        </p:nvSpPr>
        <p:spPr>
          <a:xfrm>
            <a:off x="5196015" y="1819593"/>
            <a:ext cx="2743201" cy="706170"/>
          </a:xfrm>
          <a:prstGeom prst="roundRect">
            <a:avLst>
              <a:gd name="adj" fmla="val 0"/>
            </a:avLst>
          </a:prstGeom>
          <a:solidFill>
            <a:srgbClr val="5D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13">
            <a:extLst>
              <a:ext uri="{FF2B5EF4-FFF2-40B4-BE49-F238E27FC236}">
                <a16:creationId xmlns:a16="http://schemas.microsoft.com/office/drawing/2014/main" id="{4185BFFC-320E-8BBC-6DAF-DBB65DF4F9B7}"/>
              </a:ext>
            </a:extLst>
          </p:cNvPr>
          <p:cNvSpPr/>
          <p:nvPr/>
        </p:nvSpPr>
        <p:spPr>
          <a:xfrm>
            <a:off x="1902941" y="3965351"/>
            <a:ext cx="2743201" cy="706170"/>
          </a:xfrm>
          <a:prstGeom prst="roundRect">
            <a:avLst>
              <a:gd name="adj" fmla="val 23992"/>
            </a:avLst>
          </a:prstGeom>
          <a:solidFill>
            <a:srgbClr val="5D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13">
            <a:extLst>
              <a:ext uri="{FF2B5EF4-FFF2-40B4-BE49-F238E27FC236}">
                <a16:creationId xmlns:a16="http://schemas.microsoft.com/office/drawing/2014/main" id="{B8457A9E-21C7-FD65-0DC9-99E3F1EB4C24}"/>
              </a:ext>
            </a:extLst>
          </p:cNvPr>
          <p:cNvSpPr/>
          <p:nvPr/>
        </p:nvSpPr>
        <p:spPr>
          <a:xfrm>
            <a:off x="1902941" y="4168043"/>
            <a:ext cx="2743201" cy="706170"/>
          </a:xfrm>
          <a:prstGeom prst="roundRect">
            <a:avLst>
              <a:gd name="adj" fmla="val 0"/>
            </a:avLst>
          </a:prstGeom>
          <a:solidFill>
            <a:srgbClr val="5D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13">
            <a:extLst>
              <a:ext uri="{FF2B5EF4-FFF2-40B4-BE49-F238E27FC236}">
                <a16:creationId xmlns:a16="http://schemas.microsoft.com/office/drawing/2014/main" id="{C22B5DF5-0B3C-D1CC-ED4E-41EC170C4C63}"/>
              </a:ext>
            </a:extLst>
          </p:cNvPr>
          <p:cNvSpPr/>
          <p:nvPr/>
        </p:nvSpPr>
        <p:spPr>
          <a:xfrm>
            <a:off x="8489090" y="3965351"/>
            <a:ext cx="2743201" cy="706170"/>
          </a:xfrm>
          <a:prstGeom prst="roundRect">
            <a:avLst>
              <a:gd name="adj" fmla="val 23992"/>
            </a:avLst>
          </a:prstGeom>
          <a:solidFill>
            <a:srgbClr val="5D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13">
            <a:extLst>
              <a:ext uri="{FF2B5EF4-FFF2-40B4-BE49-F238E27FC236}">
                <a16:creationId xmlns:a16="http://schemas.microsoft.com/office/drawing/2014/main" id="{14B5FC56-44F9-6173-89D3-0763071C35CB}"/>
              </a:ext>
            </a:extLst>
          </p:cNvPr>
          <p:cNvSpPr/>
          <p:nvPr/>
        </p:nvSpPr>
        <p:spPr>
          <a:xfrm>
            <a:off x="8489090" y="4168043"/>
            <a:ext cx="2743201" cy="706170"/>
          </a:xfrm>
          <a:prstGeom prst="roundRect">
            <a:avLst>
              <a:gd name="adj" fmla="val 0"/>
            </a:avLst>
          </a:prstGeom>
          <a:solidFill>
            <a:srgbClr val="5D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F12C64-F4F1-3F24-F8B6-A18D000CA96A}"/>
              </a:ext>
            </a:extLst>
          </p:cNvPr>
          <p:cNvSpPr txBox="1"/>
          <p:nvPr/>
        </p:nvSpPr>
        <p:spPr>
          <a:xfrm>
            <a:off x="2179424" y="1650189"/>
            <a:ext cx="2190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IRU Premium Registration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Rectangle: Rounded Corners 13">
            <a:extLst>
              <a:ext uri="{FF2B5EF4-FFF2-40B4-BE49-F238E27FC236}">
                <a16:creationId xmlns:a16="http://schemas.microsoft.com/office/drawing/2014/main" id="{ED82632B-06AB-DEFF-4B16-B6BA960FE028}"/>
              </a:ext>
            </a:extLst>
          </p:cNvPr>
          <p:cNvSpPr/>
          <p:nvPr/>
        </p:nvSpPr>
        <p:spPr>
          <a:xfrm>
            <a:off x="5196015" y="3965351"/>
            <a:ext cx="2743201" cy="706170"/>
          </a:xfrm>
          <a:prstGeom prst="roundRect">
            <a:avLst>
              <a:gd name="adj" fmla="val 23992"/>
            </a:avLst>
          </a:prstGeom>
          <a:solidFill>
            <a:srgbClr val="1B3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13">
            <a:extLst>
              <a:ext uri="{FF2B5EF4-FFF2-40B4-BE49-F238E27FC236}">
                <a16:creationId xmlns:a16="http://schemas.microsoft.com/office/drawing/2014/main" id="{F759DAE8-55DD-F112-FD45-D0920EF079E6}"/>
              </a:ext>
            </a:extLst>
          </p:cNvPr>
          <p:cNvSpPr/>
          <p:nvPr/>
        </p:nvSpPr>
        <p:spPr>
          <a:xfrm>
            <a:off x="5196015" y="4168043"/>
            <a:ext cx="2743201" cy="706170"/>
          </a:xfrm>
          <a:prstGeom prst="roundRect">
            <a:avLst>
              <a:gd name="adj" fmla="val 0"/>
            </a:avLst>
          </a:prstGeom>
          <a:solidFill>
            <a:srgbClr val="1B3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37EFE3-20C1-BF3E-82DF-220BB24D35C7}"/>
              </a:ext>
            </a:extLst>
          </p:cNvPr>
          <p:cNvSpPr txBox="1"/>
          <p:nvPr/>
        </p:nvSpPr>
        <p:spPr>
          <a:xfrm>
            <a:off x="5425082" y="1650189"/>
            <a:ext cx="2190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Regional Newsletter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98A48E-209E-E983-3AB9-BCC596428716}"/>
              </a:ext>
            </a:extLst>
          </p:cNvPr>
          <p:cNvSpPr txBox="1"/>
          <p:nvPr/>
        </p:nvSpPr>
        <p:spPr>
          <a:xfrm>
            <a:off x="8765573" y="1650189"/>
            <a:ext cx="2190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Regional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Social Media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BADB29-6C3C-29D7-6340-D92FFBBF5022}"/>
              </a:ext>
            </a:extLst>
          </p:cNvPr>
          <p:cNvSpPr txBox="1"/>
          <p:nvPr/>
        </p:nvSpPr>
        <p:spPr>
          <a:xfrm>
            <a:off x="2158827" y="4002093"/>
            <a:ext cx="2190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Regional Websites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833520-3A6C-40E7-E0C5-3EBF92761E63}"/>
              </a:ext>
            </a:extLst>
          </p:cNvPr>
          <p:cNvSpPr txBox="1"/>
          <p:nvPr/>
        </p:nvSpPr>
        <p:spPr>
          <a:xfrm>
            <a:off x="5404485" y="4002093"/>
            <a:ext cx="2190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Reporting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8F5C05-067C-9BA9-A3A9-B91B3FF122FE}"/>
              </a:ext>
            </a:extLst>
          </p:cNvPr>
          <p:cNvSpPr txBox="1"/>
          <p:nvPr/>
        </p:nvSpPr>
        <p:spPr>
          <a:xfrm>
            <a:off x="8744976" y="4002093"/>
            <a:ext cx="2190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Material Distribution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0CE0EF-7345-99BD-DC15-5C583114B1A4}"/>
              </a:ext>
            </a:extLst>
          </p:cNvPr>
          <p:cNvSpPr txBox="1"/>
          <p:nvPr/>
        </p:nvSpPr>
        <p:spPr>
          <a:xfrm>
            <a:off x="1924043" y="2622093"/>
            <a:ext cx="2635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IRU attendance for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to exclusive TO networking events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6FF74F-B479-B5D1-35AB-D79F982EB1B6}"/>
              </a:ext>
            </a:extLst>
          </p:cNvPr>
          <p:cNvSpPr txBox="1"/>
          <p:nvPr/>
        </p:nvSpPr>
        <p:spPr>
          <a:xfrm>
            <a:off x="5251829" y="2622093"/>
            <a:ext cx="2635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Quarterly submissions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newsletter submissions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4BBC69-DB1F-AB92-A25A-6548E4359C3A}"/>
              </a:ext>
            </a:extLst>
          </p:cNvPr>
          <p:cNvSpPr txBox="1"/>
          <p:nvPr/>
        </p:nvSpPr>
        <p:spPr>
          <a:xfrm>
            <a:off x="8571982" y="2622093"/>
            <a:ext cx="2635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2 posts per year on all GAW FB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post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6DF36C-2ED4-F8A6-B3B3-CB32CEA9A491}"/>
              </a:ext>
            </a:extLst>
          </p:cNvPr>
          <p:cNvSpPr txBox="1"/>
          <p:nvPr/>
        </p:nvSpPr>
        <p:spPr>
          <a:xfrm>
            <a:off x="1936397" y="4982232"/>
            <a:ext cx="28049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landing page &amp; itinerary spotlight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English-only (4)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English &amp; translated (8)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5163E3-412C-0B10-C687-7343AC04B2AB}"/>
              </a:ext>
            </a:extLst>
          </p:cNvPr>
          <p:cNvSpPr txBox="1"/>
          <p:nvPr/>
        </p:nvSpPr>
        <p:spPr>
          <a:xfrm>
            <a:off x="5264183" y="4982232"/>
            <a:ext cx="26355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Monthly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Quarterly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RMI TRIP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8661B9-C134-3B6A-5E30-C32C47BF5C85}"/>
              </a:ext>
            </a:extLst>
          </p:cNvPr>
          <p:cNvSpPr txBox="1"/>
          <p:nvPr/>
        </p:nvSpPr>
        <p:spPr>
          <a:xfrm>
            <a:off x="8584336" y="4982232"/>
            <a:ext cx="2635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Distribute your materials overseas in English or work with us to translate them into an in-market language</a:t>
            </a:r>
          </a:p>
        </p:txBody>
      </p:sp>
    </p:spTree>
    <p:extLst>
      <p:ext uri="{BB962C8B-B14F-4D97-AF65-F5344CB8AC3E}">
        <p14:creationId xmlns:p14="http://schemas.microsoft.com/office/powerpoint/2010/main" val="3106907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A1344F-4E69-2D64-4E52-10974706B118}"/>
              </a:ext>
            </a:extLst>
          </p:cNvPr>
          <p:cNvSpPr/>
          <p:nvPr/>
        </p:nvSpPr>
        <p:spPr>
          <a:xfrm>
            <a:off x="6819123" y="1566952"/>
            <a:ext cx="4724148" cy="39549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Public relations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Online advertising on 9 in-market websites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Advertising design &amp; translation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Translation services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Leads program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Host fam tours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Overseas trade shows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Marketing co-ops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501EC4-6B70-2168-60CD-EC04327E8FF2}"/>
              </a:ext>
            </a:extLst>
          </p:cNvPr>
          <p:cNvSpPr/>
          <p:nvPr/>
        </p:nvSpPr>
        <p:spPr>
          <a:xfrm>
            <a:off x="1902941" y="1566952"/>
            <a:ext cx="4579098" cy="37240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Contact your state rep, they’re here to help!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Attend educational </a:t>
            </a:r>
            <a:r>
              <a:rPr lang="en-US" sz="2400" dirty="0">
                <a:latin typeface="+mn-lt"/>
                <a:hlinkClick r:id="rId2"/>
              </a:rPr>
              <a:t>webinars</a:t>
            </a:r>
            <a:endParaRPr lang="en-US" sz="2400" dirty="0">
              <a:latin typeface="+mn-lt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Consulting services, seminars &amp; training roadshows</a:t>
            </a:r>
            <a:endParaRPr lang="en-US" sz="2400" dirty="0">
              <a:latin typeface="+mn-lt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Marketing partnerships</a:t>
            </a:r>
            <a:endParaRPr lang="en-US" sz="2400" dirty="0">
              <a:latin typeface="+mn-lt"/>
              <a:cs typeface="Calibri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Custom product/data analysis, research, insights &amp; reporting services</a:t>
            </a:r>
            <a:endParaRPr lang="en-US" sz="2400" dirty="0">
              <a:latin typeface="+mn-lt"/>
              <a:cs typeface="Calibri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AEFFAC55-A3BD-93A8-AD1B-7CB8C56C8F83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8A9A8634-0098-C938-9D78-EEF88C682B77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797EE04A-FB3D-B2B2-A4C1-E5C1EFC2D001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F339D2-5884-9AFD-C8F6-2D029AFBBF6E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More Opportunities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6ED53D-EF4B-9BF9-046A-FFC313CAC0FE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155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couch&#10;&#10;Description automatically generated">
            <a:extLst>
              <a:ext uri="{FF2B5EF4-FFF2-40B4-BE49-F238E27FC236}">
                <a16:creationId xmlns:a16="http://schemas.microsoft.com/office/drawing/2014/main" id="{21B9B7B9-5B1E-4D99-3CBE-E2D48CFBD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953" y="1575621"/>
            <a:ext cx="4517317" cy="4528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E81C6F-C3ED-C18B-A3C3-24A29F13B7F1}"/>
              </a:ext>
            </a:extLst>
          </p:cNvPr>
          <p:cNvSpPr txBox="1"/>
          <p:nvPr/>
        </p:nvSpPr>
        <p:spPr>
          <a:xfrm>
            <a:off x="6890509" y="2708849"/>
            <a:ext cx="4387092" cy="226215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 anchor="t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36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MATHIAS JUNG, </a:t>
            </a:r>
            <a:br>
              <a:rPr lang="en-US" sz="36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RMI Owner &amp; CEO</a:t>
            </a:r>
          </a:p>
          <a:p>
            <a:r>
              <a:rPr lang="en-US" b="1" dirty="0">
                <a:solidFill>
                  <a:srgbClr val="21212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 </a:t>
            </a:r>
          </a:p>
          <a:p>
            <a:r>
              <a:rPr lang="en-US" sz="2400" b="1" dirty="0">
                <a:solidFill>
                  <a:srgbClr val="3B3838"/>
                </a:solidFill>
                <a:latin typeface="Calibri"/>
                <a:cs typeface="Calibri"/>
              </a:rPr>
              <a:t>Email:</a:t>
            </a:r>
            <a:r>
              <a:rPr lang="en-US" sz="2400" dirty="0">
                <a:solidFill>
                  <a:srgbClr val="3B3838"/>
                </a:solidFill>
                <a:latin typeface="Calibri"/>
                <a:cs typeface="Calibri"/>
              </a:rPr>
              <a:t> </a:t>
            </a:r>
            <a:r>
              <a:rPr lang="en-US" sz="2400" u="sng" dirty="0">
                <a:solidFill>
                  <a:srgbClr val="0563C1"/>
                </a:solidFill>
                <a:latin typeface="Calibri"/>
                <a:cs typeface="Calibri"/>
                <a:hlinkClick r:id="rId3"/>
              </a:rPr>
              <a:t>mjung@rmimarketing.com</a:t>
            </a:r>
          </a:p>
          <a:p>
            <a:endParaRPr lang="en-US" sz="1100" u="sng" dirty="0">
              <a:solidFill>
                <a:srgbClr val="0563C1"/>
              </a:solidFill>
              <a:latin typeface="Calibri"/>
              <a:cs typeface="Calibri"/>
              <a:hlinkClick r:id="rId3"/>
            </a:endParaRPr>
          </a:p>
          <a:p>
            <a:r>
              <a:rPr lang="en-US" sz="2400" b="1" dirty="0">
                <a:solidFill>
                  <a:srgbClr val="3B3838"/>
                </a:solidFill>
                <a:latin typeface="Calibri"/>
                <a:cs typeface="Calibri"/>
              </a:rPr>
              <a:t>Website:</a:t>
            </a:r>
            <a:r>
              <a:rPr lang="en-US" sz="2400" dirty="0">
                <a:solidFill>
                  <a:srgbClr val="3B3838"/>
                </a:solidFill>
                <a:latin typeface="Calibri"/>
                <a:cs typeface="Calibri"/>
              </a:rPr>
              <a:t> </a:t>
            </a:r>
            <a:r>
              <a:rPr lang="en-US" sz="2400" u="sng" dirty="0">
                <a:solidFill>
                  <a:srgbClr val="0563C1"/>
                </a:solidFill>
                <a:latin typeface="Calibri"/>
                <a:cs typeface="Calibri"/>
                <a:hlinkClick r:id="rId4"/>
              </a:rPr>
              <a:t>rmimarketing.com</a:t>
            </a:r>
            <a:endParaRPr lang="en-US" dirty="0">
              <a:hlinkClick r:id="rId4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B645C37-6142-0727-FD8D-36E6404C77AC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9BE46F9-78D7-D903-3485-759B35AE15D9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6227B6D-8C63-F046-97BC-4A02BE1CE1BB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EA62D-6F63-08F2-8653-CD2A3CDEAAE3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Questions?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FA7980-7657-4CA6-9566-BD7C761F533A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4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C69115C-E183-4631-47F0-DEA80C768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806" y="1737466"/>
            <a:ext cx="9139773" cy="4720014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1A5178A6-FF23-3995-D406-34625F9FF62A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0574FFA2-2F3D-490B-53DD-972C465994C8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0553935E-1825-CE47-ECAA-C9E97E432BE0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B5A61-7708-8159-27BB-60A317390D75}"/>
              </a:ext>
            </a:extLst>
          </p:cNvPr>
          <p:cNvSpPr txBox="1"/>
          <p:nvPr/>
        </p:nvSpPr>
        <p:spPr>
          <a:xfrm>
            <a:off x="1810860" y="403822"/>
            <a:ext cx="5812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International Markets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597055-2214-80A2-BBDF-B2CAEB184DEF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23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7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B122AEE0-F6CF-45A8-8774-0DE05BD375EB}"/>
              </a:ext>
            </a:extLst>
          </p:cNvPr>
          <p:cNvSpPr/>
          <p:nvPr/>
        </p:nvSpPr>
        <p:spPr>
          <a:xfrm>
            <a:off x="2639022" y="0"/>
            <a:ext cx="8027390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909774"/>
          </a:solidFill>
        </p:spPr>
        <p:txBody>
          <a:bodyPr wrap="square" lIns="0" tIns="0" rIns="0" bIns="0" rtlCol="0"/>
          <a:lstStyle/>
          <a:p>
            <a:endParaRPr sz="1013" dirty="0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E61C1B41-3C9E-EC34-1CF4-1073EE4D9F4D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5CECD578-EF92-4D16-B7EC-9C7C050F4261}"/>
              </a:ext>
            </a:extLst>
          </p:cNvPr>
          <p:cNvSpPr/>
          <p:nvPr/>
        </p:nvSpPr>
        <p:spPr>
          <a:xfrm>
            <a:off x="132558" y="5622495"/>
            <a:ext cx="950119" cy="572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CBCBF65C-2469-471C-A698-862BEA41FB5A}"/>
              </a:ext>
            </a:extLst>
          </p:cNvPr>
          <p:cNvSpPr/>
          <p:nvPr/>
        </p:nvSpPr>
        <p:spPr>
          <a:xfrm>
            <a:off x="403520" y="6294722"/>
            <a:ext cx="399764" cy="43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5618E-9804-86F4-5F9D-44C98599587B}"/>
              </a:ext>
            </a:extLst>
          </p:cNvPr>
          <p:cNvSpPr txBox="1"/>
          <p:nvPr/>
        </p:nvSpPr>
        <p:spPr>
          <a:xfrm>
            <a:off x="3756892" y="2598643"/>
            <a:ext cx="5812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BF9E3"/>
                </a:solidFill>
              </a:rPr>
              <a:t>Why Target International?</a:t>
            </a:r>
          </a:p>
        </p:txBody>
      </p:sp>
    </p:spTree>
    <p:extLst>
      <p:ext uri="{BB962C8B-B14F-4D97-AF65-F5344CB8AC3E}">
        <p14:creationId xmlns:p14="http://schemas.microsoft.com/office/powerpoint/2010/main" val="776631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5C9AA395-5ECB-BAE2-EC7D-FE3668840696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4F01DA8-B358-DADA-69A6-93846707C238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D647834D-D383-7CB6-2404-160851A2FEF8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A55916-1CB9-34B3-6CDE-8BD7ABA23229}"/>
              </a:ext>
            </a:extLst>
          </p:cNvPr>
          <p:cNvSpPr txBox="1"/>
          <p:nvPr/>
        </p:nvSpPr>
        <p:spPr>
          <a:xfrm>
            <a:off x="1810860" y="403822"/>
            <a:ext cx="8173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Why Target International Travelers?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77115D-70C9-6F73-92E2-F29A2DBDB1D1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28ED997-4C20-718B-EE3A-382952B75636}"/>
              </a:ext>
            </a:extLst>
          </p:cNvPr>
          <p:cNvSpPr txBox="1"/>
          <p:nvPr/>
        </p:nvSpPr>
        <p:spPr>
          <a:xfrm>
            <a:off x="1392798" y="3059113"/>
            <a:ext cx="202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Time &amp; </a:t>
            </a:r>
            <a:b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Money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C1EF50-0BFA-7C54-9D27-DBFF2AA8B7DB}"/>
              </a:ext>
            </a:extLst>
          </p:cNvPr>
          <p:cNvSpPr txBox="1"/>
          <p:nvPr/>
        </p:nvSpPr>
        <p:spPr>
          <a:xfrm>
            <a:off x="1496973" y="3817060"/>
            <a:ext cx="1853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International travelers stay longer and spend more when visiting the United States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10BC4C-E5BD-43D4-022F-22335F9374CE}"/>
              </a:ext>
            </a:extLst>
          </p:cNvPr>
          <p:cNvSpPr txBox="1"/>
          <p:nvPr/>
        </p:nvSpPr>
        <p:spPr>
          <a:xfrm>
            <a:off x="3521410" y="3075582"/>
            <a:ext cx="202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Shoulder Season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302F77-B8FF-D739-209A-6B855106265F}"/>
              </a:ext>
            </a:extLst>
          </p:cNvPr>
          <p:cNvSpPr txBox="1"/>
          <p:nvPr/>
        </p:nvSpPr>
        <p:spPr>
          <a:xfrm>
            <a:off x="3544561" y="3821954"/>
            <a:ext cx="1940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International travelers are more likely to visit during off-peak seasons than domestic travelers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9022B1-E868-53C4-EC3F-10D157AC8532}"/>
              </a:ext>
            </a:extLst>
          </p:cNvPr>
          <p:cNvSpPr txBox="1"/>
          <p:nvPr/>
        </p:nvSpPr>
        <p:spPr>
          <a:xfrm>
            <a:off x="5521448" y="3072842"/>
            <a:ext cx="202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Unique Desires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4962951-2AEF-94BF-5AA9-90ACD7FD5C82}"/>
              </a:ext>
            </a:extLst>
          </p:cNvPr>
          <p:cNvSpPr txBox="1"/>
          <p:nvPr/>
        </p:nvSpPr>
        <p:spPr>
          <a:xfrm>
            <a:off x="5602473" y="3819214"/>
            <a:ext cx="1853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International travelers desire to visit ”off-the-beaten-path” and unique rural attractions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3BE163-6004-5228-20D6-E7456342D28F}"/>
              </a:ext>
            </a:extLst>
          </p:cNvPr>
          <p:cNvSpPr txBox="1"/>
          <p:nvPr/>
        </p:nvSpPr>
        <p:spPr>
          <a:xfrm>
            <a:off x="7638485" y="3037096"/>
            <a:ext cx="202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Sell More Rooms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D2E408-58AC-873B-44B8-A8BC5FCA6B23}"/>
              </a:ext>
            </a:extLst>
          </p:cNvPr>
          <p:cNvSpPr txBox="1"/>
          <p:nvPr/>
        </p:nvSpPr>
        <p:spPr>
          <a:xfrm>
            <a:off x="7731085" y="3783468"/>
            <a:ext cx="1853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International travelers are an excellent source for hedging unsold hotel rooms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AB979C-33E5-2130-E762-5BF272E2BC85}"/>
              </a:ext>
            </a:extLst>
          </p:cNvPr>
          <p:cNvSpPr txBox="1"/>
          <p:nvPr/>
        </p:nvSpPr>
        <p:spPr>
          <a:xfrm>
            <a:off x="9772892" y="3008568"/>
            <a:ext cx="202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New </a:t>
            </a:r>
            <a:b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Base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8A126F-71FF-FD34-567C-C2F06975F504}"/>
              </a:ext>
            </a:extLst>
          </p:cNvPr>
          <p:cNvSpPr txBox="1"/>
          <p:nvPr/>
        </p:nvSpPr>
        <p:spPr>
          <a:xfrm>
            <a:off x="9842341" y="3754940"/>
            <a:ext cx="1934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International travelers create a new source of customers for your community, hotel or attraction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30C8168-107F-5C5E-F69D-74C450296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017" y="1607168"/>
            <a:ext cx="1280160" cy="12801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330436A-BFBD-5711-38BE-069A92390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289" y="1607168"/>
            <a:ext cx="1277900" cy="12779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DF49E95-AD55-9AB4-7C05-8BDB7AB34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546" y="1604908"/>
            <a:ext cx="1280160" cy="12801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8494DF2-1561-B5D1-DCCF-51697E06D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207" y="1604908"/>
            <a:ext cx="1280160" cy="12801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A696C7A-F987-8826-3F6F-EEC67B842D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4705" y="1605820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13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FC9F232E-E00D-DE6B-5145-AC7DBE39F9C2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C9D1CEB3-98BA-AB70-BBAE-E64065F2D883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7DFD378F-02C2-5AE0-1112-BF2F46C71D10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6A3C66-41A1-F9FC-54F7-15967DA0E142}"/>
              </a:ext>
            </a:extLst>
          </p:cNvPr>
          <p:cNvSpPr txBox="1"/>
          <p:nvPr/>
        </p:nvSpPr>
        <p:spPr>
          <a:xfrm>
            <a:off x="1810860" y="403822"/>
            <a:ext cx="8778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Why Target International Tourism Trade?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752A1C-287A-1A53-B8F5-BD526CC747B1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5CB7D1E-126E-B6C7-16E0-ADFE57AF623F}"/>
              </a:ext>
            </a:extLst>
          </p:cNvPr>
          <p:cNvSpPr txBox="1"/>
          <p:nvPr/>
        </p:nvSpPr>
        <p:spPr>
          <a:xfrm>
            <a:off x="1382112" y="3109440"/>
            <a:ext cx="202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Easy &amp; Efficient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B00E13-B75F-D737-CFF4-AF626357E12B}"/>
              </a:ext>
            </a:extLst>
          </p:cNvPr>
          <p:cNvSpPr txBox="1"/>
          <p:nvPr/>
        </p:nvSpPr>
        <p:spPr>
          <a:xfrm>
            <a:off x="1486287" y="3855812"/>
            <a:ext cx="1853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Going through the trade is a cost-effective way to reach international consumers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E0D14B-D794-CEF7-7835-EE6DECDAD85F}"/>
              </a:ext>
            </a:extLst>
          </p:cNvPr>
          <p:cNvSpPr txBox="1"/>
          <p:nvPr/>
        </p:nvSpPr>
        <p:spPr>
          <a:xfrm>
            <a:off x="3486010" y="3073694"/>
            <a:ext cx="202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Insider Knowledge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3AFCD-1927-4194-8BD2-550226B325E7}"/>
              </a:ext>
            </a:extLst>
          </p:cNvPr>
          <p:cNvSpPr txBox="1"/>
          <p:nvPr/>
        </p:nvSpPr>
        <p:spPr>
          <a:xfrm>
            <a:off x="3567036" y="3820066"/>
            <a:ext cx="1853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Travel trade have specialized understanding of their markets’ travelers and their preferences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F5EDBE-28E7-23B5-FA89-4961D21637D8}"/>
              </a:ext>
            </a:extLst>
          </p:cNvPr>
          <p:cNvSpPr txBox="1"/>
          <p:nvPr/>
        </p:nvSpPr>
        <p:spPr>
          <a:xfrm>
            <a:off x="5572547" y="3070954"/>
            <a:ext cx="202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Consumer Confidence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9E92AB-45F7-9644-78F8-662F518C45F6}"/>
              </a:ext>
            </a:extLst>
          </p:cNvPr>
          <p:cNvSpPr txBox="1"/>
          <p:nvPr/>
        </p:nvSpPr>
        <p:spPr>
          <a:xfrm>
            <a:off x="5653572" y="3817326"/>
            <a:ext cx="1853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International consumer protection laws incentivize booking with tourism trade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EDB6F-BFBC-E2C5-7D8E-3866880A010E}"/>
              </a:ext>
            </a:extLst>
          </p:cNvPr>
          <p:cNvSpPr txBox="1"/>
          <p:nvPr/>
        </p:nvSpPr>
        <p:spPr>
          <a:xfrm>
            <a:off x="7664870" y="3035208"/>
            <a:ext cx="202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Custom Requests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AAA87E-5E0C-5C24-9CBA-11640F56FAD2}"/>
              </a:ext>
            </a:extLst>
          </p:cNvPr>
          <p:cNvSpPr txBox="1"/>
          <p:nvPr/>
        </p:nvSpPr>
        <p:spPr>
          <a:xfrm>
            <a:off x="7757470" y="3781580"/>
            <a:ext cx="1853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There’s high consumer demand for customized/</a:t>
            </a:r>
            <a:br>
              <a:rPr lang="en-US" dirty="0"/>
            </a:br>
            <a:r>
              <a:rPr lang="en-US" dirty="0"/>
              <a:t>tailor-made travel arrangements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F90738-55DF-B7C7-0EF7-449D9EF08D63}"/>
              </a:ext>
            </a:extLst>
          </p:cNvPr>
          <p:cNvSpPr txBox="1"/>
          <p:nvPr/>
        </p:nvSpPr>
        <p:spPr>
          <a:xfrm>
            <a:off x="9774563" y="3016840"/>
            <a:ext cx="2027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D695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Complex Details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4049AD-6CFF-DD3C-52A5-743DE6049860}"/>
              </a:ext>
            </a:extLst>
          </p:cNvPr>
          <p:cNvSpPr txBox="1"/>
          <p:nvPr/>
        </p:nvSpPr>
        <p:spPr>
          <a:xfrm>
            <a:off x="9768776" y="3763212"/>
            <a:ext cx="1951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Great American West states have complex travel logistics (geographically, large, etc.)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368E9F5-7E20-521B-5810-AE3543B89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184" y="1617076"/>
            <a:ext cx="1280160" cy="12801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5DE115-4588-2339-81BB-954DE7066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827" y="1617076"/>
            <a:ext cx="1280160" cy="12801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FCA8D5D-9C8E-D7E7-713B-040656DF6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141" y="1601687"/>
            <a:ext cx="1280160" cy="12801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74F0FE-14BB-191F-A4A2-2AD6163C6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709" y="1617076"/>
            <a:ext cx="1280160" cy="12801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8447C0-1399-67DA-A7CE-E98985D54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0632" y="1621919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32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4F4A05-3B8E-6CE6-1157-C538A709410F}"/>
              </a:ext>
            </a:extLst>
          </p:cNvPr>
          <p:cNvSpPr/>
          <p:nvPr/>
        </p:nvSpPr>
        <p:spPr>
          <a:xfrm>
            <a:off x="2003323" y="2313028"/>
            <a:ext cx="3715774" cy="2291405"/>
          </a:xfrm>
          <a:prstGeom prst="roundRect">
            <a:avLst/>
          </a:prstGeom>
          <a:solidFill>
            <a:srgbClr val="1B374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4781D1-4CCE-34BA-3C84-D6A133A870B8}"/>
              </a:ext>
            </a:extLst>
          </p:cNvPr>
          <p:cNvSpPr/>
          <p:nvPr/>
        </p:nvSpPr>
        <p:spPr>
          <a:xfrm>
            <a:off x="7489718" y="2313028"/>
            <a:ext cx="3846688" cy="2291405"/>
          </a:xfrm>
          <a:prstGeom prst="roundRect">
            <a:avLst/>
          </a:prstGeom>
          <a:solidFill>
            <a:srgbClr val="1B3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B3595D-71A0-6B4A-AE4E-AED9A69F81A6}"/>
              </a:ext>
            </a:extLst>
          </p:cNvPr>
          <p:cNvSpPr txBox="1"/>
          <p:nvPr/>
        </p:nvSpPr>
        <p:spPr>
          <a:xfrm>
            <a:off x="1810860" y="1465987"/>
            <a:ext cx="937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C2C2C"/>
                </a:solidFill>
              </a:rPr>
              <a:t>National Travel and Tourism Office (NTTO) forecasts ...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B51BC4-35EC-6C94-168D-D90A0788154F}"/>
              </a:ext>
            </a:extLst>
          </p:cNvPr>
          <p:cNvGrpSpPr/>
          <p:nvPr/>
        </p:nvGrpSpPr>
        <p:grpSpPr>
          <a:xfrm>
            <a:off x="2073496" y="2716540"/>
            <a:ext cx="3594264" cy="1484380"/>
            <a:chOff x="2073496" y="3386270"/>
            <a:chExt cx="3594264" cy="14843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A73351-171A-0AA1-941F-6782B924C1E8}"/>
                </a:ext>
              </a:extLst>
            </p:cNvPr>
            <p:cNvSpPr txBox="1"/>
            <p:nvPr/>
          </p:nvSpPr>
          <p:spPr>
            <a:xfrm>
              <a:off x="2189302" y="3386270"/>
              <a:ext cx="33912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Futura" panose="020B0602020204020303" pitchFamily="34" charset="-79"/>
                  <a:cs typeface="Futura" panose="020B0602020204020303" pitchFamily="34" charset="-79"/>
                </a:rPr>
                <a:t>62.8 million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147CD6-4F23-5451-A24B-55B9C5C1051F}"/>
                </a:ext>
              </a:extLst>
            </p:cNvPr>
            <p:cNvSpPr txBox="1"/>
            <p:nvPr/>
          </p:nvSpPr>
          <p:spPr>
            <a:xfrm>
              <a:off x="2073496" y="4039653"/>
              <a:ext cx="3594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2C2C2C"/>
                  </a:solidFill>
                </a:rPr>
                <a:t>international visitors </a:t>
              </a:r>
              <a:br>
                <a:rPr lang="en-US" sz="2400" dirty="0">
                  <a:solidFill>
                    <a:srgbClr val="2C2C2C"/>
                  </a:solidFill>
                </a:rPr>
              </a:br>
              <a:r>
                <a:rPr lang="en-US" sz="2400" dirty="0">
                  <a:solidFill>
                    <a:srgbClr val="2C2C2C"/>
                  </a:solidFill>
                </a:rPr>
                <a:t>in 2023 </a:t>
              </a:r>
              <a:r>
                <a:rPr lang="en-US" sz="2000" i="1" dirty="0">
                  <a:solidFill>
                    <a:srgbClr val="2C2C2C"/>
                  </a:solidFill>
                </a:rPr>
                <a:t>(this year!)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A27C-BB84-E028-ECB5-18AD752F0871}"/>
              </a:ext>
            </a:extLst>
          </p:cNvPr>
          <p:cNvGrpSpPr/>
          <p:nvPr/>
        </p:nvGrpSpPr>
        <p:grpSpPr>
          <a:xfrm>
            <a:off x="7529734" y="2562652"/>
            <a:ext cx="3715774" cy="1792156"/>
            <a:chOff x="7529734" y="3386270"/>
            <a:chExt cx="3715774" cy="179215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01BF60-B18A-7001-8BBE-31FDCE1A5F26}"/>
                </a:ext>
              </a:extLst>
            </p:cNvPr>
            <p:cNvSpPr txBox="1"/>
            <p:nvPr/>
          </p:nvSpPr>
          <p:spPr>
            <a:xfrm>
              <a:off x="7664250" y="3386270"/>
              <a:ext cx="3510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82.4 million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E7487A-9512-AFD0-BF6B-1C01405FA828}"/>
                </a:ext>
              </a:extLst>
            </p:cNvPr>
            <p:cNvSpPr txBox="1"/>
            <p:nvPr/>
          </p:nvSpPr>
          <p:spPr>
            <a:xfrm>
              <a:off x="7529734" y="4039653"/>
              <a:ext cx="371577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international visitors </a:t>
              </a:r>
              <a:br>
                <a:rPr lang="en-US" sz="2400" dirty="0">
                  <a:solidFill>
                    <a:schemeClr val="bg1"/>
                  </a:solidFill>
                </a:rPr>
              </a:br>
              <a:r>
                <a:rPr lang="en-US" sz="2400" dirty="0">
                  <a:solidFill>
                    <a:schemeClr val="bg1"/>
                  </a:solidFill>
                </a:rPr>
                <a:t>in 2025 </a:t>
              </a:r>
              <a:r>
                <a:rPr lang="en-US" sz="2000" i="1" dirty="0">
                  <a:solidFill>
                    <a:schemeClr val="bg1"/>
                  </a:solidFill>
                </a:rPr>
                <a:t>(surpassing </a:t>
              </a:r>
              <a:br>
                <a:rPr lang="en-US" sz="2000" i="1" dirty="0">
                  <a:solidFill>
                    <a:schemeClr val="bg1"/>
                  </a:solidFill>
                </a:rPr>
              </a:br>
              <a:r>
                <a:rPr lang="en-US" sz="2000" i="1" dirty="0">
                  <a:solidFill>
                    <a:schemeClr val="bg1"/>
                  </a:solidFill>
                </a:rPr>
                <a:t>pre-pandemic levels!)</a:t>
              </a:r>
            </a:p>
          </p:txBody>
        </p:sp>
      </p:grpSp>
      <p:sp>
        <p:nvSpPr>
          <p:cNvPr id="3" name="object 3">
            <a:extLst>
              <a:ext uri="{FF2B5EF4-FFF2-40B4-BE49-F238E27FC236}">
                <a16:creationId xmlns:a16="http://schemas.microsoft.com/office/drawing/2014/main" id="{6DCE0F66-47BF-30FD-2166-521CBB8EB108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142E06C-60F7-4CAF-FFA0-238FB2B1D223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8D964616-DDB4-65F2-4B85-7BCC55E92EF9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A1E20D-AB78-06B8-0A3B-64125F985AC1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Why International Is Important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2C18FD-2342-8DF0-9816-AB59B4C6F97E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A0F33A9-B35B-1288-014C-B3D6874F456B}"/>
              </a:ext>
            </a:extLst>
          </p:cNvPr>
          <p:cNvSpPr/>
          <p:nvPr/>
        </p:nvSpPr>
        <p:spPr>
          <a:xfrm>
            <a:off x="5530501" y="2753599"/>
            <a:ext cx="2227846" cy="1410262"/>
          </a:xfrm>
          <a:prstGeom prst="rightArrow">
            <a:avLst/>
          </a:prstGeom>
          <a:solidFill>
            <a:srgbClr val="819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93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BE14FC8-2C42-1C39-55E7-73C1D5B9A1C4}"/>
              </a:ext>
            </a:extLst>
          </p:cNvPr>
          <p:cNvSpPr/>
          <p:nvPr/>
        </p:nvSpPr>
        <p:spPr>
          <a:xfrm>
            <a:off x="1944723" y="1569137"/>
            <a:ext cx="9374066" cy="4053351"/>
          </a:xfrm>
          <a:prstGeom prst="roundRect">
            <a:avLst>
              <a:gd name="adj" fmla="val 9960"/>
            </a:avLst>
          </a:prstGeom>
          <a:solidFill>
            <a:schemeClr val="bg1"/>
          </a:solidFill>
          <a:ln w="47625" cmpd="thickThin">
            <a:solidFill>
              <a:srgbClr val="5D6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B80DC2-3E91-7512-78F4-CD109260AD96}"/>
              </a:ext>
            </a:extLst>
          </p:cNvPr>
          <p:cNvGrpSpPr/>
          <p:nvPr/>
        </p:nvGrpSpPr>
        <p:grpSpPr>
          <a:xfrm>
            <a:off x="3190056" y="1927783"/>
            <a:ext cx="6883400" cy="3336058"/>
            <a:chOff x="3114192" y="2286438"/>
            <a:chExt cx="6883400" cy="3336058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15CA4D65-DFFF-873B-A718-B27DEA56D0BB}"/>
                </a:ext>
              </a:extLst>
            </p:cNvPr>
            <p:cNvSpPr txBox="1"/>
            <p:nvPr/>
          </p:nvSpPr>
          <p:spPr>
            <a:xfrm>
              <a:off x="4452503" y="2849703"/>
              <a:ext cx="4206778" cy="83099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4800" b="1" dirty="0">
                  <a:solidFill>
                    <a:srgbClr val="1B3749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91 million</a:t>
              </a:r>
            </a:p>
          </p:txBody>
        </p: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817898D0-3409-F078-4066-07ADE14B3887}"/>
                </a:ext>
              </a:extLst>
            </p:cNvPr>
            <p:cNvSpPr txBox="1"/>
            <p:nvPr/>
          </p:nvSpPr>
          <p:spPr>
            <a:xfrm>
              <a:off x="4328866" y="4791499"/>
              <a:ext cx="4432300" cy="83099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4800" b="1" dirty="0">
                  <a:solidFill>
                    <a:srgbClr val="1B3749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$279 billion!</a:t>
              </a:r>
            </a:p>
          </p:txBody>
        </p:sp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0BBB4E64-9E59-7616-0CB6-90C74D8822FC}"/>
                </a:ext>
              </a:extLst>
            </p:cNvPr>
            <p:cNvSpPr txBox="1"/>
            <p:nvPr/>
          </p:nvSpPr>
          <p:spPr>
            <a:xfrm>
              <a:off x="3114192" y="3627639"/>
              <a:ext cx="6883400" cy="107721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2C2C2C"/>
                  </a:solidFill>
                  <a:latin typeface="+mn-lt"/>
                </a:rPr>
                <a:t>international visitors are expected </a:t>
              </a:r>
              <a:br>
                <a:rPr lang="en-US" sz="3200" b="1" dirty="0">
                  <a:solidFill>
                    <a:srgbClr val="2C2C2C"/>
                  </a:solidFill>
                  <a:latin typeface="+mn-lt"/>
                </a:rPr>
              </a:br>
              <a:r>
                <a:rPr lang="en-US" sz="3200" b="1" dirty="0">
                  <a:solidFill>
                    <a:srgbClr val="2C2C2C"/>
                  </a:solidFill>
                  <a:latin typeface="+mn-lt"/>
                </a:rPr>
                <a:t>to visit the U.S., spending</a:t>
              </a: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DA6DD86C-7682-4613-DDFA-840E3B7E8342}"/>
                </a:ext>
              </a:extLst>
            </p:cNvPr>
            <p:cNvSpPr txBox="1"/>
            <p:nvPr/>
          </p:nvSpPr>
          <p:spPr>
            <a:xfrm>
              <a:off x="3645243" y="2286438"/>
              <a:ext cx="5758249" cy="58477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2C2C2C"/>
                  </a:solidFill>
                  <a:latin typeface="+mn-lt"/>
                </a:rPr>
                <a:t>By 2027 ...</a:t>
              </a:r>
            </a:p>
          </p:txBody>
        </p:sp>
      </p:grpSp>
      <p:sp>
        <p:nvSpPr>
          <p:cNvPr id="2" name="object 3">
            <a:extLst>
              <a:ext uri="{FF2B5EF4-FFF2-40B4-BE49-F238E27FC236}">
                <a16:creationId xmlns:a16="http://schemas.microsoft.com/office/drawing/2014/main" id="{771B4A93-555D-96EC-1F88-143DDFF38983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671D6AC-A67F-04E7-F986-5B16B5CA3D7F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E1E29C7-321A-0F44-E316-BFF6B30BCE6A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61FF5-9F40-3526-0BDE-6358812CD261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Why International Is Important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C2A539-53BC-E90F-A22A-777C6034980E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668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D70D013A-425B-AD36-E9DB-94FFE646F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516" y="1454881"/>
            <a:ext cx="10210170" cy="4999393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A69A7D29-0C1A-192E-E19C-8D4FFF4CFF3E}"/>
              </a:ext>
            </a:extLst>
          </p:cNvPr>
          <p:cNvSpPr/>
          <p:nvPr/>
        </p:nvSpPr>
        <p:spPr>
          <a:xfrm>
            <a:off x="0" y="0"/>
            <a:ext cx="1148715" cy="6858000"/>
          </a:xfrm>
          <a:custGeom>
            <a:avLst/>
            <a:gdLst/>
            <a:ahLst/>
            <a:cxnLst/>
            <a:rect l="l" t="t" r="r" b="b"/>
            <a:pathLst>
              <a:path w="2042160" h="9142730">
                <a:moveTo>
                  <a:pt x="2042160" y="9142730"/>
                </a:moveTo>
                <a:lnTo>
                  <a:pt x="0" y="9142730"/>
                </a:lnTo>
                <a:lnTo>
                  <a:pt x="0" y="0"/>
                </a:lnTo>
                <a:lnTo>
                  <a:pt x="2042160" y="0"/>
                </a:lnTo>
                <a:lnTo>
                  <a:pt x="2042160" y="9142730"/>
                </a:lnTo>
                <a:close/>
              </a:path>
            </a:pathLst>
          </a:custGeom>
          <a:solidFill>
            <a:srgbClr val="5D695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CE38EC7-B90A-4174-50A3-139744EE48BA}"/>
              </a:ext>
            </a:extLst>
          </p:cNvPr>
          <p:cNvSpPr/>
          <p:nvPr/>
        </p:nvSpPr>
        <p:spPr>
          <a:xfrm>
            <a:off x="121801" y="5622495"/>
            <a:ext cx="950119" cy="572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79FE3C1-253E-95AB-954F-B0CD38976B31}"/>
              </a:ext>
            </a:extLst>
          </p:cNvPr>
          <p:cNvSpPr/>
          <p:nvPr/>
        </p:nvSpPr>
        <p:spPr>
          <a:xfrm>
            <a:off x="392763" y="6294722"/>
            <a:ext cx="399764" cy="437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70FBB-E0A5-8F28-A4FB-98F97DF3A039}"/>
              </a:ext>
            </a:extLst>
          </p:cNvPr>
          <p:cNvSpPr txBox="1"/>
          <p:nvPr/>
        </p:nvSpPr>
        <p:spPr>
          <a:xfrm>
            <a:off x="1810860" y="403822"/>
            <a:ext cx="9374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6951"/>
                </a:solidFill>
              </a:rPr>
              <a:t>Why International Is Important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6CA6AB-1E8B-22F0-4B45-BBCAB409C864}"/>
              </a:ext>
            </a:extLst>
          </p:cNvPr>
          <p:cNvCxnSpPr/>
          <p:nvPr/>
        </p:nvCxnSpPr>
        <p:spPr>
          <a:xfrm>
            <a:off x="1902941" y="1111708"/>
            <a:ext cx="928198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44161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4393</TotalTime>
  <Words>634</Words>
  <Application>Microsoft Macintosh PowerPoint</Application>
  <PresentationFormat>Custom</PresentationFormat>
  <Paragraphs>119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Futura</vt:lpstr>
      <vt:lpstr>FUTURA MEDIUM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Borgerding</dc:creator>
  <cp:lastModifiedBy>Mathias Jung</cp:lastModifiedBy>
  <cp:revision>19</cp:revision>
  <dcterms:created xsi:type="dcterms:W3CDTF">2022-09-13T20:20:00Z</dcterms:created>
  <dcterms:modified xsi:type="dcterms:W3CDTF">2023-10-20T15:12:41Z</dcterms:modified>
</cp:coreProperties>
</file>