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Helvetica" panose="020B0604020202020204" pitchFamily="34" charset="0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E1"/>
    <a:srgbClr val="FFE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00">
            <a:extLst>
              <a:ext uri="{FF2B5EF4-FFF2-40B4-BE49-F238E27FC236}">
                <a16:creationId xmlns:a16="http://schemas.microsoft.com/office/drawing/2014/main" id="{2E45E89C-6342-5FB3-447C-5FABB771111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101">
            <a:extLst>
              <a:ext uri="{FF2B5EF4-FFF2-40B4-BE49-F238E27FC236}">
                <a16:creationId xmlns:a16="http://schemas.microsoft.com/office/drawing/2014/main" id="{F6062F6A-05EE-791B-B734-4740CD12C9B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Calibri" panose="020F0502020204030204" pitchFamily="34" charset="0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B7EC3B7D-295B-DF85-CC0B-4A48B33B343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73EF-CA4D-4EF2-8992-0E2B192FB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9493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20D0B75-4D37-A023-3B9E-90899ADB32E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238E-95B4-404A-92E4-1EAC2EC4E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824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7A5D418-BEA3-6E62-594F-5D7D2801EFF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D929-1A8B-4A55-AE78-0532B3889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414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C9BE5B5-4703-ECAE-643E-3883185E7A3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CEC81-EB54-4DE9-8996-C73A44447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750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BC518DBA-70BD-BFD6-4546-14D235147B2D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EDF8-B8EE-41B9-9EE6-107CB4D4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6219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3D43C72-D760-9619-732E-58E292BE3D9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279B-8048-443C-B9D3-6587DD05A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071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3196C1C1-6782-1467-EAEF-4AEAFB9709A4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448B0-45D9-4D0E-9988-D739ED35D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2315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23DD555-2F94-14E6-88E2-CF7A51C13453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E8F6-E02E-4636-BD2D-1A71D737F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48581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010802E-39AB-0BB4-6775-9C59258F0839}"/>
              </a:ext>
            </a:extLst>
          </p:cNvPr>
          <p:cNvSpPr txBox="1">
            <a:spLocks noGrp="1" noChangeArrowheads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6E4E-56BB-4891-921C-19FCDE3AC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1621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Text">
            <a:extLst>
              <a:ext uri="{FF2B5EF4-FFF2-40B4-BE49-F238E27FC236}">
                <a16:creationId xmlns:a16="http://schemas.microsoft.com/office/drawing/2014/main" id="{0DAD04B6-4674-700D-E0AB-E98CD486FDC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 Light" panose="020F0302020204030204" pitchFamily="34" charset="0"/>
              </a:rPr>
              <a:t>Title Text</a:t>
            </a:r>
          </a:p>
        </p:txBody>
      </p:sp>
      <p:sp>
        <p:nvSpPr>
          <p:cNvPr id="1027" name="Body Level One…">
            <a:extLst>
              <a:ext uri="{FF2B5EF4-FFF2-40B4-BE49-F238E27FC236}">
                <a16:creationId xmlns:a16="http://schemas.microsoft.com/office/drawing/2014/main" id="{352B7C81-D2BF-5EB1-0FE7-3CCFE1C9D7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Calibri" panose="020F0502020204030204" pitchFamily="34" charset="0"/>
              </a:rPr>
              <a:t>Body Level One</a:t>
            </a:r>
          </a:p>
          <a:p>
            <a:pPr lvl="1"/>
            <a:r>
              <a:rPr lang="en-US" altLang="en-US">
                <a:sym typeface="Calibri" panose="020F0502020204030204" pitchFamily="34" charset="0"/>
              </a:rPr>
              <a:t>Body Level Two</a:t>
            </a:r>
          </a:p>
          <a:p>
            <a:pPr lvl="2"/>
            <a:r>
              <a:rPr lang="en-US" altLang="en-US">
                <a:sym typeface="Calibri" panose="020F0502020204030204" pitchFamily="34" charset="0"/>
              </a:rPr>
              <a:t>Body Level Three</a:t>
            </a:r>
          </a:p>
          <a:p>
            <a:pPr lvl="3"/>
            <a:r>
              <a:rPr lang="en-US" altLang="en-US">
                <a:sym typeface="Calibri" panose="020F0502020204030204" pitchFamily="34" charset="0"/>
              </a:rPr>
              <a:t>Body Level Four</a:t>
            </a:r>
          </a:p>
          <a:p>
            <a:pPr lvl="4"/>
            <a:r>
              <a:rPr lang="en-US" altLang="en-US">
                <a:sym typeface="Calibri" panose="020F0502020204030204" pitchFamily="34" charset="0"/>
              </a:rPr>
              <a:t>Body Level Five</a:t>
            </a:r>
          </a:p>
        </p:txBody>
      </p:sp>
      <p:sp>
        <p:nvSpPr>
          <p:cNvPr id="1028" name="Slide Number">
            <a:extLst>
              <a:ext uri="{FF2B5EF4-FFF2-40B4-BE49-F238E27FC236}">
                <a16:creationId xmlns:a16="http://schemas.microsoft.com/office/drawing/2014/main" id="{B23ED9FC-ED59-CCB1-47AB-74BF887531F2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8256588" y="6415088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>
                <a:solidFill>
                  <a:srgbClr val="888888"/>
                </a:solidFill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B833BB7-5D91-42B7-AAAF-B8E05FB92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9EBDAF-F4BC-85DE-BE0B-2DC5BA9DB23B}"/>
              </a:ext>
            </a:extLst>
          </p:cNvPr>
          <p:cNvSpPr/>
          <p:nvPr/>
        </p:nvSpPr>
        <p:spPr>
          <a:xfrm>
            <a:off x="0" y="0"/>
            <a:ext cx="9215438" cy="6858000"/>
          </a:xfrm>
          <a:prstGeom prst="rect">
            <a:avLst/>
          </a:prstGeom>
          <a:solidFill>
            <a:srgbClr val="E8ECDC"/>
          </a:solidFill>
          <a:ln w="76200">
            <a:solidFill>
              <a:srgbClr val="808E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3075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87F1208-77D7-D634-9A31-90D7309B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123950"/>
            <a:ext cx="80232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>
            <a:extLst>
              <a:ext uri="{FF2B5EF4-FFF2-40B4-BE49-F238E27FC236}">
                <a16:creationId xmlns:a16="http://schemas.microsoft.com/office/drawing/2014/main" id="{CFD41B25-0AAE-D686-CDAB-3E2AF4B83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Keeping The Love Alive</a:t>
            </a:r>
          </a:p>
        </p:txBody>
      </p:sp>
      <p:sp>
        <p:nvSpPr>
          <p:cNvPr id="12291" name="object 3">
            <a:extLst>
              <a:ext uri="{FF2B5EF4-FFF2-40B4-BE49-F238E27FC236}">
                <a16:creationId xmlns:a16="http://schemas.microsoft.com/office/drawing/2014/main" id="{12382ED1-9788-E511-D601-AEE47BF32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2292" name="object 4">
            <a:extLst>
              <a:ext uri="{FF2B5EF4-FFF2-40B4-BE49-F238E27FC236}">
                <a16:creationId xmlns:a16="http://schemas.microsoft.com/office/drawing/2014/main" id="{987D097C-5788-59BB-B444-E241659B8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2293" name="object 5">
            <a:extLst>
              <a:ext uri="{FF2B5EF4-FFF2-40B4-BE49-F238E27FC236}">
                <a16:creationId xmlns:a16="http://schemas.microsoft.com/office/drawing/2014/main" id="{47426369-1872-C7B6-AA21-B928B130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2294" name="Follow up afterward to say thank you, provide any missing details, and offer your availability if they have any follow up questions or needs…">
            <a:extLst>
              <a:ext uri="{FF2B5EF4-FFF2-40B4-BE49-F238E27FC236}">
                <a16:creationId xmlns:a16="http://schemas.microsoft.com/office/drawing/2014/main" id="{11B5282D-B060-5292-BED9-95C23F245357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397000" y="1320800"/>
            <a:ext cx="7035800" cy="5003800"/>
          </a:xfrm>
        </p:spPr>
        <p:txBody>
          <a:bodyPr/>
          <a:lstStyle/>
          <a:p>
            <a:pPr eaLnBrk="1" hangingPunct="1"/>
            <a:r>
              <a:rPr lang="en-US" altLang="en-US"/>
              <a:t>Follow up afterward to say thank you, provide any missing details, and offer your availability if they have any follow up questions or needs</a:t>
            </a:r>
          </a:p>
          <a:p>
            <a:pPr eaLnBrk="1" hangingPunct="1"/>
            <a:r>
              <a:rPr lang="en-US" altLang="en-US"/>
              <a:t>Give some space between that follow up and your next outreach, unless there is truly something pertinent to provide</a:t>
            </a:r>
          </a:p>
          <a:p>
            <a:pPr eaLnBrk="1" hangingPunct="1"/>
            <a:r>
              <a:rPr lang="en-US" altLang="en-US"/>
              <a:t>Start to follow them on social media and/or read their coverage. You can comment in a meaningful way, but not too frequently</a:t>
            </a:r>
            <a:endParaRPr lang="en-US" altLang="en-US" i="1"/>
          </a:p>
          <a:p>
            <a:pPr eaLnBrk="1" hangingPunct="1"/>
            <a:r>
              <a:rPr lang="en-US" altLang="en-US"/>
              <a:t>Don’t forget to say thank you when the coverage comes out!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3">
            <a:extLst>
              <a:ext uri="{FF2B5EF4-FFF2-40B4-BE49-F238E27FC236}">
                <a16:creationId xmlns:a16="http://schemas.microsoft.com/office/drawing/2014/main" id="{138BE80F-B13E-1AF3-4B2A-2741F510F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0"/>
            <a:ext cx="8027987" cy="6858000"/>
          </a:xfrm>
          <a:prstGeom prst="rect">
            <a:avLst/>
          </a:prstGeom>
          <a:solidFill>
            <a:srgbClr val="9D6D5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pic>
        <p:nvPicPr>
          <p:cNvPr id="172" name="blakeballard.photography Instagram 2700-ig-17980576426374543-medium.jpg" descr="blakeballard.photography Instagram 2700-ig-17980576426374543-medium.jpg">
            <a:extLst>
              <a:ext uri="{FF2B5EF4-FFF2-40B4-BE49-F238E27FC236}">
                <a16:creationId xmlns:a16="http://schemas.microsoft.com/office/drawing/2014/main" id="{42957090-7506-1B09-27C6-5C837E92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978"/>
          </a:blip>
          <a:srcRect r="22253"/>
          <a:stretch/>
        </p:blipFill>
        <p:spPr>
          <a:xfrm>
            <a:off x="1143000" y="0"/>
            <a:ext cx="8001000" cy="6858000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  <p:sp>
        <p:nvSpPr>
          <p:cNvPr id="13316" name="object 3">
            <a:extLst>
              <a:ext uri="{FF2B5EF4-FFF2-40B4-BE49-F238E27FC236}">
                <a16:creationId xmlns:a16="http://schemas.microsoft.com/office/drawing/2014/main" id="{9CCFDA66-62FC-11FA-9DD7-A52D701E1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1149351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3317" name="TextBox 16">
            <a:extLst>
              <a:ext uri="{FF2B5EF4-FFF2-40B4-BE49-F238E27FC236}">
                <a16:creationId xmlns:a16="http://schemas.microsoft.com/office/drawing/2014/main" id="{E43585A7-F0A3-3150-8788-2559B4E15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2936875"/>
            <a:ext cx="5721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3600" b="1">
                <a:solidFill>
                  <a:srgbClr val="FAF7E1"/>
                </a:solidFill>
              </a:rPr>
              <a:t>Bonus Content</a:t>
            </a:r>
          </a:p>
        </p:txBody>
      </p:sp>
      <p:sp>
        <p:nvSpPr>
          <p:cNvPr id="13318" name="object 4">
            <a:extLst>
              <a:ext uri="{FF2B5EF4-FFF2-40B4-BE49-F238E27FC236}">
                <a16:creationId xmlns:a16="http://schemas.microsoft.com/office/drawing/2014/main" id="{16A6856E-B931-CE2F-69BC-807A53C1E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3319" name="object 5">
            <a:extLst>
              <a:ext uri="{FF2B5EF4-FFF2-40B4-BE49-F238E27FC236}">
                <a16:creationId xmlns:a16="http://schemas.microsoft.com/office/drawing/2014/main" id="{A10F6E36-54E9-9E3B-77D1-B4B8D535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>
            <a:extLst>
              <a:ext uri="{FF2B5EF4-FFF2-40B4-BE49-F238E27FC236}">
                <a16:creationId xmlns:a16="http://schemas.microsoft.com/office/drawing/2014/main" id="{DC861607-8916-54E3-214A-B241853B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A Few Tips on Media Interviews</a:t>
            </a:r>
          </a:p>
        </p:txBody>
      </p:sp>
      <p:sp>
        <p:nvSpPr>
          <p:cNvPr id="14339" name="object 3">
            <a:extLst>
              <a:ext uri="{FF2B5EF4-FFF2-40B4-BE49-F238E27FC236}">
                <a16:creationId xmlns:a16="http://schemas.microsoft.com/office/drawing/2014/main" id="{22B40A4F-E536-CC1A-39EC-3651B2D0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4340" name="object 4">
            <a:extLst>
              <a:ext uri="{FF2B5EF4-FFF2-40B4-BE49-F238E27FC236}">
                <a16:creationId xmlns:a16="http://schemas.microsoft.com/office/drawing/2014/main" id="{BFE08F60-A219-D736-EB53-73BFD5C1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4341" name="object 5">
            <a:extLst>
              <a:ext uri="{FF2B5EF4-FFF2-40B4-BE49-F238E27FC236}">
                <a16:creationId xmlns:a16="http://schemas.microsoft.com/office/drawing/2014/main" id="{7504F63B-262C-7791-F3C4-B6E97EC6F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4342" name="When asked a question, give your answer and then pause. This frees up time for the writer to ask more questions and learn more details (if they need more info, they’ll ask you!)…">
            <a:extLst>
              <a:ext uri="{FF2B5EF4-FFF2-40B4-BE49-F238E27FC236}">
                <a16:creationId xmlns:a16="http://schemas.microsoft.com/office/drawing/2014/main" id="{E25D7EAF-6DC9-BE6E-C681-46826D0E111E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409700" y="1524000"/>
            <a:ext cx="7035800" cy="5003800"/>
          </a:xfrm>
        </p:spPr>
        <p:txBody>
          <a:bodyPr/>
          <a:lstStyle/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When asked a question, give your answer and then pause. This frees up time for the writer to ask more questions and learn more details (if they need more info, they’ll ask you!)</a:t>
            </a:r>
          </a:p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Stick with the spirit of the interview. If the writer is interested in winter activities, do not keep circling back to how great your town is in the summer</a:t>
            </a:r>
          </a:p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If you don’t know the answer, just say you’ll look that up and get back to them later that day or tomorrow</a:t>
            </a:r>
          </a:p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Writers are always on deadlines, try to be as flexible as possible when scheduling interviews (and don’t be late!)</a:t>
            </a:r>
          </a:p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Avoid jargon and acronyms</a:t>
            </a:r>
          </a:p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Be aware of your surroundings and avoid editorializing about politics, gun rights, world events, etc.</a:t>
            </a:r>
          </a:p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Show, don’t tell</a:t>
            </a:r>
          </a:p>
          <a:p>
            <a:pPr marL="190500" indent="-190500" defTabSz="766763" eaLnBrk="1" hangingPunct="1">
              <a:spcBef>
                <a:spcPts val="800"/>
              </a:spcBef>
            </a:pPr>
            <a:r>
              <a:rPr lang="en-US" altLang="en-US" sz="2000"/>
              <a:t>Nothing is </a:t>
            </a:r>
            <a:r>
              <a:rPr lang="en-US" altLang="en-US" sz="2000" u="sng"/>
              <a:t>ever</a:t>
            </a:r>
            <a:r>
              <a:rPr lang="en-US" altLang="en-US" sz="2000"/>
              <a:t> off the record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>
            <a:extLst>
              <a:ext uri="{FF2B5EF4-FFF2-40B4-BE49-F238E27FC236}">
                <a16:creationId xmlns:a16="http://schemas.microsoft.com/office/drawing/2014/main" id="{E56E4414-ABB2-2A81-847E-8E2DDC3D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Success Stories</a:t>
            </a:r>
          </a:p>
        </p:txBody>
      </p:sp>
      <p:sp>
        <p:nvSpPr>
          <p:cNvPr id="15363" name="object 3">
            <a:extLst>
              <a:ext uri="{FF2B5EF4-FFF2-40B4-BE49-F238E27FC236}">
                <a16:creationId xmlns:a16="http://schemas.microsoft.com/office/drawing/2014/main" id="{F2A4AE83-FFF9-8CB8-F394-F1CE887CF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5364" name="object 4">
            <a:extLst>
              <a:ext uri="{FF2B5EF4-FFF2-40B4-BE49-F238E27FC236}">
                <a16:creationId xmlns:a16="http://schemas.microsoft.com/office/drawing/2014/main" id="{41F0B33F-5EC7-92B4-ACBF-39A9A1DAB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5365" name="object 5">
            <a:extLst>
              <a:ext uri="{FF2B5EF4-FFF2-40B4-BE49-F238E27FC236}">
                <a16:creationId xmlns:a16="http://schemas.microsoft.com/office/drawing/2014/main" id="{1837EF7F-B172-57CB-1BCF-21EC10E2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pic>
        <p:nvPicPr>
          <p:cNvPr id="15366" name="Image" descr="Image">
            <a:extLst>
              <a:ext uri="{FF2B5EF4-FFF2-40B4-BE49-F238E27FC236}">
                <a16:creationId xmlns:a16="http://schemas.microsoft.com/office/drawing/2014/main" id="{00D59FC3-3EAA-0753-3592-3381BE11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2073275"/>
            <a:ext cx="4405313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7" name="Image" descr="Image">
            <a:extLst>
              <a:ext uri="{FF2B5EF4-FFF2-40B4-BE49-F238E27FC236}">
                <a16:creationId xmlns:a16="http://schemas.microsoft.com/office/drawing/2014/main" id="{5E48414A-3425-D46F-E814-728A481A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570038"/>
            <a:ext cx="5876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8" name="Double-click to edit">
            <a:extLst>
              <a:ext uri="{FF2B5EF4-FFF2-40B4-BE49-F238E27FC236}">
                <a16:creationId xmlns:a16="http://schemas.microsoft.com/office/drawing/2014/main" id="{2E17B7FC-B49C-DB0C-A1ED-F6E01F7EAC26}"/>
              </a:ext>
            </a:extLst>
          </p:cNvPr>
          <p:cNvSpPr txBox="1">
            <a:spLocks noGrp="1" noChangeArrowheads="1"/>
          </p:cNvSpPr>
          <p:nvPr>
            <p:ph type="body" sz="half" idx="4294967295"/>
          </p:nvPr>
        </p:nvSpPr>
        <p:spPr>
          <a:xfrm>
            <a:off x="1739900" y="3033713"/>
            <a:ext cx="4894263" cy="2865437"/>
          </a:xfrm>
        </p:spPr>
        <p:txBody>
          <a:bodyPr/>
          <a:lstStyle/>
          <a:p>
            <a:pPr marL="90488" indent="-90488" defTabSz="365125" eaLnBrk="1" hangingPunct="1">
              <a:spcBef>
                <a:spcPts val="400"/>
              </a:spcBef>
            </a:pPr>
            <a:endParaRPr lang="en-US" altLang="en-US" sz="1100"/>
          </a:p>
          <a:p>
            <a:pPr marL="90488" indent="-90488" defTabSz="365125" eaLnBrk="1" hangingPunct="1">
              <a:spcBef>
                <a:spcPts val="400"/>
              </a:spcBef>
            </a:pPr>
            <a:endParaRPr lang="en-US" altLang="en-US" sz="1100"/>
          </a:p>
        </p:txBody>
      </p:sp>
      <p:pic>
        <p:nvPicPr>
          <p:cNvPr id="15369" name="Image" descr="Image">
            <a:extLst>
              <a:ext uri="{FF2B5EF4-FFF2-40B4-BE49-F238E27FC236}">
                <a16:creationId xmlns:a16="http://schemas.microsoft.com/office/drawing/2014/main" id="{093903D6-A974-E0EE-1A36-5EAFC290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033713"/>
            <a:ext cx="29178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70" name="Image" descr="Image">
            <a:extLst>
              <a:ext uri="{FF2B5EF4-FFF2-40B4-BE49-F238E27FC236}">
                <a16:creationId xmlns:a16="http://schemas.microsoft.com/office/drawing/2014/main" id="{FB79AAB1-C707-6FF0-CFC5-A88143AB1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033713"/>
            <a:ext cx="27781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71" name="Image" descr="Image">
            <a:extLst>
              <a:ext uri="{FF2B5EF4-FFF2-40B4-BE49-F238E27FC236}">
                <a16:creationId xmlns:a16="http://schemas.microsoft.com/office/drawing/2014/main" id="{C03D0D84-F212-6770-9F9E-DFAD1D28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033713"/>
            <a:ext cx="29178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lakeballard.photography Instagram 2700-ig-17980576426374543-medium.jpg" descr="blakeballard.photography Instagram 2700-ig-17980576426374543-medium.jpg">
            <a:extLst>
              <a:ext uri="{FF2B5EF4-FFF2-40B4-BE49-F238E27FC236}">
                <a16:creationId xmlns:a16="http://schemas.microsoft.com/office/drawing/2014/main" id="{6854176B-45B2-8592-5A4D-5704D8E98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36513"/>
            <a:ext cx="9178926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7" name="object 3">
            <a:extLst>
              <a:ext uri="{FF2B5EF4-FFF2-40B4-BE49-F238E27FC236}">
                <a16:creationId xmlns:a16="http://schemas.microsoft.com/office/drawing/2014/main" id="{ADFC90D3-3336-51B7-FB20-070015B1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4002088"/>
            <a:ext cx="9178926" cy="2855912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grpSp>
        <p:nvGrpSpPr>
          <p:cNvPr id="16388" name="Group 1">
            <a:extLst>
              <a:ext uri="{FF2B5EF4-FFF2-40B4-BE49-F238E27FC236}">
                <a16:creationId xmlns:a16="http://schemas.microsoft.com/office/drawing/2014/main" id="{75BC5C83-DAA4-825B-7121-6281B68B20B1}"/>
              </a:ext>
            </a:extLst>
          </p:cNvPr>
          <p:cNvGrpSpPr>
            <a:grpSpLocks/>
          </p:cNvGrpSpPr>
          <p:nvPr/>
        </p:nvGrpSpPr>
        <p:grpSpPr bwMode="auto">
          <a:xfrm>
            <a:off x="122238" y="5616575"/>
            <a:ext cx="949325" cy="1111250"/>
            <a:chOff x="0" y="0"/>
            <a:chExt cx="950119" cy="1110139"/>
          </a:xfrm>
        </p:grpSpPr>
        <p:sp>
          <p:nvSpPr>
            <p:cNvPr id="16390" name="object 4">
              <a:extLst>
                <a:ext uri="{FF2B5EF4-FFF2-40B4-BE49-F238E27FC236}">
                  <a16:creationId xmlns:a16="http://schemas.microsoft.com/office/drawing/2014/main" id="{32015D96-CA33-48F4-7880-FDE494579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-1"/>
              <a:ext cx="950121" cy="57293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eaLnBrk="1"/>
              <a:endParaRPr lang="en-US" altLang="en-US" sz="1000"/>
            </a:p>
          </p:txBody>
        </p:sp>
        <p:sp>
          <p:nvSpPr>
            <p:cNvPr id="16391" name="object 5">
              <a:extLst>
                <a:ext uri="{FF2B5EF4-FFF2-40B4-BE49-F238E27FC236}">
                  <a16:creationId xmlns:a16="http://schemas.microsoft.com/office/drawing/2014/main" id="{651C0DB0-36A5-2806-0385-D9F00D25D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63" y="672226"/>
              <a:ext cx="399765" cy="43791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tIns="45719" rIns="45719" bIns="45719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Helvetica" panose="020B0604020202020204" pitchFamily="34" charset="0"/>
                  <a:sym typeface="Calibri" panose="020F0502020204030204" pitchFamily="34" charset="0"/>
                </a:defRPr>
              </a:lvl9pPr>
            </a:lstStyle>
            <a:p>
              <a:pPr eaLnBrk="1"/>
              <a:endParaRPr lang="en-US" altLang="en-US" sz="1000"/>
            </a:p>
          </p:txBody>
        </p:sp>
      </p:grpSp>
      <p:sp>
        <p:nvSpPr>
          <p:cNvPr id="16389" name="TextBox 6">
            <a:extLst>
              <a:ext uri="{FF2B5EF4-FFF2-40B4-BE49-F238E27FC236}">
                <a16:creationId xmlns:a16="http://schemas.microsoft.com/office/drawing/2014/main" id="{1831D7E1-7E0C-3F61-749D-410C00050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692650"/>
            <a:ext cx="6251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chemeClr val="bg1"/>
                </a:solidFill>
              </a:rPr>
              <a:t>Questions? </a:t>
            </a:r>
          </a:p>
          <a:p>
            <a:pPr eaLnBrk="1"/>
            <a:endParaRPr lang="en-US" altLang="en-US" sz="2800" b="1">
              <a:solidFill>
                <a:schemeClr val="bg1"/>
              </a:solidFill>
            </a:endParaRPr>
          </a:p>
          <a:p>
            <a:pPr eaLnBrk="1"/>
            <a:endParaRPr lang="en-US" altLang="en-US" sz="2800" b="1">
              <a:solidFill>
                <a:schemeClr val="bg1"/>
              </a:solidFill>
            </a:endParaRPr>
          </a:p>
          <a:p>
            <a:pPr eaLnBrk="1"/>
            <a:r>
              <a:rPr lang="en-US" altLang="en-US" sz="2800" b="1">
                <a:solidFill>
                  <a:schemeClr val="bg1"/>
                </a:solidFill>
              </a:rPr>
              <a:t>skisskohersh@percepture.com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dan.allen.photo Instagram 2700-ig-17879804855276480.jpg" descr="dan.allen.photo Instagram 2700-ig-17879804855276480.jpg">
            <a:extLst>
              <a:ext uri="{FF2B5EF4-FFF2-40B4-BE49-F238E27FC236}">
                <a16:creationId xmlns:a16="http://schemas.microsoft.com/office/drawing/2014/main" id="{9867E987-1670-20A9-0CC9-4682C01E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6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9" name="TextBox 16">
            <a:extLst>
              <a:ext uri="{FF2B5EF4-FFF2-40B4-BE49-F238E27FC236}">
                <a16:creationId xmlns:a16="http://schemas.microsoft.com/office/drawing/2014/main" id="{E04BB57D-0394-EF56-6F02-89C4072F1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1873250"/>
            <a:ext cx="70612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3600" b="1">
                <a:solidFill>
                  <a:srgbClr val="FAF7E1"/>
                </a:solidFill>
              </a:rPr>
              <a:t>Journalist Hospitality Mastery: The Dos and Don’ts of Hosting Media</a:t>
            </a:r>
          </a:p>
          <a:p>
            <a:pPr algn="ctr" eaLnBrk="1"/>
            <a:endParaRPr lang="en-US" altLang="en-US" sz="2900" b="1">
              <a:solidFill>
                <a:srgbClr val="807D6A"/>
              </a:solidFill>
            </a:endParaRPr>
          </a:p>
          <a:p>
            <a:pPr algn="ctr" eaLnBrk="1"/>
            <a:r>
              <a:rPr lang="en-US" altLang="en-US" sz="2900" b="1">
                <a:solidFill>
                  <a:srgbClr val="FFE7C4"/>
                </a:solidFill>
              </a:rPr>
              <a:t>Presented by </a:t>
            </a:r>
          </a:p>
          <a:p>
            <a:pPr algn="ctr" eaLnBrk="1"/>
            <a:r>
              <a:rPr lang="en-US" altLang="en-US" sz="2900" b="1">
                <a:solidFill>
                  <a:srgbClr val="FFE7C4"/>
                </a:solidFill>
              </a:rPr>
              <a:t>Sarah Kissko Hersh </a:t>
            </a:r>
          </a:p>
          <a:p>
            <a:pPr algn="ctr" eaLnBrk="1"/>
            <a:r>
              <a:rPr lang="en-US" altLang="en-US" sz="2900" b="1">
                <a:solidFill>
                  <a:srgbClr val="FFE7C4"/>
                </a:solidFill>
              </a:rPr>
              <a:t>From Percepture</a:t>
            </a:r>
          </a:p>
          <a:p>
            <a:pPr algn="ctr" eaLnBrk="1"/>
            <a:endParaRPr lang="en-US" altLang="en-US" sz="3600" b="1">
              <a:solidFill>
                <a:srgbClr val="884C2F"/>
              </a:solidFill>
            </a:endParaRPr>
          </a:p>
        </p:txBody>
      </p:sp>
      <p:sp>
        <p:nvSpPr>
          <p:cNvPr id="4100" name="object 3">
            <a:extLst>
              <a:ext uri="{FF2B5EF4-FFF2-40B4-BE49-F238E27FC236}">
                <a16:creationId xmlns:a16="http://schemas.microsoft.com/office/drawing/2014/main" id="{C10AEC5E-DA82-3EB4-E53D-923CD710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4101" name="object 4">
            <a:extLst>
              <a:ext uri="{FF2B5EF4-FFF2-40B4-BE49-F238E27FC236}">
                <a16:creationId xmlns:a16="http://schemas.microsoft.com/office/drawing/2014/main" id="{1B4A7591-3BAA-1963-31A3-CC32F155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4102" name="object 5">
            <a:extLst>
              <a:ext uri="{FF2B5EF4-FFF2-40B4-BE49-F238E27FC236}">
                <a16:creationId xmlns:a16="http://schemas.microsoft.com/office/drawing/2014/main" id="{02C17138-84CB-DC28-A3D3-DD79E1AA3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>
            <a:extLst>
              <a:ext uri="{FF2B5EF4-FFF2-40B4-BE49-F238E27FC236}">
                <a16:creationId xmlns:a16="http://schemas.microsoft.com/office/drawing/2014/main" id="{8FE94F73-7658-B6CF-D031-B5392760E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Who am I and why am I here?</a:t>
            </a:r>
          </a:p>
        </p:txBody>
      </p:sp>
      <p:sp>
        <p:nvSpPr>
          <p:cNvPr id="5123" name="object 3">
            <a:extLst>
              <a:ext uri="{FF2B5EF4-FFF2-40B4-BE49-F238E27FC236}">
                <a16:creationId xmlns:a16="http://schemas.microsoft.com/office/drawing/2014/main" id="{43B3E9ED-E4F8-6EB3-9144-E11A5566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5124" name="object 4">
            <a:extLst>
              <a:ext uri="{FF2B5EF4-FFF2-40B4-BE49-F238E27FC236}">
                <a16:creationId xmlns:a16="http://schemas.microsoft.com/office/drawing/2014/main" id="{111B930C-F7D5-7A85-2F6A-7F2927D18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5125" name="object 5">
            <a:extLst>
              <a:ext uri="{FF2B5EF4-FFF2-40B4-BE49-F238E27FC236}">
                <a16:creationId xmlns:a16="http://schemas.microsoft.com/office/drawing/2014/main" id="{95CDA24D-510E-0987-48A2-2467AEB6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18" name="Percepture works as an extension of the WOT PR team, providing support in media communication and strategy, press trips, and more…">
            <a:extLst>
              <a:ext uri="{FF2B5EF4-FFF2-40B4-BE49-F238E27FC236}">
                <a16:creationId xmlns:a16="http://schemas.microsoft.com/office/drawing/2014/main" id="{72451463-DA45-5AA2-6AE4-37E6F656B2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97000" y="1320800"/>
            <a:ext cx="7035800" cy="5003800"/>
          </a:xfrm>
        </p:spPr>
        <p:txBody>
          <a:bodyPr>
            <a:normAutofit/>
          </a:bodyPr>
          <a:lstStyle/>
          <a:p>
            <a:pPr marL="214884" indent="-214884" defTabSz="859536"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2632"/>
            </a:pPr>
            <a:r>
              <a:rPr sz="2632">
                <a:sym typeface="Calibri"/>
              </a:rPr>
              <a:t>Percepture works as an extension of the WOT PR team, providing support in media communication and strategy, press trips, and more</a:t>
            </a:r>
          </a:p>
          <a:p>
            <a:pPr marL="214884" indent="-214884" defTabSz="859536"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2632"/>
            </a:pPr>
            <a:r>
              <a:rPr sz="2632">
                <a:sym typeface="Calibri"/>
              </a:rPr>
              <a:t>We work with prioritized media to tell stories that inspire travel to Wyoming via:</a:t>
            </a:r>
          </a:p>
          <a:p>
            <a:pPr marL="644651" lvl="1" indent="-214884" defTabSz="859536"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2632"/>
            </a:pPr>
            <a:r>
              <a:rPr sz="2632">
                <a:sym typeface="Calibri"/>
              </a:rPr>
              <a:t>In person media events</a:t>
            </a:r>
          </a:p>
          <a:p>
            <a:pPr marL="644651" lvl="1" indent="-214884" defTabSz="859536"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2632"/>
            </a:pPr>
            <a:r>
              <a:rPr sz="2632">
                <a:sym typeface="Calibri"/>
              </a:rPr>
              <a:t>Virtual and face-to-face editorial appointments</a:t>
            </a:r>
          </a:p>
          <a:p>
            <a:pPr marL="644651" lvl="1" indent="-214884" defTabSz="859536"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2632"/>
            </a:pPr>
            <a:r>
              <a:rPr sz="2632">
                <a:sym typeface="Calibri"/>
              </a:rPr>
              <a:t>Pitching</a:t>
            </a:r>
          </a:p>
          <a:p>
            <a:pPr marL="644651" lvl="1" indent="-214884" defTabSz="859536" eaLnBrk="1" fontAlgn="auto" hangingPunct="1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 sz="2632"/>
            </a:pPr>
            <a:r>
              <a:rPr sz="2632">
                <a:sym typeface="Calibri"/>
              </a:rPr>
              <a:t>And for select media only: hosting a customized visit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>
            <a:extLst>
              <a:ext uri="{FF2B5EF4-FFF2-40B4-BE49-F238E27FC236}">
                <a16:creationId xmlns:a16="http://schemas.microsoft.com/office/drawing/2014/main" id="{B45128A6-DD30-F07E-95B0-4EE94A2F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In 15 minutes or fewer I will…</a:t>
            </a:r>
          </a:p>
        </p:txBody>
      </p:sp>
      <p:sp>
        <p:nvSpPr>
          <p:cNvPr id="6147" name="object 3">
            <a:extLst>
              <a:ext uri="{FF2B5EF4-FFF2-40B4-BE49-F238E27FC236}">
                <a16:creationId xmlns:a16="http://schemas.microsoft.com/office/drawing/2014/main" id="{8BF6CA91-A9AC-DB11-4086-5B559F008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6148" name="object 4">
            <a:extLst>
              <a:ext uri="{FF2B5EF4-FFF2-40B4-BE49-F238E27FC236}">
                <a16:creationId xmlns:a16="http://schemas.microsoft.com/office/drawing/2014/main" id="{41899EF5-8932-A357-DAAC-FB8FAA90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6149" name="object 5">
            <a:extLst>
              <a:ext uri="{FF2B5EF4-FFF2-40B4-BE49-F238E27FC236}">
                <a16:creationId xmlns:a16="http://schemas.microsoft.com/office/drawing/2014/main" id="{D667BC32-613C-0BED-66C3-516C6EA94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6150" name="Run through some best practices…">
            <a:extLst>
              <a:ext uri="{FF2B5EF4-FFF2-40B4-BE49-F238E27FC236}">
                <a16:creationId xmlns:a16="http://schemas.microsoft.com/office/drawing/2014/main" id="{488FDD81-EA5C-8CFE-7F90-660E6184C893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397000" y="1320800"/>
            <a:ext cx="7035800" cy="5003800"/>
          </a:xfrm>
        </p:spPr>
        <p:txBody>
          <a:bodyPr/>
          <a:lstStyle/>
          <a:p>
            <a:pPr eaLnBrk="1" hangingPunct="1"/>
            <a:r>
              <a:rPr lang="en-US" altLang="en-US"/>
              <a:t>Run through some best practices </a:t>
            </a:r>
            <a:endParaRPr lang="en-US" altLang="en-US" i="1"/>
          </a:p>
          <a:p>
            <a:pPr eaLnBrk="1" hangingPunct="1"/>
            <a:r>
              <a:rPr lang="en-US" altLang="en-US"/>
              <a:t>Pull back the curtain to reveal what media are really looking for </a:t>
            </a:r>
          </a:p>
          <a:p>
            <a:pPr eaLnBrk="1" hangingPunct="1"/>
            <a:r>
              <a:rPr lang="en-US" altLang="en-US"/>
              <a:t>Point out how to signal to media that you are experienced engaging with media</a:t>
            </a:r>
            <a:r>
              <a:rPr lang="en-US" altLang="en-US" i="1"/>
              <a:t> </a:t>
            </a:r>
          </a:p>
          <a:p>
            <a:pPr eaLnBrk="1" hangingPunct="1"/>
            <a:r>
              <a:rPr lang="en-US" altLang="en-US"/>
              <a:t>Help you turn a one-time encounter into a long-term relationship </a:t>
            </a:r>
          </a:p>
          <a:p>
            <a:pPr eaLnBrk="1" hangingPunct="1"/>
            <a:r>
              <a:rPr lang="en-US" altLang="en-US"/>
              <a:t>Answer questions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Uinta Mountains Mirror Lake.jpg" descr="Uinta Mountains Mirror Lake.jpg">
            <a:extLst>
              <a:ext uri="{FF2B5EF4-FFF2-40B4-BE49-F238E27FC236}">
                <a16:creationId xmlns:a16="http://schemas.microsoft.com/office/drawing/2014/main" id="{D18A742F-1D38-D7B9-AF44-5E4525EC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3"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171" name="object 3">
            <a:extLst>
              <a:ext uri="{FF2B5EF4-FFF2-40B4-BE49-F238E27FC236}">
                <a16:creationId xmlns:a16="http://schemas.microsoft.com/office/drawing/2014/main" id="{1984AF30-044C-A82B-84C3-A204C54DF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1149351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7172" name="TextBox 16">
            <a:extLst>
              <a:ext uri="{FF2B5EF4-FFF2-40B4-BE49-F238E27FC236}">
                <a16:creationId xmlns:a16="http://schemas.microsoft.com/office/drawing/2014/main" id="{C61F912A-6C4A-54CA-FD4C-1BDEA7D4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2873375"/>
            <a:ext cx="5721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3600" b="1">
                <a:solidFill>
                  <a:srgbClr val="FAF7E1"/>
                </a:solidFill>
              </a:rPr>
              <a:t>But First…</a:t>
            </a:r>
          </a:p>
        </p:txBody>
      </p:sp>
      <p:sp>
        <p:nvSpPr>
          <p:cNvPr id="7173" name="object 4">
            <a:extLst>
              <a:ext uri="{FF2B5EF4-FFF2-40B4-BE49-F238E27FC236}">
                <a16:creationId xmlns:a16="http://schemas.microsoft.com/office/drawing/2014/main" id="{0B305A9F-8845-8D60-ED6C-09EFFCCBD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7174" name="object 5">
            <a:extLst>
              <a:ext uri="{FF2B5EF4-FFF2-40B4-BE49-F238E27FC236}">
                <a16:creationId xmlns:a16="http://schemas.microsoft.com/office/drawing/2014/main" id="{C6018B0B-D539-F009-8A07-E6F36D3B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340E2A7B-EADB-B45D-2F65-7B74C91D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A Few Things to Keep in Mind</a:t>
            </a:r>
          </a:p>
        </p:txBody>
      </p:sp>
      <p:sp>
        <p:nvSpPr>
          <p:cNvPr id="8195" name="object 3">
            <a:extLst>
              <a:ext uri="{FF2B5EF4-FFF2-40B4-BE49-F238E27FC236}">
                <a16:creationId xmlns:a16="http://schemas.microsoft.com/office/drawing/2014/main" id="{223D1E23-5404-B7DB-AB2C-8F539D5E2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8196" name="object 4">
            <a:extLst>
              <a:ext uri="{FF2B5EF4-FFF2-40B4-BE49-F238E27FC236}">
                <a16:creationId xmlns:a16="http://schemas.microsoft.com/office/drawing/2014/main" id="{C0C93FD0-1F97-65F7-1CC9-50072A76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8197" name="object 5">
            <a:extLst>
              <a:ext uri="{FF2B5EF4-FFF2-40B4-BE49-F238E27FC236}">
                <a16:creationId xmlns:a16="http://schemas.microsoft.com/office/drawing/2014/main" id="{504DA3DA-69A0-DCEC-2961-12C13EA93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8198" name="All opportunities we bring to communities and individual partners are thoroughly vetted for quality…">
            <a:extLst>
              <a:ext uri="{FF2B5EF4-FFF2-40B4-BE49-F238E27FC236}">
                <a16:creationId xmlns:a16="http://schemas.microsoft.com/office/drawing/2014/main" id="{A38F31D1-824B-2B77-DAB7-8656FDD0A9ED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397000" y="1320800"/>
            <a:ext cx="7035800" cy="5003800"/>
          </a:xfrm>
        </p:spPr>
        <p:txBody>
          <a:bodyPr/>
          <a:lstStyle/>
          <a:p>
            <a:pPr eaLnBrk="1" hangingPunct="1"/>
            <a:r>
              <a:rPr lang="en-US" altLang="en-US"/>
              <a:t>All opportunities we bring to communities and individual partners are thoroughly vetted for quality</a:t>
            </a:r>
            <a:endParaRPr lang="en-US" altLang="en-US" i="1"/>
          </a:p>
          <a:p>
            <a:pPr eaLnBrk="1" hangingPunct="1"/>
            <a:r>
              <a:rPr lang="en-US" altLang="en-US"/>
              <a:t>Hosting a writer requires time, effort and potential financial investment for meals, hotel rooms, and activities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3">
            <a:extLst>
              <a:ext uri="{FF2B5EF4-FFF2-40B4-BE49-F238E27FC236}">
                <a16:creationId xmlns:a16="http://schemas.microsoft.com/office/drawing/2014/main" id="{D8500B88-1EC0-598B-4E43-3ABC2609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0"/>
            <a:ext cx="8027987" cy="6858000"/>
          </a:xfrm>
          <a:prstGeom prst="rect">
            <a:avLst/>
          </a:prstGeom>
          <a:solidFill>
            <a:srgbClr val="9D6D5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pic>
        <p:nvPicPr>
          <p:cNvPr id="9219" name="unconditionalinspiration Instagram 2700-ig-17910187159983502.jpg" descr="unconditionalinspiration Instagram 2700-ig-17910187159983502.jpg">
            <a:extLst>
              <a:ext uri="{FF2B5EF4-FFF2-40B4-BE49-F238E27FC236}">
                <a16:creationId xmlns:a16="http://schemas.microsoft.com/office/drawing/2014/main" id="{15389430-45CC-CA35-FF73-76BBD0E4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5"/>
          <a:stretch>
            <a:fillRect/>
          </a:stretch>
        </p:blipFill>
        <p:spPr bwMode="auto">
          <a:xfrm>
            <a:off x="1143000" y="0"/>
            <a:ext cx="797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220" name="object 3">
            <a:extLst>
              <a:ext uri="{FF2B5EF4-FFF2-40B4-BE49-F238E27FC236}">
                <a16:creationId xmlns:a16="http://schemas.microsoft.com/office/drawing/2014/main" id="{CCF599BB-E4D7-A87D-D280-CDC4BF815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0"/>
            <a:ext cx="1149351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9221" name="object 4">
            <a:extLst>
              <a:ext uri="{FF2B5EF4-FFF2-40B4-BE49-F238E27FC236}">
                <a16:creationId xmlns:a16="http://schemas.microsoft.com/office/drawing/2014/main" id="{C6E4CCE7-3087-A66E-F475-599A4AF9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9222" name="object 5">
            <a:extLst>
              <a:ext uri="{FF2B5EF4-FFF2-40B4-BE49-F238E27FC236}">
                <a16:creationId xmlns:a16="http://schemas.microsoft.com/office/drawing/2014/main" id="{1F93D7AD-AC69-63F1-BDE8-B934A21BB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9223" name="Dos and Don’ts">
            <a:extLst>
              <a:ext uri="{FF2B5EF4-FFF2-40B4-BE49-F238E27FC236}">
                <a16:creationId xmlns:a16="http://schemas.microsoft.com/office/drawing/2014/main" id="{8AD5F752-1D5F-B2AB-6FBE-F3AD41BA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2879725"/>
            <a:ext cx="3001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3600" b="1">
                <a:solidFill>
                  <a:srgbClr val="FAF7E1"/>
                </a:solidFill>
              </a:rPr>
              <a:t>Dos and Don’ts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>
            <a:extLst>
              <a:ext uri="{FF2B5EF4-FFF2-40B4-BE49-F238E27FC236}">
                <a16:creationId xmlns:a16="http://schemas.microsoft.com/office/drawing/2014/main" id="{81AB4D15-D26C-FDF1-7EB0-0850A204C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Do</a:t>
            </a:r>
          </a:p>
        </p:txBody>
      </p:sp>
      <p:sp>
        <p:nvSpPr>
          <p:cNvPr id="10243" name="object 3">
            <a:extLst>
              <a:ext uri="{FF2B5EF4-FFF2-40B4-BE49-F238E27FC236}">
                <a16:creationId xmlns:a16="http://schemas.microsoft.com/office/drawing/2014/main" id="{9D8ADD66-5F8E-C433-6AA2-33E56753D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0244" name="object 4">
            <a:extLst>
              <a:ext uri="{FF2B5EF4-FFF2-40B4-BE49-F238E27FC236}">
                <a16:creationId xmlns:a16="http://schemas.microsoft.com/office/drawing/2014/main" id="{58403110-2F19-6C34-42FA-CE6E1E54E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0245" name="object 5">
            <a:extLst>
              <a:ext uri="{FF2B5EF4-FFF2-40B4-BE49-F238E27FC236}">
                <a16:creationId xmlns:a16="http://schemas.microsoft.com/office/drawing/2014/main" id="{938B9C3F-9142-BDCA-DF4E-EA24AD88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0246" name="Offer behind-the-scenes access and provide special experiences…">
            <a:extLst>
              <a:ext uri="{FF2B5EF4-FFF2-40B4-BE49-F238E27FC236}">
                <a16:creationId xmlns:a16="http://schemas.microsoft.com/office/drawing/2014/main" id="{472FCF10-4A97-BB2D-D903-7C47D79A3A01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397000" y="1320800"/>
            <a:ext cx="7035800" cy="5003800"/>
          </a:xfrm>
        </p:spPr>
        <p:txBody>
          <a:bodyPr/>
          <a:lstStyle/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Offer behind-the-scenes access and provide special experiences</a:t>
            </a:r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Have data, factoids, tidbits, anecdotes handy</a:t>
            </a:r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Find a clever way to describe something</a:t>
            </a:r>
            <a:endParaRPr lang="en-US" altLang="en-US" sz="2400" i="1"/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Have editorial quality images and b-roll, if at all possible </a:t>
            </a:r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Tailor your content to what the writer’s audiences are looking for</a:t>
            </a:r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Be realistic with the media, journalists respect transparency and honesty</a:t>
            </a:r>
            <a:endParaRPr lang="en-US" altLang="en-US" sz="2400" i="1"/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Remember that you don’t have to be everything to everyone, it’s ok to have a niche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>
            <a:extLst>
              <a:ext uri="{FF2B5EF4-FFF2-40B4-BE49-F238E27FC236}">
                <a16:creationId xmlns:a16="http://schemas.microsoft.com/office/drawing/2014/main" id="{6FB07DEC-3CCC-EDE0-7C2B-A19C65399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88975"/>
            <a:ext cx="62515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06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2800" b="1">
                <a:solidFill>
                  <a:srgbClr val="884C2F"/>
                </a:solidFill>
              </a:rPr>
              <a:t>Don’t</a:t>
            </a:r>
          </a:p>
        </p:txBody>
      </p:sp>
      <p:sp>
        <p:nvSpPr>
          <p:cNvPr id="11267" name="object 3">
            <a:extLst>
              <a:ext uri="{FF2B5EF4-FFF2-40B4-BE49-F238E27FC236}">
                <a16:creationId xmlns:a16="http://schemas.microsoft.com/office/drawing/2014/main" id="{1CF74BD3-C38C-5DBE-2366-96F1363B9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49350" cy="6858000"/>
          </a:xfrm>
          <a:prstGeom prst="rect">
            <a:avLst/>
          </a:prstGeom>
          <a:solidFill>
            <a:srgbClr val="864B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1268" name="object 4">
            <a:extLst>
              <a:ext uri="{FF2B5EF4-FFF2-40B4-BE49-F238E27FC236}">
                <a16:creationId xmlns:a16="http://schemas.microsoft.com/office/drawing/2014/main" id="{E6216A13-2599-A053-B810-4FE3B853D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5622925"/>
            <a:ext cx="949325" cy="573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1269" name="object 5">
            <a:extLst>
              <a:ext uri="{FF2B5EF4-FFF2-40B4-BE49-F238E27FC236}">
                <a16:creationId xmlns:a16="http://schemas.microsoft.com/office/drawing/2014/main" id="{D48558F4-4493-5488-3A3D-268E76F2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294438"/>
            <a:ext cx="400050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en-US" altLang="en-US" sz="1000"/>
          </a:p>
        </p:txBody>
      </p:sp>
      <p:sp>
        <p:nvSpPr>
          <p:cNvPr id="11270" name="Lose sight of the topic or theme at hand that got you in the door…">
            <a:extLst>
              <a:ext uri="{FF2B5EF4-FFF2-40B4-BE49-F238E27FC236}">
                <a16:creationId xmlns:a16="http://schemas.microsoft.com/office/drawing/2014/main" id="{F3E396C3-3286-201D-2B8F-AEAA544D5B35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1409700" y="1384300"/>
            <a:ext cx="7035800" cy="5003800"/>
          </a:xfrm>
        </p:spPr>
        <p:txBody>
          <a:bodyPr/>
          <a:lstStyle/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Lose sight of the topic or theme at hand that got you in the door</a:t>
            </a:r>
            <a:endParaRPr lang="en-US" altLang="en-US" sz="2400" i="1"/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Schedule every second, leaving no time for free exploration and discovery</a:t>
            </a:r>
            <a:endParaRPr lang="en-US" altLang="en-US" sz="2400" i="1"/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Lean on WOT to handle everything</a:t>
            </a:r>
            <a:endParaRPr lang="en-US" altLang="en-US" sz="2400" i="1"/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Look at this as a one-off, instead play the long game</a:t>
            </a:r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Forget that what is everyday ho-hum to you, might seem very interesting and even exotic to an outsider</a:t>
            </a:r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Be cavalier about safety</a:t>
            </a:r>
          </a:p>
          <a:p>
            <a:pPr marL="203200" indent="-203200" defTabSz="812800" eaLnBrk="1" hangingPunct="1">
              <a:spcBef>
                <a:spcPts val="800"/>
              </a:spcBef>
            </a:pPr>
            <a:r>
              <a:rPr lang="en-US" altLang="en-US" sz="2400"/>
              <a:t>Delay in responding to requests and leads from Hailey and Piper, who are usually working with a writer on a tight deadline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601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Helvetica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FALL SUMMIT 2023</dc:title>
  <dc:creator>Singer, Piper</dc:creator>
  <cp:lastModifiedBy>Sara Borgerding</cp:lastModifiedBy>
  <cp:revision>5</cp:revision>
  <dcterms:modified xsi:type="dcterms:W3CDTF">2023-10-19T14:59:15Z</dcterms:modified>
</cp:coreProperties>
</file>