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handoutMasterIdLst>
    <p:handoutMasterId r:id="rId34"/>
  </p:handoutMasterIdLst>
  <p:sldIdLst>
    <p:sldId id="256" r:id="rId3"/>
    <p:sldId id="272" r:id="rId4"/>
    <p:sldId id="415" r:id="rId5"/>
    <p:sldId id="295" r:id="rId6"/>
    <p:sldId id="334" r:id="rId7"/>
    <p:sldId id="281" r:id="rId8"/>
    <p:sldId id="374" r:id="rId9"/>
    <p:sldId id="417" r:id="rId10"/>
    <p:sldId id="316" r:id="rId11"/>
    <p:sldId id="317" r:id="rId12"/>
    <p:sldId id="419" r:id="rId13"/>
    <p:sldId id="422" r:id="rId14"/>
    <p:sldId id="421" r:id="rId15"/>
    <p:sldId id="420" r:id="rId16"/>
    <p:sldId id="313" r:id="rId17"/>
    <p:sldId id="314" r:id="rId18"/>
    <p:sldId id="425" r:id="rId19"/>
    <p:sldId id="329" r:id="rId20"/>
    <p:sldId id="319" r:id="rId21"/>
    <p:sldId id="344" r:id="rId22"/>
    <p:sldId id="423" r:id="rId23"/>
    <p:sldId id="426" r:id="rId24"/>
    <p:sldId id="427" r:id="rId25"/>
    <p:sldId id="428" r:id="rId26"/>
    <p:sldId id="413" r:id="rId27"/>
    <p:sldId id="414" r:id="rId28"/>
    <p:sldId id="424" r:id="rId29"/>
    <p:sldId id="416" r:id="rId30"/>
    <p:sldId id="364" r:id="rId31"/>
    <p:sldId id="293"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B0D"/>
    <a:srgbClr val="610C2B"/>
    <a:srgbClr val="000000"/>
    <a:srgbClr val="FFF6DB"/>
    <a:srgbClr val="DCBA96"/>
    <a:srgbClr val="953F49"/>
    <a:srgbClr val="BF8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33C34-1707-40A8-92BF-1777EB2E6EBC}" v="8" dt="2023-10-17T14:07:18.528"/>
  </p1510:revLst>
</p1510:revInfo>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31" autoAdjust="0"/>
    <p:restoredTop sz="93073" autoAdjust="0"/>
  </p:normalViewPr>
  <p:slideViewPr>
    <p:cSldViewPr snapToObjects="1">
      <p:cViewPr varScale="1">
        <p:scale>
          <a:sx n="94" d="100"/>
          <a:sy n="94" d="100"/>
        </p:scale>
        <p:origin x="9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4320"/>
    </p:cViewPr>
  </p:sorterViewPr>
  <p:notesViewPr>
    <p:cSldViewPr snapToObjects="1">
      <p:cViewPr>
        <p:scale>
          <a:sx n="150" d="100"/>
          <a:sy n="150" d="100"/>
        </p:scale>
        <p:origin x="-1410" y="13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awsonkluesner\Desktop\Updated%20Presentations\State%20Comparis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dawsonkluesner\Desktop\Wyoming%20Tax%20Association\Misc.%20Updated%20Publications\sales%20tax%20-%20power%20of%20a%20penn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7777777777778"/>
          <c:y val="0.11342592592592593"/>
          <c:w val="0.46388888888888891"/>
          <c:h val="0.77314814814814814"/>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587-F54D-9D44-FD548202A33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587-F54D-9D44-FD548202A33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587-F54D-9D44-FD548202A33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587-F54D-9D44-FD548202A33C}"/>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4587-F54D-9D44-FD548202A33C}"/>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4587-F54D-9D44-FD548202A33C}"/>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4587-F54D-9D44-FD548202A33C}"/>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4587-F54D-9D44-FD548202A33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Sheet1!$A$1:$A$4</c:f>
              <c:strCache>
                <c:ptCount val="4"/>
                <c:pt idx="0">
                  <c:v>Property Tax</c:v>
                </c:pt>
                <c:pt idx="1">
                  <c:v>Sales and Use Tax</c:v>
                </c:pt>
                <c:pt idx="2">
                  <c:v>Severance Tax</c:v>
                </c:pt>
                <c:pt idx="3">
                  <c:v>Other Taxes</c:v>
                </c:pt>
              </c:strCache>
            </c:strRef>
          </c:cat>
          <c:val>
            <c:numRef>
              <c:f>Sheet1!$B$1:$B$4</c:f>
              <c:numCache>
                <c:formatCode>_("$"* #,##0.00_);_("$"* \(#,##0.00\);_("$"* "-"??_);_(@_)</c:formatCode>
                <c:ptCount val="4"/>
                <c:pt idx="0">
                  <c:v>2198157494</c:v>
                </c:pt>
                <c:pt idx="1">
                  <c:v>1232776250</c:v>
                </c:pt>
                <c:pt idx="2">
                  <c:v>1045252732</c:v>
                </c:pt>
                <c:pt idx="3">
                  <c:v>204898216</c:v>
                </c:pt>
              </c:numCache>
            </c:numRef>
          </c:val>
          <c:extLst>
            <c:ext xmlns:c16="http://schemas.microsoft.com/office/drawing/2014/chart" uri="{C3380CC4-5D6E-409C-BE32-E72D297353CC}">
              <c16:uniqueId val="{00000008-4587-F54D-9D44-FD548202A33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6605520463788E-2"/>
          <c:y val="6.1106835652283392E-2"/>
          <c:w val="0.75584854777768162"/>
          <c:h val="0.79576202977341015"/>
        </c:manualLayout>
      </c:layout>
      <c:barChart>
        <c:barDir val="col"/>
        <c:grouping val="clustered"/>
        <c:varyColors val="0"/>
        <c:ser>
          <c:idx val="0"/>
          <c:order val="0"/>
          <c:tx>
            <c:strRef>
              <c:f>'State Comparisons'!$M$3</c:f>
              <c:strCache>
                <c:ptCount val="1"/>
                <c:pt idx="0">
                  <c:v>Sales Tax Rate (%)</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'State Comparisons'!$L$4:$L$9</c:f>
              <c:strCache>
                <c:ptCount val="6"/>
                <c:pt idx="0">
                  <c:v>Montana </c:v>
                </c:pt>
                <c:pt idx="1">
                  <c:v>Colorado</c:v>
                </c:pt>
                <c:pt idx="2">
                  <c:v>South Dakota</c:v>
                </c:pt>
                <c:pt idx="3">
                  <c:v>Nebraska</c:v>
                </c:pt>
                <c:pt idx="4">
                  <c:v>Utah </c:v>
                </c:pt>
                <c:pt idx="5">
                  <c:v>Wyoming</c:v>
                </c:pt>
              </c:strCache>
            </c:strRef>
          </c:cat>
          <c:val>
            <c:numRef>
              <c:f>'State Comparisons'!$M$4:$M$9</c:f>
              <c:numCache>
                <c:formatCode>0.00%</c:formatCode>
                <c:ptCount val="6"/>
                <c:pt idx="0" formatCode="0%">
                  <c:v>0</c:v>
                </c:pt>
                <c:pt idx="1">
                  <c:v>7.7909999999999993E-2</c:v>
                </c:pt>
                <c:pt idx="2">
                  <c:v>6.1080000000000002E-2</c:v>
                </c:pt>
                <c:pt idx="3">
                  <c:v>6.9709999999999994E-2</c:v>
                </c:pt>
                <c:pt idx="4">
                  <c:v>7.1980000000000002E-2</c:v>
                </c:pt>
                <c:pt idx="5">
                  <c:v>5.441E-2</c:v>
                </c:pt>
              </c:numCache>
            </c:numRef>
          </c:val>
          <c:extLst>
            <c:ext xmlns:c16="http://schemas.microsoft.com/office/drawing/2014/chart" uri="{C3380CC4-5D6E-409C-BE32-E72D297353CC}">
              <c16:uniqueId val="{00000000-AB57-E54A-A4CC-D41066BF7C72}"/>
            </c:ext>
          </c:extLst>
        </c:ser>
        <c:ser>
          <c:idx val="1"/>
          <c:order val="1"/>
          <c:tx>
            <c:strRef>
              <c:f>'State Comparisons'!$N$3</c:f>
              <c:strCache>
                <c:ptCount val="1"/>
                <c:pt idx="0">
                  <c:v>Income Tax Rate (%)</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'State Comparisons'!$L$4:$L$9</c:f>
              <c:strCache>
                <c:ptCount val="6"/>
                <c:pt idx="0">
                  <c:v>Montana </c:v>
                </c:pt>
                <c:pt idx="1">
                  <c:v>Colorado</c:v>
                </c:pt>
                <c:pt idx="2">
                  <c:v>South Dakota</c:v>
                </c:pt>
                <c:pt idx="3">
                  <c:v>Nebraska</c:v>
                </c:pt>
                <c:pt idx="4">
                  <c:v>Utah </c:v>
                </c:pt>
                <c:pt idx="5">
                  <c:v>Wyoming</c:v>
                </c:pt>
              </c:strCache>
            </c:strRef>
          </c:cat>
          <c:val>
            <c:numRef>
              <c:f>'State Comparisons'!$N$4:$N$9</c:f>
              <c:numCache>
                <c:formatCode>0.00%</c:formatCode>
                <c:ptCount val="6"/>
                <c:pt idx="0">
                  <c:v>6.7500000000000004E-2</c:v>
                </c:pt>
                <c:pt idx="1">
                  <c:v>4.3999999999999997E-2</c:v>
                </c:pt>
                <c:pt idx="2" formatCode="0%">
                  <c:v>0</c:v>
                </c:pt>
                <c:pt idx="3">
                  <c:v>6.6400000000000001E-2</c:v>
                </c:pt>
                <c:pt idx="4">
                  <c:v>4.8500000000000001E-2</c:v>
                </c:pt>
                <c:pt idx="5" formatCode="0%">
                  <c:v>0</c:v>
                </c:pt>
              </c:numCache>
            </c:numRef>
          </c:val>
          <c:extLst>
            <c:ext xmlns:c16="http://schemas.microsoft.com/office/drawing/2014/chart" uri="{C3380CC4-5D6E-409C-BE32-E72D297353CC}">
              <c16:uniqueId val="{00000001-AB57-E54A-A4CC-D41066BF7C72}"/>
            </c:ext>
          </c:extLst>
        </c:ser>
        <c:dLbls>
          <c:showLegendKey val="0"/>
          <c:showVal val="0"/>
          <c:showCatName val="0"/>
          <c:showSerName val="0"/>
          <c:showPercent val="0"/>
          <c:showBubbleSize val="0"/>
        </c:dLbls>
        <c:gapWidth val="269"/>
        <c:overlap val="-27"/>
        <c:axId val="1175834703"/>
        <c:axId val="1175578751"/>
      </c:barChart>
      <c:barChart>
        <c:barDir val="col"/>
        <c:grouping val="clustered"/>
        <c:varyColors val="0"/>
        <c:ser>
          <c:idx val="2"/>
          <c:order val="2"/>
          <c:tx>
            <c:v>Property Tax Burden ($)</c:v>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val>
            <c:numRef>
              <c:f>'State Comparisons'!$O$4:$O$9</c:f>
              <c:numCache>
                <c:formatCode>_("$"* #,##0.00_);_("$"* \(#,##0.00\);_("$"* "-"??_);_(@_)</c:formatCode>
                <c:ptCount val="6"/>
                <c:pt idx="0">
                  <c:v>3640</c:v>
                </c:pt>
                <c:pt idx="1">
                  <c:v>2730</c:v>
                </c:pt>
                <c:pt idx="2">
                  <c:v>4725</c:v>
                </c:pt>
                <c:pt idx="3">
                  <c:v>6965</c:v>
                </c:pt>
                <c:pt idx="4">
                  <c:v>2625</c:v>
                </c:pt>
                <c:pt idx="5">
                  <c:v>2503</c:v>
                </c:pt>
              </c:numCache>
            </c:numRef>
          </c:val>
          <c:extLst>
            <c:ext xmlns:c16="http://schemas.microsoft.com/office/drawing/2014/chart" uri="{C3380CC4-5D6E-409C-BE32-E72D297353CC}">
              <c16:uniqueId val="{00000002-AB57-E54A-A4CC-D41066BF7C72}"/>
            </c:ext>
          </c:extLst>
        </c:ser>
        <c:dLbls>
          <c:showLegendKey val="0"/>
          <c:showVal val="0"/>
          <c:showCatName val="0"/>
          <c:showSerName val="0"/>
          <c:showPercent val="0"/>
          <c:showBubbleSize val="0"/>
        </c:dLbls>
        <c:gapWidth val="500"/>
        <c:overlap val="-100"/>
        <c:axId val="1135231151"/>
        <c:axId val="1109310063"/>
      </c:barChart>
      <c:catAx>
        <c:axId val="11758347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5578751"/>
        <c:crosses val="autoZero"/>
        <c:auto val="1"/>
        <c:lblAlgn val="ctr"/>
        <c:lblOffset val="100"/>
        <c:noMultiLvlLbl val="0"/>
      </c:catAx>
      <c:valAx>
        <c:axId val="1175578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a:t>Sales Tax and Income Tax Rates (%)</a:t>
                </a:r>
              </a:p>
            </c:rich>
          </c:tx>
          <c:layout>
            <c:manualLayout>
              <c:xMode val="edge"/>
              <c:yMode val="edge"/>
              <c:x val="6.900590530534172E-3"/>
              <c:y val="0.13913358127134351"/>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5834703"/>
        <c:crosses val="autoZero"/>
        <c:crossBetween val="between"/>
      </c:valAx>
      <c:valAx>
        <c:axId val="1109310063"/>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a:t>Property Tax Burden ($)</a:t>
                </a:r>
              </a:p>
            </c:rich>
          </c:tx>
          <c:layout>
            <c:manualLayout>
              <c:xMode val="edge"/>
              <c:yMode val="edge"/>
              <c:x val="0.94594682609118308"/>
              <c:y val="6.1931417053628889E-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231151"/>
        <c:crosses val="max"/>
        <c:crossBetween val="between"/>
      </c:valAx>
      <c:catAx>
        <c:axId val="1135231151"/>
        <c:scaling>
          <c:orientation val="minMax"/>
        </c:scaling>
        <c:delete val="1"/>
        <c:axPos val="b"/>
        <c:majorTickMark val="none"/>
        <c:minorTickMark val="none"/>
        <c:tickLblPos val="nextTo"/>
        <c:crossAx val="1109310063"/>
        <c:crosses val="autoZero"/>
        <c:auto val="1"/>
        <c:lblAlgn val="ctr"/>
        <c:lblOffset val="100"/>
        <c:noMultiLvlLbl val="0"/>
      </c:catAx>
      <c:spPr>
        <a:noFill/>
        <a:ln>
          <a:noFill/>
        </a:ln>
        <a:effectLst/>
      </c:spPr>
    </c:plotArea>
    <c:legend>
      <c:legendPos val="b"/>
      <c:layout>
        <c:manualLayout>
          <c:xMode val="edge"/>
          <c:yMode val="edge"/>
          <c:x val="0.10130057018734727"/>
          <c:y val="0.89504460253018525"/>
          <c:w val="0.78620167826273901"/>
          <c:h val="0.1049553287529591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'Power of a Penny'!$B$10</c:f>
              <c:strCache>
                <c:ptCount val="1"/>
                <c:pt idx="0">
                  <c:v>Total Sales Tax Collected FY 22</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FE-5541-87D4-9F7B84DF5EF2}"/>
              </c:ext>
            </c:extLst>
          </c:dPt>
          <c:dPt>
            <c:idx val="1"/>
            <c:bubble3D val="0"/>
            <c:spPr>
              <a:solidFill>
                <a:schemeClr val="accent6">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FE-5541-87D4-9F7B84DF5EF2}"/>
              </c:ext>
            </c:extLst>
          </c:dPt>
          <c:dPt>
            <c:idx val="2"/>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5FE-5541-87D4-9F7B84DF5EF2}"/>
              </c:ext>
            </c:extLst>
          </c:dPt>
          <c:dPt>
            <c:idx val="3"/>
            <c:bubble3D val="0"/>
            <c:spPr>
              <a:solidFill>
                <a:schemeClr val="accent6">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5FE-5541-87D4-9F7B84DF5EF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E5FE-5541-87D4-9F7B84DF5EF2}"/>
                </c:ext>
              </c:extLst>
            </c:dLbl>
            <c:dLbl>
              <c:idx val="1"/>
              <c:layout>
                <c:manualLayout>
                  <c:x val="8.3328266566467593E-3"/>
                  <c:y val="7.5809309144393461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fld id="{6B038DC4-2EEC-F54B-9B7C-C3071D7BA05B}" type="CATEGORYNAME">
                      <a:rPr lang="en-US">
                        <a:solidFill>
                          <a:schemeClr val="tx1"/>
                        </a:solidFill>
                      </a:rPr>
                      <a:pPr>
                        <a:defRPr>
                          <a:solidFill>
                            <a:schemeClr val="tx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FE-5541-87D4-9F7B84DF5EF2}"/>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E5FE-5541-87D4-9F7B84DF5EF2}"/>
                </c:ext>
              </c:extLst>
            </c:dLbl>
            <c:dLbl>
              <c:idx val="3"/>
              <c:layout>
                <c:manualLayout>
                  <c:x val="-0.22510551633124673"/>
                  <c:y val="4.7467670612730231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fld id="{9F6C2D59-0CED-F14B-AE7A-A1E86C54F8B0}" type="CATEGORYNAME">
                      <a:rPr lang="en-US">
                        <a:solidFill>
                          <a:schemeClr val="tx1"/>
                        </a:solidFill>
                      </a:rPr>
                      <a:pPr>
                        <a:defRPr>
                          <a:solidFill>
                            <a:schemeClr val="tx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5FE-5541-87D4-9F7B84DF5EF2}"/>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'Power of a Penny'!$A$11:$A$14</c:f>
              <c:strCache>
                <c:ptCount val="4"/>
                <c:pt idx="0">
                  <c:v>Local total (29%)</c:v>
                </c:pt>
                <c:pt idx="1">
                  <c:v>Local Admin. Expense (1%)</c:v>
                </c:pt>
                <c:pt idx="2">
                  <c:v>State total (69%)</c:v>
                </c:pt>
                <c:pt idx="3">
                  <c:v>State Admin. Expense (1%)</c:v>
                </c:pt>
              </c:strCache>
            </c:strRef>
          </c:cat>
          <c:val>
            <c:numRef>
              <c:f>'Power of a Penny'!$B$11:$B$14</c:f>
              <c:numCache>
                <c:formatCode>#,##0</c:formatCode>
                <c:ptCount val="4"/>
                <c:pt idx="0">
                  <c:v>312386701.08999997</c:v>
                </c:pt>
                <c:pt idx="1">
                  <c:v>10771955.210000001</c:v>
                </c:pt>
                <c:pt idx="2">
                  <c:v>743264909.48999989</c:v>
                </c:pt>
                <c:pt idx="3">
                  <c:v>10771955.210000001</c:v>
                </c:pt>
              </c:numCache>
            </c:numRef>
          </c:val>
          <c:extLst>
            <c:ext xmlns:c16="http://schemas.microsoft.com/office/drawing/2014/chart" uri="{C3380CC4-5D6E-409C-BE32-E72D297353CC}">
              <c16:uniqueId val="{00000008-E5FE-5541-87D4-9F7B84DF5EF2}"/>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14F-9B48-8070-DC81289B14D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14F-9B48-8070-DC81289B14D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14F-9B48-8070-DC81289B14D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14F-9B48-8070-DC81289B14D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14F-9B48-8070-DC81289B14D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14F-9B48-8070-DC81289B14D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814F-9B48-8070-DC81289B14D0}"/>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814F-9B48-8070-DC81289B14D0}"/>
                </c:ext>
              </c:extLst>
            </c:dLbl>
            <c:dLbl>
              <c:idx val="2"/>
              <c:layout>
                <c:manualLayout>
                  <c:x val="-8.8888888888888892E-2"/>
                  <c:y val="0.1592183835924645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14F-9B48-8070-DC81289B14D0}"/>
                </c:ext>
              </c:extLst>
            </c:dLbl>
            <c:dLbl>
              <c:idx val="3"/>
              <c:layout>
                <c:manualLayout>
                  <c:x val="-0.10277777777777777"/>
                  <c:y val="6.990075377230148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14F-9B48-8070-DC81289B14D0}"/>
                </c:ext>
              </c:extLst>
            </c:dLbl>
            <c:dLbl>
              <c:idx val="4"/>
              <c:layout>
                <c:manualLayout>
                  <c:x val="-2.2222222222222223E-2"/>
                  <c:y val="3.8833752095723058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14F-9B48-8070-DC81289B14D0}"/>
                </c:ext>
              </c:extLst>
            </c:dLbl>
            <c:dLbl>
              <c:idx val="5"/>
              <c:layout>
                <c:manualLayout>
                  <c:x val="0.17222222222222211"/>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14F-9B48-8070-DC81289B14D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Mineral Production</c:v>
                </c:pt>
                <c:pt idx="1">
                  <c:v>Residential Property</c:v>
                </c:pt>
                <c:pt idx="2">
                  <c:v>Industrial Locally-Assessed</c:v>
                </c:pt>
                <c:pt idx="3">
                  <c:v>Industrial State-Assessed</c:v>
                </c:pt>
                <c:pt idx="4">
                  <c:v>Commercial Property</c:v>
                </c:pt>
                <c:pt idx="5">
                  <c:v>Agriculture Lands</c:v>
                </c:pt>
              </c:strCache>
            </c:strRef>
          </c:cat>
          <c:val>
            <c:numRef>
              <c:f>Sheet1!$B$2:$B$7</c:f>
              <c:numCache>
                <c:formatCode>General</c:formatCode>
                <c:ptCount val="6"/>
                <c:pt idx="0">
                  <c:v>1144</c:v>
                </c:pt>
                <c:pt idx="1">
                  <c:v>639</c:v>
                </c:pt>
                <c:pt idx="2">
                  <c:v>160</c:v>
                </c:pt>
                <c:pt idx="3">
                  <c:v>91</c:v>
                </c:pt>
                <c:pt idx="4">
                  <c:v>138</c:v>
                </c:pt>
                <c:pt idx="5">
                  <c:v>28</c:v>
                </c:pt>
              </c:numCache>
            </c:numRef>
          </c:val>
          <c:extLst>
            <c:ext xmlns:c16="http://schemas.microsoft.com/office/drawing/2014/chart" uri="{C3380CC4-5D6E-409C-BE32-E72D297353CC}">
              <c16:uniqueId val="{0000000C-814F-9B48-8070-DC81289B14D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EA1-1146-8498-274CFB947D9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EA1-1146-8498-274CFB947D9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EA1-1146-8498-274CFB947D9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EA1-1146-8498-274CFB947D9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EA1-1146-8498-274CFB947D9C}"/>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4EA1-1146-8498-274CFB947D9C}"/>
                </c:ext>
              </c:extLst>
            </c:dLbl>
            <c:dLbl>
              <c:idx val="1"/>
              <c:layout>
                <c:manualLayout>
                  <c:x val="-5.2777777777777778E-2"/>
                  <c:y val="0.13425925925925916"/>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EA1-1146-8498-274CFB947D9C}"/>
                </c:ext>
              </c:extLst>
            </c:dLbl>
            <c:dLbl>
              <c:idx val="2"/>
              <c:layout>
                <c:manualLayout>
                  <c:x val="-0.125"/>
                  <c:y val="0.1805555555555555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EA1-1146-8498-274CFB947D9C}"/>
                </c:ext>
              </c:extLst>
            </c:dLbl>
            <c:dLbl>
              <c:idx val="3"/>
              <c:layout>
                <c:manualLayout>
                  <c:x val="-0.11388888888888889"/>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EA1-1146-8498-274CFB947D9C}"/>
                </c:ext>
              </c:extLst>
            </c:dLbl>
            <c:dLbl>
              <c:idx val="4"/>
              <c:layout>
                <c:manualLayout>
                  <c:x val="1.3888779527559106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627777777777775"/>
                      <c:h val="0.16763888888888889"/>
                    </c:manualLayout>
                  </c15:layout>
                </c:ext>
                <c:ext xmlns:c16="http://schemas.microsoft.com/office/drawing/2014/chart" uri="{C3380CC4-5D6E-409C-BE32-E72D297353CC}">
                  <c16:uniqueId val="{00000009-4EA1-1146-8498-274CFB947D9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Sheet1!$A$9:$A$13</c:f>
              <c:strCache>
                <c:ptCount val="5"/>
                <c:pt idx="0">
                  <c:v>Public Schools</c:v>
                </c:pt>
                <c:pt idx="1">
                  <c:v>County Government </c:v>
                </c:pt>
                <c:pt idx="2">
                  <c:v>Special Districts</c:v>
                </c:pt>
                <c:pt idx="3">
                  <c:v>Community Colleges</c:v>
                </c:pt>
                <c:pt idx="4">
                  <c:v>Cities and Towns</c:v>
                </c:pt>
              </c:strCache>
            </c:strRef>
          </c:cat>
          <c:val>
            <c:numRef>
              <c:f>Sheet1!$B$9:$B$13</c:f>
              <c:numCache>
                <c:formatCode>General</c:formatCode>
                <c:ptCount val="5"/>
                <c:pt idx="0">
                  <c:v>1524</c:v>
                </c:pt>
                <c:pt idx="1">
                  <c:v>385</c:v>
                </c:pt>
                <c:pt idx="2">
                  <c:v>172</c:v>
                </c:pt>
                <c:pt idx="3">
                  <c:v>78</c:v>
                </c:pt>
                <c:pt idx="4">
                  <c:v>41</c:v>
                </c:pt>
              </c:numCache>
            </c:numRef>
          </c:val>
          <c:extLst>
            <c:ext xmlns:c16="http://schemas.microsoft.com/office/drawing/2014/chart" uri="{C3380CC4-5D6E-409C-BE32-E72D297353CC}">
              <c16:uniqueId val="{0000000A-4EA1-1146-8498-274CFB947D9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dirty="0"/>
              <a:t>Personal Tax Collections</a:t>
            </a:r>
          </a:p>
        </c:rich>
      </c:tx>
      <c:overlay val="0"/>
    </c:title>
    <c:autoTitleDeleted val="0"/>
    <c:plotArea>
      <c:layout/>
      <c:barChart>
        <c:barDir val="col"/>
        <c:grouping val="stacked"/>
        <c:varyColors val="0"/>
        <c:ser>
          <c:idx val="0"/>
          <c:order val="0"/>
          <c:tx>
            <c:strRef>
              <c:f>Sheet1!$B$3</c:f>
              <c:strCache>
                <c:ptCount val="1"/>
                <c:pt idx="0">
                  <c:v>Retail Sales</c:v>
                </c:pt>
              </c:strCache>
            </c:strRef>
          </c:tx>
          <c:invertIfNegative val="0"/>
          <c:val>
            <c:numRef>
              <c:f>Sheet1!$C$3</c:f>
              <c:numCache>
                <c:formatCode>"$"#,##0</c:formatCode>
                <c:ptCount val="1"/>
                <c:pt idx="0">
                  <c:v>1150</c:v>
                </c:pt>
              </c:numCache>
            </c:numRef>
          </c:val>
          <c:extLst>
            <c:ext xmlns:c16="http://schemas.microsoft.com/office/drawing/2014/chart" uri="{C3380CC4-5D6E-409C-BE32-E72D297353CC}">
              <c16:uniqueId val="{00000000-2517-4147-B824-20CF2353E22E}"/>
            </c:ext>
          </c:extLst>
        </c:ser>
        <c:ser>
          <c:idx val="1"/>
          <c:order val="1"/>
          <c:tx>
            <c:strRef>
              <c:f>Sheet1!$B$4</c:f>
              <c:strCache>
                <c:ptCount val="1"/>
                <c:pt idx="0">
                  <c:v>Gasoline</c:v>
                </c:pt>
              </c:strCache>
            </c:strRef>
          </c:tx>
          <c:invertIfNegative val="0"/>
          <c:val>
            <c:numRef>
              <c:f>Sheet1!$C$4</c:f>
              <c:numCache>
                <c:formatCode>"$"#,##0</c:formatCode>
                <c:ptCount val="1"/>
                <c:pt idx="0">
                  <c:v>210</c:v>
                </c:pt>
              </c:numCache>
            </c:numRef>
          </c:val>
          <c:extLst>
            <c:ext xmlns:c16="http://schemas.microsoft.com/office/drawing/2014/chart" uri="{C3380CC4-5D6E-409C-BE32-E72D297353CC}">
              <c16:uniqueId val="{00000001-2517-4147-B824-20CF2353E22E}"/>
            </c:ext>
          </c:extLst>
        </c:ser>
        <c:ser>
          <c:idx val="2"/>
          <c:order val="2"/>
          <c:tx>
            <c:strRef>
              <c:f>Sheet1!$B$5</c:f>
              <c:strCache>
                <c:ptCount val="1"/>
                <c:pt idx="0">
                  <c:v>Cigarettes</c:v>
                </c:pt>
              </c:strCache>
            </c:strRef>
          </c:tx>
          <c:invertIfNegative val="0"/>
          <c:val>
            <c:numRef>
              <c:f>Sheet1!$C$5</c:f>
              <c:numCache>
                <c:formatCode>"$"#,##0</c:formatCode>
                <c:ptCount val="1"/>
                <c:pt idx="0">
                  <c:v>120</c:v>
                </c:pt>
              </c:numCache>
            </c:numRef>
          </c:val>
          <c:extLst>
            <c:ext xmlns:c16="http://schemas.microsoft.com/office/drawing/2014/chart" uri="{C3380CC4-5D6E-409C-BE32-E72D297353CC}">
              <c16:uniqueId val="{00000002-2517-4147-B824-20CF2353E22E}"/>
            </c:ext>
          </c:extLst>
        </c:ser>
        <c:ser>
          <c:idx val="3"/>
          <c:order val="3"/>
          <c:tx>
            <c:strRef>
              <c:f>Sheet1!$B$6</c:f>
              <c:strCache>
                <c:ptCount val="1"/>
                <c:pt idx="0">
                  <c:v>Alcohol</c:v>
                </c:pt>
              </c:strCache>
            </c:strRef>
          </c:tx>
          <c:invertIfNegative val="0"/>
          <c:val>
            <c:numRef>
              <c:f>Sheet1!$C$6</c:f>
              <c:numCache>
                <c:formatCode>"$"#,##0</c:formatCode>
                <c:ptCount val="1"/>
                <c:pt idx="0">
                  <c:v>110</c:v>
                </c:pt>
              </c:numCache>
            </c:numRef>
          </c:val>
          <c:extLst>
            <c:ext xmlns:c16="http://schemas.microsoft.com/office/drawing/2014/chart" uri="{C3380CC4-5D6E-409C-BE32-E72D297353CC}">
              <c16:uniqueId val="{00000003-2517-4147-B824-20CF2353E22E}"/>
            </c:ext>
          </c:extLst>
        </c:ser>
        <c:ser>
          <c:idx val="4"/>
          <c:order val="4"/>
          <c:tx>
            <c:strRef>
              <c:f>Sheet1!$B$7</c:f>
              <c:strCache>
                <c:ptCount val="1"/>
                <c:pt idx="0">
                  <c:v>Vehicle Registration</c:v>
                </c:pt>
              </c:strCache>
            </c:strRef>
          </c:tx>
          <c:invertIfNegative val="0"/>
          <c:val>
            <c:numRef>
              <c:f>Sheet1!$C$7</c:f>
              <c:numCache>
                <c:formatCode>"$"#,##0</c:formatCode>
                <c:ptCount val="1"/>
                <c:pt idx="0">
                  <c:v>600</c:v>
                </c:pt>
              </c:numCache>
            </c:numRef>
          </c:val>
          <c:extLst>
            <c:ext xmlns:c16="http://schemas.microsoft.com/office/drawing/2014/chart" uri="{C3380CC4-5D6E-409C-BE32-E72D297353CC}">
              <c16:uniqueId val="{00000004-2517-4147-B824-20CF2353E22E}"/>
            </c:ext>
          </c:extLst>
        </c:ser>
        <c:ser>
          <c:idx val="5"/>
          <c:order val="5"/>
          <c:tx>
            <c:strRef>
              <c:f>Sheet1!$B$8</c:f>
              <c:strCache>
                <c:ptCount val="1"/>
                <c:pt idx="0">
                  <c:v>Property Tax</c:v>
                </c:pt>
              </c:strCache>
            </c:strRef>
          </c:tx>
          <c:invertIfNegative val="0"/>
          <c:val>
            <c:numRef>
              <c:f>Sheet1!$C$8</c:f>
              <c:numCache>
                <c:formatCode>"$"#,##0</c:formatCode>
                <c:ptCount val="1"/>
                <c:pt idx="0">
                  <c:v>1800</c:v>
                </c:pt>
              </c:numCache>
            </c:numRef>
          </c:val>
          <c:extLst>
            <c:ext xmlns:c16="http://schemas.microsoft.com/office/drawing/2014/chart" uri="{C3380CC4-5D6E-409C-BE32-E72D297353CC}">
              <c16:uniqueId val="{00000005-2517-4147-B824-20CF2353E22E}"/>
            </c:ext>
          </c:extLst>
        </c:ser>
        <c:dLbls>
          <c:showLegendKey val="0"/>
          <c:showVal val="0"/>
          <c:showCatName val="0"/>
          <c:showSerName val="0"/>
          <c:showPercent val="0"/>
          <c:showBubbleSize val="0"/>
        </c:dLbls>
        <c:gapWidth val="150"/>
        <c:overlap val="100"/>
        <c:axId val="111695744"/>
        <c:axId val="111697280"/>
      </c:barChart>
      <c:catAx>
        <c:axId val="111695744"/>
        <c:scaling>
          <c:orientation val="minMax"/>
        </c:scaling>
        <c:delete val="0"/>
        <c:axPos val="b"/>
        <c:numFmt formatCode="General" sourceLinked="1"/>
        <c:majorTickMark val="out"/>
        <c:minorTickMark val="none"/>
        <c:tickLblPos val="none"/>
        <c:crossAx val="111697280"/>
        <c:crosses val="autoZero"/>
        <c:auto val="1"/>
        <c:lblAlgn val="ctr"/>
        <c:lblOffset val="100"/>
        <c:noMultiLvlLbl val="0"/>
      </c:catAx>
      <c:valAx>
        <c:axId val="111697280"/>
        <c:scaling>
          <c:orientation val="minMax"/>
          <c:max val="30000"/>
        </c:scaling>
        <c:delete val="0"/>
        <c:axPos val="l"/>
        <c:majorGridlines/>
        <c:numFmt formatCode="&quot;$&quot;#,##0" sourceLinked="1"/>
        <c:majorTickMark val="out"/>
        <c:minorTickMark val="none"/>
        <c:tickLblPos val="nextTo"/>
        <c:crossAx val="111695744"/>
        <c:crosses val="autoZero"/>
        <c:crossBetween val="between"/>
        <c:majorUnit val="5000"/>
      </c:valAx>
    </c:plotArea>
    <c:legend>
      <c:legendPos val="r"/>
      <c:layout>
        <c:manualLayout>
          <c:xMode val="edge"/>
          <c:yMode val="edge"/>
          <c:x val="0.66176949755315828"/>
          <c:y val="0.32841891878902618"/>
          <c:w val="0.29597432687789843"/>
          <c:h val="0.4567114224092928"/>
        </c:manualLayout>
      </c:layout>
      <c:overlay val="0"/>
    </c:legend>
    <c:plotVisOnly val="1"/>
    <c:dispBlanksAs val="gap"/>
    <c:showDLblsOverMax val="0"/>
  </c:chart>
  <c:spPr>
    <a:ln>
      <a:solidFill>
        <a:srgbClr val="610C2B"/>
      </a:solidFill>
    </a:ln>
  </c:spPr>
  <c:txPr>
    <a:bodyPr/>
    <a:lstStyle/>
    <a:p>
      <a:pPr>
        <a:defRPr b="1" i="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baseline="0" dirty="0">
                <a:solidFill>
                  <a:srgbClr val="67102F"/>
                </a:solidFill>
                <a:latin typeface="Times New Roman" panose="02020603050405020304" pitchFamily="18" charset="0"/>
              </a:rPr>
              <a:t>Public Service Costs</a:t>
            </a:r>
          </a:p>
        </c:rich>
      </c:tx>
      <c:overlay val="0"/>
    </c:title>
    <c:autoTitleDeleted val="0"/>
    <c:plotArea>
      <c:layout/>
      <c:barChart>
        <c:barDir val="col"/>
        <c:grouping val="stacked"/>
        <c:varyColors val="0"/>
        <c:ser>
          <c:idx val="0"/>
          <c:order val="0"/>
          <c:tx>
            <c:strRef>
              <c:f>Sheet1!$B$16</c:f>
              <c:strCache>
                <c:ptCount val="1"/>
                <c:pt idx="0">
                  <c:v>County</c:v>
                </c:pt>
              </c:strCache>
            </c:strRef>
          </c:tx>
          <c:invertIfNegative val="0"/>
          <c:val>
            <c:numRef>
              <c:f>Sheet1!$C$16</c:f>
              <c:numCache>
                <c:formatCode>"$"#,##0</c:formatCode>
                <c:ptCount val="1"/>
                <c:pt idx="0">
                  <c:v>2810</c:v>
                </c:pt>
              </c:numCache>
            </c:numRef>
          </c:val>
          <c:extLst>
            <c:ext xmlns:c16="http://schemas.microsoft.com/office/drawing/2014/chart" uri="{C3380CC4-5D6E-409C-BE32-E72D297353CC}">
              <c16:uniqueId val="{00000000-27D8-4C00-A0D0-C38E8B8A517A}"/>
            </c:ext>
          </c:extLst>
        </c:ser>
        <c:ser>
          <c:idx val="1"/>
          <c:order val="1"/>
          <c:tx>
            <c:strRef>
              <c:f>Sheet1!$B$17</c:f>
              <c:strCache>
                <c:ptCount val="1"/>
                <c:pt idx="0">
                  <c:v>City/Town</c:v>
                </c:pt>
              </c:strCache>
            </c:strRef>
          </c:tx>
          <c:invertIfNegative val="0"/>
          <c:val>
            <c:numRef>
              <c:f>Sheet1!$C$17</c:f>
              <c:numCache>
                <c:formatCode>"$"#,##0</c:formatCode>
                <c:ptCount val="1"/>
                <c:pt idx="0">
                  <c:v>3070</c:v>
                </c:pt>
              </c:numCache>
            </c:numRef>
          </c:val>
          <c:extLst>
            <c:ext xmlns:c16="http://schemas.microsoft.com/office/drawing/2014/chart" uri="{C3380CC4-5D6E-409C-BE32-E72D297353CC}">
              <c16:uniqueId val="{00000001-27D8-4C00-A0D0-C38E8B8A517A}"/>
            </c:ext>
          </c:extLst>
        </c:ser>
        <c:ser>
          <c:idx val="2"/>
          <c:order val="2"/>
          <c:tx>
            <c:strRef>
              <c:f>Sheet1!$B$18</c:f>
              <c:strCache>
                <c:ptCount val="1"/>
                <c:pt idx="0">
                  <c:v>Special District</c:v>
                </c:pt>
              </c:strCache>
            </c:strRef>
          </c:tx>
          <c:invertIfNegative val="0"/>
          <c:val>
            <c:numRef>
              <c:f>Sheet1!$C$18</c:f>
              <c:numCache>
                <c:formatCode>"$"#,##0</c:formatCode>
                <c:ptCount val="1"/>
                <c:pt idx="0">
                  <c:v>6290</c:v>
                </c:pt>
              </c:numCache>
            </c:numRef>
          </c:val>
          <c:extLst>
            <c:ext xmlns:c16="http://schemas.microsoft.com/office/drawing/2014/chart" uri="{C3380CC4-5D6E-409C-BE32-E72D297353CC}">
              <c16:uniqueId val="{00000002-27D8-4C00-A0D0-C38E8B8A517A}"/>
            </c:ext>
          </c:extLst>
        </c:ser>
        <c:ser>
          <c:idx val="3"/>
          <c:order val="3"/>
          <c:tx>
            <c:strRef>
              <c:f>Sheet1!$B$19</c:f>
              <c:strCache>
                <c:ptCount val="1"/>
                <c:pt idx="0">
                  <c:v>K-12 Education</c:v>
                </c:pt>
              </c:strCache>
            </c:strRef>
          </c:tx>
          <c:invertIfNegative val="0"/>
          <c:val>
            <c:numRef>
              <c:f>Sheet1!$C$19</c:f>
              <c:numCache>
                <c:formatCode>"$"#,##0</c:formatCode>
                <c:ptCount val="1"/>
                <c:pt idx="0">
                  <c:v>7570</c:v>
                </c:pt>
              </c:numCache>
            </c:numRef>
          </c:val>
          <c:extLst>
            <c:ext xmlns:c16="http://schemas.microsoft.com/office/drawing/2014/chart" uri="{C3380CC4-5D6E-409C-BE32-E72D297353CC}">
              <c16:uniqueId val="{00000003-27D8-4C00-A0D0-C38E8B8A517A}"/>
            </c:ext>
          </c:extLst>
        </c:ser>
        <c:ser>
          <c:idx val="4"/>
          <c:order val="4"/>
          <c:tx>
            <c:strRef>
              <c:f>Sheet1!$B$20</c:f>
              <c:strCache>
                <c:ptCount val="1"/>
                <c:pt idx="0">
                  <c:v>State Services</c:v>
                </c:pt>
              </c:strCache>
            </c:strRef>
          </c:tx>
          <c:invertIfNegative val="0"/>
          <c:val>
            <c:numRef>
              <c:f>Sheet1!$C$20</c:f>
              <c:numCache>
                <c:formatCode>"$"#,##0</c:formatCode>
                <c:ptCount val="1"/>
                <c:pt idx="0">
                  <c:v>7810</c:v>
                </c:pt>
              </c:numCache>
            </c:numRef>
          </c:val>
          <c:extLst>
            <c:ext xmlns:c16="http://schemas.microsoft.com/office/drawing/2014/chart" uri="{C3380CC4-5D6E-409C-BE32-E72D297353CC}">
              <c16:uniqueId val="{00000004-27D8-4C00-A0D0-C38E8B8A517A}"/>
            </c:ext>
          </c:extLst>
        </c:ser>
        <c:dLbls>
          <c:showLegendKey val="0"/>
          <c:showVal val="0"/>
          <c:showCatName val="0"/>
          <c:showSerName val="0"/>
          <c:showPercent val="0"/>
          <c:showBubbleSize val="0"/>
        </c:dLbls>
        <c:gapWidth val="150"/>
        <c:overlap val="100"/>
        <c:axId val="111835776"/>
        <c:axId val="111841664"/>
      </c:barChart>
      <c:catAx>
        <c:axId val="111835776"/>
        <c:scaling>
          <c:orientation val="minMax"/>
        </c:scaling>
        <c:delete val="0"/>
        <c:axPos val="b"/>
        <c:majorTickMark val="out"/>
        <c:minorTickMark val="none"/>
        <c:tickLblPos val="none"/>
        <c:crossAx val="111841664"/>
        <c:crosses val="autoZero"/>
        <c:auto val="1"/>
        <c:lblAlgn val="ctr"/>
        <c:lblOffset val="100"/>
        <c:noMultiLvlLbl val="0"/>
      </c:catAx>
      <c:valAx>
        <c:axId val="111841664"/>
        <c:scaling>
          <c:orientation val="minMax"/>
        </c:scaling>
        <c:delete val="0"/>
        <c:axPos val="l"/>
        <c:majorGridlines/>
        <c:numFmt formatCode="&quot;$&quot;#,##0" sourceLinked="1"/>
        <c:majorTickMark val="out"/>
        <c:minorTickMark val="none"/>
        <c:tickLblPos val="nextTo"/>
        <c:txPr>
          <a:bodyPr/>
          <a:lstStyle/>
          <a:p>
            <a:pPr>
              <a:defRPr b="1" i="0" baseline="0"/>
            </a:pPr>
            <a:endParaRPr lang="en-US"/>
          </a:p>
        </c:txPr>
        <c:crossAx val="111835776"/>
        <c:crosses val="autoZero"/>
        <c:crossBetween val="between"/>
      </c:valAx>
    </c:plotArea>
    <c:legend>
      <c:legendPos val="r"/>
      <c:overlay val="0"/>
      <c:txPr>
        <a:bodyPr/>
        <a:lstStyle/>
        <a:p>
          <a:pPr>
            <a:defRPr b="1" i="0" baseline="0"/>
          </a:pPr>
          <a:endParaRPr lang="en-US"/>
        </a:p>
      </c:txPr>
    </c:legend>
    <c:plotVisOnly val="1"/>
    <c:dispBlanksAs val="gap"/>
    <c:showDLblsOverMax val="0"/>
  </c:chart>
  <c:spPr>
    <a:ln>
      <a:solidFill>
        <a:srgbClr val="610C2B"/>
      </a:solid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General</a:t>
            </a:r>
            <a:r>
              <a:rPr lang="en-US" sz="1600" b="1" baseline="0" dirty="0"/>
              <a:t> Fund &amp; Reserve Accounts</a:t>
            </a:r>
          </a:p>
          <a:p>
            <a:pPr>
              <a:defRPr/>
            </a:pPr>
            <a:r>
              <a:rPr lang="en-US" sz="1600" b="1" baseline="0" dirty="0"/>
              <a:t>(with Savings)</a:t>
            </a:r>
            <a:endParaRPr lang="en-US" sz="1600" b="1" dirty="0"/>
          </a:p>
        </c:rich>
      </c:tx>
      <c:layout>
        <c:manualLayout>
          <c:xMode val="edge"/>
          <c:yMode val="edge"/>
          <c:x val="0.3175357235779098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81181734103036"/>
          <c:y val="0.17224658735814927"/>
          <c:w val="0.86318906902391324"/>
          <c:h val="0.65373484308575591"/>
        </c:manualLayout>
      </c:layout>
      <c:barChart>
        <c:barDir val="col"/>
        <c:grouping val="stacked"/>
        <c:varyColors val="0"/>
        <c:ser>
          <c:idx val="0"/>
          <c:order val="0"/>
          <c:tx>
            <c:strRef>
              <c:f>Sheet1!$B$1</c:f>
              <c:strCache>
                <c:ptCount val="1"/>
                <c:pt idx="0">
                  <c:v>Revenue</c:v>
                </c:pt>
              </c:strCache>
            </c:strRef>
          </c:tx>
          <c:spPr>
            <a:solidFill>
              <a:srgbClr val="6F6164"/>
            </a:solidFill>
            <a:ln>
              <a:noFill/>
            </a:ln>
            <a:effectLst/>
          </c:spPr>
          <c:invertIfNegative val="0"/>
          <c:cat>
            <c:strRef>
              <c:f>Sheet1!$A$2:$A$15</c:f>
              <c:strCache>
                <c:ptCount val="14"/>
                <c:pt idx="0">
                  <c:v>97-98</c:v>
                </c:pt>
                <c:pt idx="1">
                  <c:v>99-00</c:v>
                </c:pt>
                <c:pt idx="2">
                  <c:v>01-02</c:v>
                </c:pt>
                <c:pt idx="3">
                  <c:v>03-04</c:v>
                </c:pt>
                <c:pt idx="4">
                  <c:v>05-06</c:v>
                </c:pt>
                <c:pt idx="5">
                  <c:v>07-08</c:v>
                </c:pt>
                <c:pt idx="6">
                  <c:v>09-10</c:v>
                </c:pt>
                <c:pt idx="7">
                  <c:v>11-12</c:v>
                </c:pt>
                <c:pt idx="8">
                  <c:v>13-14</c:v>
                </c:pt>
                <c:pt idx="9">
                  <c:v>15-16</c:v>
                </c:pt>
                <c:pt idx="10">
                  <c:v>17-18</c:v>
                </c:pt>
                <c:pt idx="11">
                  <c:v>19-20</c:v>
                </c:pt>
                <c:pt idx="12">
                  <c:v>21-22</c:v>
                </c:pt>
                <c:pt idx="13">
                  <c:v>23-24</c:v>
                </c:pt>
              </c:strCache>
            </c:strRef>
          </c:cat>
          <c:val>
            <c:numRef>
              <c:f>Sheet1!$B$2:$B$15</c:f>
              <c:numCache>
                <c:formatCode>#,##0</c:formatCode>
                <c:ptCount val="14"/>
                <c:pt idx="0">
                  <c:v>1069</c:v>
                </c:pt>
                <c:pt idx="1">
                  <c:v>1230</c:v>
                </c:pt>
                <c:pt idx="2">
                  <c:v>1577</c:v>
                </c:pt>
                <c:pt idx="3">
                  <c:v>1986</c:v>
                </c:pt>
                <c:pt idx="4">
                  <c:v>3067</c:v>
                </c:pt>
                <c:pt idx="5">
                  <c:v>3848</c:v>
                </c:pt>
                <c:pt idx="6">
                  <c:v>3457</c:v>
                </c:pt>
                <c:pt idx="7">
                  <c:v>3767</c:v>
                </c:pt>
                <c:pt idx="8">
                  <c:v>3727</c:v>
                </c:pt>
                <c:pt idx="9">
                  <c:v>3653</c:v>
                </c:pt>
                <c:pt idx="10">
                  <c:v>3300</c:v>
                </c:pt>
                <c:pt idx="11">
                  <c:v>3300</c:v>
                </c:pt>
                <c:pt idx="12">
                  <c:v>3152</c:v>
                </c:pt>
              </c:numCache>
            </c:numRef>
          </c:val>
          <c:extLst>
            <c:ext xmlns:c16="http://schemas.microsoft.com/office/drawing/2014/chart" uri="{C3380CC4-5D6E-409C-BE32-E72D297353CC}">
              <c16:uniqueId val="{00000000-6A54-4B04-9A22-3F093F0564B8}"/>
            </c:ext>
          </c:extLst>
        </c:ser>
        <c:dLbls>
          <c:showLegendKey val="0"/>
          <c:showVal val="0"/>
          <c:showCatName val="0"/>
          <c:showSerName val="0"/>
          <c:showPercent val="0"/>
          <c:showBubbleSize val="0"/>
        </c:dLbls>
        <c:gapWidth val="219"/>
        <c:overlap val="-27"/>
        <c:axId val="1045474847"/>
        <c:axId val="1045477343"/>
      </c:barChart>
      <c:lineChart>
        <c:grouping val="standard"/>
        <c:varyColors val="0"/>
        <c:ser>
          <c:idx val="2"/>
          <c:order val="1"/>
          <c:tx>
            <c:strRef>
              <c:f>Sheet1!$D$1</c:f>
              <c:strCache>
                <c:ptCount val="1"/>
                <c:pt idx="0">
                  <c:v>Appropriations</c:v>
                </c:pt>
              </c:strCache>
            </c:strRef>
          </c:tx>
          <c:spPr>
            <a:ln w="28575" cap="rnd">
              <a:solidFill>
                <a:srgbClr val="B8B3B4"/>
              </a:solidFill>
              <a:round/>
            </a:ln>
            <a:effectLst/>
          </c:spPr>
          <c:marker>
            <c:symbol val="none"/>
          </c:marker>
          <c:cat>
            <c:strRef>
              <c:f>Sheet1!$A$2:$A$15</c:f>
              <c:strCache>
                <c:ptCount val="14"/>
                <c:pt idx="0">
                  <c:v>97-98</c:v>
                </c:pt>
                <c:pt idx="1">
                  <c:v>99-00</c:v>
                </c:pt>
                <c:pt idx="2">
                  <c:v>01-02</c:v>
                </c:pt>
                <c:pt idx="3">
                  <c:v>03-04</c:v>
                </c:pt>
                <c:pt idx="4">
                  <c:v>05-06</c:v>
                </c:pt>
                <c:pt idx="5">
                  <c:v>07-08</c:v>
                </c:pt>
                <c:pt idx="6">
                  <c:v>09-10</c:v>
                </c:pt>
                <c:pt idx="7">
                  <c:v>11-12</c:v>
                </c:pt>
                <c:pt idx="8">
                  <c:v>13-14</c:v>
                </c:pt>
                <c:pt idx="9">
                  <c:v>15-16</c:v>
                </c:pt>
                <c:pt idx="10">
                  <c:v>17-18</c:v>
                </c:pt>
                <c:pt idx="11">
                  <c:v>19-20</c:v>
                </c:pt>
                <c:pt idx="12">
                  <c:v>21-22</c:v>
                </c:pt>
                <c:pt idx="13">
                  <c:v>23-24</c:v>
                </c:pt>
              </c:strCache>
            </c:strRef>
          </c:cat>
          <c:val>
            <c:numRef>
              <c:f>Sheet1!$D$2:$D$15</c:f>
              <c:numCache>
                <c:formatCode>#,##0.00</c:formatCode>
                <c:ptCount val="14"/>
                <c:pt idx="0">
                  <c:v>1046.81</c:v>
                </c:pt>
                <c:pt idx="1">
                  <c:v>1138.33</c:v>
                </c:pt>
                <c:pt idx="2">
                  <c:v>1631.62</c:v>
                </c:pt>
                <c:pt idx="3">
                  <c:v>1640.07</c:v>
                </c:pt>
                <c:pt idx="4">
                  <c:v>2778.81</c:v>
                </c:pt>
                <c:pt idx="5">
                  <c:v>4163.07</c:v>
                </c:pt>
                <c:pt idx="6">
                  <c:v>4199.83</c:v>
                </c:pt>
                <c:pt idx="7">
                  <c:v>3824.54</c:v>
                </c:pt>
                <c:pt idx="8">
                  <c:v>4146.5200000000004</c:v>
                </c:pt>
                <c:pt idx="9">
                  <c:v>3643.84</c:v>
                </c:pt>
                <c:pt idx="10">
                  <c:v>3700</c:v>
                </c:pt>
                <c:pt idx="11">
                  <c:v>3300</c:v>
                </c:pt>
                <c:pt idx="12">
                  <c:v>2910.58</c:v>
                </c:pt>
                <c:pt idx="13" formatCode="#,##0">
                  <c:v>3100</c:v>
                </c:pt>
              </c:numCache>
            </c:numRef>
          </c:val>
          <c:smooth val="0"/>
          <c:extLst>
            <c:ext xmlns:c16="http://schemas.microsoft.com/office/drawing/2014/chart" uri="{C3380CC4-5D6E-409C-BE32-E72D297353CC}">
              <c16:uniqueId val="{00000002-6A54-4B04-9A22-3F093F0564B8}"/>
            </c:ext>
          </c:extLst>
        </c:ser>
        <c:dLbls>
          <c:showLegendKey val="0"/>
          <c:showVal val="0"/>
          <c:showCatName val="0"/>
          <c:showSerName val="0"/>
          <c:showPercent val="0"/>
          <c:showBubbleSize val="0"/>
        </c:dLbls>
        <c:marker val="1"/>
        <c:smooth val="0"/>
        <c:axId val="1045474847"/>
        <c:axId val="1045477343"/>
      </c:lineChart>
      <c:catAx>
        <c:axId val="104547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5477343"/>
        <c:crosses val="autoZero"/>
        <c:auto val="1"/>
        <c:lblAlgn val="ctr"/>
        <c:lblOffset val="100"/>
        <c:noMultiLvlLbl val="0"/>
      </c:catAx>
      <c:valAx>
        <c:axId val="10454773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400" b="1" dirty="0"/>
                  <a:t>Millions</a:t>
                </a:r>
              </a:p>
            </c:rich>
          </c:tx>
          <c:layout>
            <c:manualLayout>
              <c:xMode val="edge"/>
              <c:yMode val="edge"/>
              <c:x val="1.7799352750809062E-2"/>
              <c:y val="0.3599844980314960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5474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0.83639</cdr:x>
      <cdr:y>0.38759</cdr:y>
    </cdr:from>
    <cdr:to>
      <cdr:x>0.89216</cdr:x>
      <cdr:y>0.50295</cdr:y>
    </cdr:to>
    <cdr:pic>
      <cdr:nvPicPr>
        <cdr:cNvPr id="2" name="Graphic 11" descr="Back with solid fill">
          <a:extLst xmlns:a="http://schemas.openxmlformats.org/drawingml/2006/main">
            <a:ext uri="{FF2B5EF4-FFF2-40B4-BE49-F238E27FC236}">
              <a16:creationId xmlns:a16="http://schemas.microsoft.com/office/drawing/2014/main" id="{CE1901F1-424A-4C58-A6FD-6A99C3F9B86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rot="11852171">
          <a:off x="7337936" y="1579378"/>
          <a:ext cx="489348" cy="470085"/>
        </a:xfrm>
        <a:prstGeom xmlns:a="http://schemas.openxmlformats.org/drawingml/2006/main" prst="rect">
          <a:avLst/>
        </a:prstGeom>
      </cdr:spPr>
    </cdr:pic>
  </cdr:relSizeAnchor>
  <cdr:relSizeAnchor xmlns:cdr="http://schemas.openxmlformats.org/drawingml/2006/chartDrawing">
    <cdr:from>
      <cdr:x>0.90536</cdr:x>
      <cdr:y>0.25669</cdr:y>
    </cdr:from>
    <cdr:to>
      <cdr:x>0.96113</cdr:x>
      <cdr:y>0.37205</cdr:y>
    </cdr:to>
    <cdr:pic>
      <cdr:nvPicPr>
        <cdr:cNvPr id="3" name="Graphic 11" descr="Back with solid fill">
          <a:extLst xmlns:a="http://schemas.openxmlformats.org/drawingml/2006/main">
            <a:ext uri="{FF2B5EF4-FFF2-40B4-BE49-F238E27FC236}">
              <a16:creationId xmlns:a16="http://schemas.microsoft.com/office/drawing/2014/main" id="{CE1901F1-424A-4C58-A6FD-6A99C3F9B86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rot="11852171">
          <a:off x="7943031" y="1045979"/>
          <a:ext cx="489348" cy="47008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1"/>
          </a:xfrm>
          <a:prstGeom prst="rect">
            <a:avLst/>
          </a:prstGeom>
        </p:spPr>
        <p:txBody>
          <a:bodyPr vert="horz" lIns="93141" tIns="46571" rIns="93141" bIns="46571"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821"/>
          </a:xfrm>
          <a:prstGeom prst="rect">
            <a:avLst/>
          </a:prstGeom>
        </p:spPr>
        <p:txBody>
          <a:bodyPr vert="horz" lIns="93141" tIns="46571" rIns="93141" bIns="46571" rtlCol="0"/>
          <a:lstStyle>
            <a:lvl1pPr algn="r">
              <a:defRPr sz="1200"/>
            </a:lvl1pPr>
          </a:lstStyle>
          <a:p>
            <a:fld id="{78109F74-CA4D-CD45-A983-FB7AA217F594}" type="datetimeFigureOut">
              <a:rPr lang="en-US" smtClean="0"/>
              <a:pPr/>
              <a:t>10/24/2023</a:t>
            </a:fld>
            <a:endParaRPr lang="en-US"/>
          </a:p>
        </p:txBody>
      </p:sp>
      <p:sp>
        <p:nvSpPr>
          <p:cNvPr id="4" name="Footer Placeholder 3"/>
          <p:cNvSpPr>
            <a:spLocks noGrp="1"/>
          </p:cNvSpPr>
          <p:nvPr>
            <p:ph type="ftr" sz="quarter" idx="2"/>
          </p:nvPr>
        </p:nvSpPr>
        <p:spPr>
          <a:xfrm>
            <a:off x="1" y="8829967"/>
            <a:ext cx="3037840" cy="464821"/>
          </a:xfrm>
          <a:prstGeom prst="rect">
            <a:avLst/>
          </a:prstGeom>
        </p:spPr>
        <p:txBody>
          <a:bodyPr vert="horz" lIns="93141" tIns="46571" rIns="93141" bIns="46571"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1"/>
          </a:xfrm>
          <a:prstGeom prst="rect">
            <a:avLst/>
          </a:prstGeom>
        </p:spPr>
        <p:txBody>
          <a:bodyPr vert="horz" lIns="93141" tIns="46571" rIns="93141" bIns="46571" rtlCol="0" anchor="b"/>
          <a:lstStyle>
            <a:lvl1pPr algn="r">
              <a:defRPr sz="1200"/>
            </a:lvl1pPr>
          </a:lstStyle>
          <a:p>
            <a:fld id="{1C10BEA4-45AA-864A-B3A8-9A6D18702D63}" type="slidenum">
              <a:rPr lang="en-US" smtClean="0"/>
              <a:pPr/>
              <a:t>‹#›</a:t>
            </a:fld>
            <a:endParaRPr lang="en-US"/>
          </a:p>
        </p:txBody>
      </p:sp>
    </p:spTree>
    <p:extLst>
      <p:ext uri="{BB962C8B-B14F-4D97-AF65-F5344CB8AC3E}">
        <p14:creationId xmlns:p14="http://schemas.microsoft.com/office/powerpoint/2010/main" val="487959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1"/>
          </a:xfrm>
          <a:prstGeom prst="rect">
            <a:avLst/>
          </a:prstGeom>
        </p:spPr>
        <p:txBody>
          <a:bodyPr vert="horz" lIns="93141" tIns="46571" rIns="93141" bIns="46571" rtlCol="0"/>
          <a:lstStyle>
            <a:lvl1pPr algn="l">
              <a:defRPr sz="1200"/>
            </a:lvl1pPr>
          </a:lstStyle>
          <a:p>
            <a:endParaRPr lang="en-US"/>
          </a:p>
        </p:txBody>
      </p:sp>
      <p:sp>
        <p:nvSpPr>
          <p:cNvPr id="3" name="Date Placeholder 2"/>
          <p:cNvSpPr>
            <a:spLocks noGrp="1"/>
          </p:cNvSpPr>
          <p:nvPr>
            <p:ph type="dt" idx="1"/>
          </p:nvPr>
        </p:nvSpPr>
        <p:spPr>
          <a:xfrm>
            <a:off x="3970939" y="1"/>
            <a:ext cx="3037840" cy="464821"/>
          </a:xfrm>
          <a:prstGeom prst="rect">
            <a:avLst/>
          </a:prstGeom>
        </p:spPr>
        <p:txBody>
          <a:bodyPr vert="horz" lIns="93141" tIns="46571" rIns="93141" bIns="46571" rtlCol="0"/>
          <a:lstStyle>
            <a:lvl1pPr algn="r">
              <a:defRPr sz="1200"/>
            </a:lvl1pPr>
          </a:lstStyle>
          <a:p>
            <a:fld id="{73A868E7-196D-4949-9694-F74A1D121B6D}" type="datetimeFigureOut">
              <a:rPr lang="en-US" smtClean="0"/>
              <a:pPr/>
              <a:t>10/24/2023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1" tIns="46571" rIns="93141" bIns="46571" rtlCol="0" anchor="ctr"/>
          <a:lstStyle/>
          <a:p>
            <a:endParaRPr lang="en-US"/>
          </a:p>
        </p:txBody>
      </p:sp>
      <p:sp>
        <p:nvSpPr>
          <p:cNvPr id="5" name="Notes Placeholder 4"/>
          <p:cNvSpPr>
            <a:spLocks noGrp="1"/>
          </p:cNvSpPr>
          <p:nvPr>
            <p:ph type="body" sz="quarter" idx="3"/>
          </p:nvPr>
        </p:nvSpPr>
        <p:spPr>
          <a:xfrm>
            <a:off x="701040" y="4415792"/>
            <a:ext cx="5608320" cy="4183381"/>
          </a:xfrm>
          <a:prstGeom prst="rect">
            <a:avLst/>
          </a:prstGeom>
        </p:spPr>
        <p:txBody>
          <a:bodyPr vert="horz" lIns="93141" tIns="46571" rIns="93141" bIns="465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1"/>
          </a:xfrm>
          <a:prstGeom prst="rect">
            <a:avLst/>
          </a:prstGeom>
        </p:spPr>
        <p:txBody>
          <a:bodyPr vert="horz" lIns="93141" tIns="46571" rIns="93141" bIns="4657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1"/>
          </a:xfrm>
          <a:prstGeom prst="rect">
            <a:avLst/>
          </a:prstGeom>
        </p:spPr>
        <p:txBody>
          <a:bodyPr vert="horz" lIns="93141" tIns="46571" rIns="93141" bIns="46571" rtlCol="0" anchor="b"/>
          <a:lstStyle>
            <a:lvl1pPr algn="r">
              <a:defRPr sz="1200"/>
            </a:lvl1pPr>
          </a:lstStyle>
          <a:p>
            <a:fld id="{2C94DA7E-606C-E049-A033-226AE9038811}" type="slidenum">
              <a:rPr lang="en-US" smtClean="0"/>
              <a:pPr/>
              <a:t>‹#›</a:t>
            </a:fld>
            <a:endParaRPr lang="en-US"/>
          </a:p>
        </p:txBody>
      </p:sp>
    </p:spTree>
    <p:extLst>
      <p:ext uri="{BB962C8B-B14F-4D97-AF65-F5344CB8AC3E}">
        <p14:creationId xmlns:p14="http://schemas.microsoft.com/office/powerpoint/2010/main" val="7773284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20.rs6.net/tn.jsp?f=001YsjAWWo93Rrqtc710x1mb2LlsTGi7fyj_H4eerRjcZvHeJmzVVzdiRSFhZD5YjI5B3fpl6C7N-Hilj-sa1SvTiV10AV1JVFSZySkJtwO4OGcHy_QzLYiFC0JVkymJo8Gte0EXwYqDokgXQ74L1nW-Q1pCmFltClK_Y51_0NrhrQ=&amp;c=GLc09Q8Ot8miXq1_fizHpKUUtUsvsgzS4KnGb_Q5hpLLWNjREyhw-Q==&amp;ch=GDb4gQgqNTqx8Jb-U_w5CwEF-y4paCAWSGbCg8UjSUKKfIKqe7UGEw=="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r20.rs6.net/tn.jsp?f=001YsjAWWo93Rrqtc710x1mb2LlsTGi7fyj_H4eerRjcZvHeJmzVVzdiRSFhZD5YjI537PKQd3KmNMLtAwVNagmaKz_WoJKU46vkNiGgUjtYGKsrZbLj5XdazfDEqtt7A_sCIkyjqvK-yZMOdtLT-_WTyA8OXVVkVJ8jD_hyDOM-Bo=&amp;c=GLc09Q8Ot8miXq1_fizHpKUUtUsvsgzS4KnGb_Q5hpLLWNjREyhw-Q==&amp;ch=GDb4gQgqNTqx8Jb-U_w5CwEF-y4paCAWSGbCg8UjSUKKfIKqe7UGEw=="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20.rs6.net/tn.jsp?f=001TiRKcFaVkgYBvNfsaSc4Jh-9pLS1CoLQMr_64tiQF7ZWd3gjmVJ18TedbIcWpmBpK-V2_SK0FOS7skviFNPHr8Ps7hpXwfZfHCtBMYzz0zeQvzDQvVXIVV25BEfgwXlvR9yPc3MrIVSQHwoJNmBtfCyf10pm6ffDHWeVkNhZNVhRD0cXFSowA0mW2YmlaVBZiaWUSitJPerKq_COQ8uH7Q==&amp;c=mGnwUKzYatOQtr-LnrCo4WOquy6N6juY4HhLafpr2UL_iMcikqU91Q==&amp;ch=p16OlMpJoRG2ycy7WGLAgCf6f9T02-IB4yLYLT-ZifDt_8AK0ABVCw=="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r20.rs6.net/tn.jsp?f=001TiRKcFaVkgYBvNfsaSc4Jh-9pLS1CoLQMr_64tiQF7ZWd3gjmVJ18TedbIcWpmBpLAK9cVxQkzTB0Yht4ljAx535X4TL7awLkyC9KctoU4PgyrDvI9omh4tp_wE08Hg63tcyXu7L2soFKL3KitGxG3YgWsHbMuKiTlkbhsf9BXnGgP7j9POPW2bVagFvQejFLp4akcrRU_OhWfCEkxZ4dg==&amp;c=mGnwUKzYatOQtr-LnrCo4WOquy6N6juY4HhLafpr2UL_iMcikqU91Q==&amp;ch=p16OlMpJoRG2ycy7WGLAgCf6f9T02-IB4yLYLT-ZifDt_8AK0ABVCw==" TargetMode="External"/><Relationship Id="rId4" Type="http://schemas.openxmlformats.org/officeDocument/2006/relationships/hyperlink" Target="https://r20.rs6.net/tn.jsp?f=001TiRKcFaVkgYBvNfsaSc4Jh-9pLS1CoLQMr_64tiQF7ZWd3gjmVJ18TedbIcWpmBptapJW17KSiL5fxKZhq8OYyTPz7YKRBcM3hOjcL_-qHI5hCgEuNYRtlyZwxHz4eZvUHZbbwChD-jwdbuiuDj7neGg-fbKgTvoSIMal7T6kI89gdNi22DD1meIZr1UeUhEIaNhw_6RxnuLqGXQVq9JCA==&amp;c=mGnwUKzYatOQtr-LnrCo4WOquy6N6juY4HhLafpr2UL_iMcikqU91Q==&amp;ch=p16OlMpJoRG2ycy7WGLAgCf6f9T02-IB4yLYLT-ZifDt_8AK0ABVCw=="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20.rs6.net/tn.jsp?f=001TiRKcFaVkgYBvNfsaSc4Jh-9pLS1CoLQMr_64tiQF7ZWd3gjmVJ18TedbIcWpmBp7qGiViAfnepzpYtJP24jXsUN1TA8hxoXvb-l_7SpNW7V_RjQh5dEJoBglyK013z7YbyUfWycybTrm3p_9U5334LAr1UkHXUnDYiySjePavNmEGTCkxiBWTWonWm128sg4tQLEchezv-D5hdaHH-mNA==&amp;c=mGnwUKzYatOQtr-LnrCo4WOquy6N6juY4HhLafpr2UL_iMcikqU91Q==&amp;ch=p16OlMpJoRG2ycy7WGLAgCf6f9T02-IB4yLYLT-ZifDt_8AK0ABVCw==" TargetMode="External"/><Relationship Id="rId7" Type="http://schemas.openxmlformats.org/officeDocument/2006/relationships/hyperlink" Target="https://r20.rs6.net/tn.jsp?f=001TiRKcFaVkgYBvNfsaSc4Jh-9pLS1CoLQMr_64tiQF7ZWd3gjmVJ18TedbIcWpmBpB5ya7rk2FJAoUSc8EGKdy_Zus1QexBoKewqtDmIWu1bXogGYdcd7duLAOGA4HnTJHA4oxr341zcIWhWEDTk-j8J-v5ZbVuPDUHD8lwa4J0oCfzjB_IwKQrTjePdrB6TK1L4JxgN48mDw8OjY6lS0hA==&amp;c=mGnwUKzYatOQtr-LnrCo4WOquy6N6juY4HhLafpr2UL_iMcikqU91Q==&amp;ch=p16OlMpJoRG2ycy7WGLAgCf6f9T02-IB4yLYLT-ZifDt_8AK0ABVCw=="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r20.rs6.net/tn.jsp?f=001TiRKcFaVkgYBvNfsaSc4Jh-9pLS1CoLQMr_64tiQF7ZWd3gjmVJ18TedbIcWpmBpFaXKublApZ7y0YRQCiO5s8lepIoaOFxzxWgSg0XHj9kCuNB5h7luwvoO-QSJc_Ipej-hVRGPP1lssW7Y_7BTP1SkMn4iHU1RZO7VPzz_zeSaJ4n8nnMJVFJTnRSV-goQsM9fqOBbTpL8u3znR61YHQ==&amp;c=mGnwUKzYatOQtr-LnrCo4WOquy6N6juY4HhLafpr2UL_iMcikqU91Q==&amp;ch=p16OlMpJoRG2ycy7WGLAgCf6f9T02-IB4yLYLT-ZifDt_8AK0ABVCw==" TargetMode="External"/><Relationship Id="rId5" Type="http://schemas.openxmlformats.org/officeDocument/2006/relationships/hyperlink" Target="https://r20.rs6.net/tn.jsp?f=001TiRKcFaVkgYBvNfsaSc4Jh-9pLS1CoLQMr_64tiQF7ZWd3gjmVJ18TedbIcWpmBpjorWkEQ-ZGFT-Y0H67N4aSwkssUxRnjp3B5PwXUHdZxL821H8NAmP1x4O3CZJeV2_ijx6J-R1lzrT5UERMjaI7biQ2fOVMVhVNMMqo9CnCY3b2yx92B0_H6uulOOVqnos0WmtWUOdCVZg0heIMAMlPMzT33Uwm6JSLUD93eKSkUADax9QsqkkPB4lT7gyY50V5m80t36PLw=&amp;c=mGnwUKzYatOQtr-LnrCo4WOquy6N6juY4HhLafpr2UL_iMcikqU91Q==&amp;ch=p16OlMpJoRG2ycy7WGLAgCf6f9T02-IB4yLYLT-ZifDt_8AK0ABVCw==" TargetMode="External"/><Relationship Id="rId4" Type="http://schemas.openxmlformats.org/officeDocument/2006/relationships/hyperlink" Target="https://r20.rs6.net/tn.jsp?f=001TiRKcFaVkgYBvNfsaSc4Jh-9pLS1CoLQMr_64tiQF7ZWd3gjmVJ18TedbIcWpmBp7k_OUIEMfkCOL5DYc5cqVjjIzcNwx7s_jt7JZ045xsHZbynpwGtQ_-fd1xDTKW40bLQzlyT6rahshxHA10asS2QLGlqJWFWZdxJFIH-BdEVusGKqfoeqhXEYKhHdQkBSj7428bAJ2S_CeoMBFKAong==&amp;c=mGnwUKzYatOQtr-LnrCo4WOquy6N6juY4HhLafpr2UL_iMcikqU91Q==&amp;ch=p16OlMpJoRG2ycy7WGLAgCf6f9T02-IB4yLYLT-ZifDt_8AK0ABVCw=="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20.rs6.net/tn.jsp?f=0016Zij9F-R-2lHUVwDGnnNx-bMPK-CUM5F0XMaB97a4yRwIc5-e0hJI9zZvctuJobHKaUhMKca6L2ntI-gAQNMM_AfW9LY-7egnyABBepbFGumBBFGXVYR3MVKpme6Ln09KM7tS_oXVvVn2BpTZyFtTIugKe0s1HlT7p0QgG67SZT8RajU1p8RvugIlES-IHEpeReWWj9BSrndUA24bb2IQ0fk9u2ygOcGo_bVazLvP7s=&amp;c=2-5gaGipBpop-aJQ9B3l50CgWYCLO8fReqGlIGESLauNlAkKBIbvOw==&amp;ch=85UEpnCZlFAuQXeinayvFDpSXyHCHkeB8fkPYWBlLUO23qatdpJBcw=="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r20.rs6.net/tn.jsp?f=0016Zij9F-R-2lHUVwDGnnNx-bMPK-CUM5F0XMaB97a4yRwIc5-e0hJI9zZvctuJobH0WtKP0Xg7CN2X-pUjpCBVGfrmlOBLHxMiwEeBQeiUeIarWN7b6fO6PH7uQdX-injuTP9NmPtlhAinNqkQ838vol0fps6vf-xBNm_NB5K_8S-6h4jV9F1gOAUekMLDu11z-Ry4dllidwG9DC_PtuT1V_7YXKpCht2r_xcxS_lbqI=&amp;c=2-5gaGipBpop-aJQ9B3l50CgWYCLO8fReqGlIGESLauNlAkKBIbvOw==&amp;ch=85UEpnCZlFAuQXeinayvFDpSXyHCHkeB8fkPYWBlLUO23qatdpJBcw==" TargetMode="External"/><Relationship Id="rId4" Type="http://schemas.openxmlformats.org/officeDocument/2006/relationships/hyperlink" Target="https://r20.rs6.net/tn.jsp?f=0016Zij9F-R-2lHUVwDGnnNx-bMPK-CUM5F0XMaB97a4yRwIc5-e0hJI9zZvctuJobH_MBuH6OiLp6Il4X-6pUrxkYtRaQm48okxKlcDXt8lbWbVcE-yquSEgEuzk_EBsZS7cJ7QHrZwLtbbkE5U-b6mEiuAb5ihw79fxH0kl8BIIjKohKIWlku7em1KzycQO0n32iOK_2SpVvSZnuhTMcNDcjTW5FD4kGBJtgtpcgIhKPGibNdhULa8dGeSwUXSStfcExgA149_Fk=&amp;c=2-5gaGipBpop-aJQ9B3l50CgWYCLO8fReqGlIGESLauNlAkKBIbvOw==&amp;ch=85UEpnCZlFAuQXeinayvFDpSXyHCHkeB8fkPYWBlLUO23qatdpJBcw=="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4DA7E-606C-E049-A033-226AE9038811}" type="slidenum">
              <a:rPr lang="en-US" smtClean="0"/>
              <a:pPr/>
              <a:t>1</a:t>
            </a:fld>
            <a:endParaRPr lang="en-US" dirty="0"/>
          </a:p>
        </p:txBody>
      </p:sp>
    </p:spTree>
    <p:extLst>
      <p:ext uri="{BB962C8B-B14F-4D97-AF65-F5344CB8AC3E}">
        <p14:creationId xmlns:p14="http://schemas.microsoft.com/office/powerpoint/2010/main" val="151940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4DA7E-606C-E049-A033-226AE9038811}" type="slidenum">
              <a:rPr lang="en-US" smtClean="0"/>
              <a:pPr/>
              <a:t>10</a:t>
            </a:fld>
            <a:endParaRPr lang="en-US" dirty="0"/>
          </a:p>
        </p:txBody>
      </p:sp>
    </p:spTree>
    <p:extLst>
      <p:ext uri="{BB962C8B-B14F-4D97-AF65-F5344CB8AC3E}">
        <p14:creationId xmlns:p14="http://schemas.microsoft.com/office/powerpoint/2010/main" val="158506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4DA7E-606C-E049-A033-226AE9038811}" type="slidenum">
              <a:rPr lang="en-US" smtClean="0"/>
              <a:pPr/>
              <a:t>13</a:t>
            </a:fld>
            <a:endParaRPr lang="en-US"/>
          </a:p>
        </p:txBody>
      </p:sp>
    </p:spTree>
    <p:extLst>
      <p:ext uri="{BB962C8B-B14F-4D97-AF65-F5344CB8AC3E}">
        <p14:creationId xmlns:p14="http://schemas.microsoft.com/office/powerpoint/2010/main" val="338202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4DA7E-606C-E049-A033-226AE9038811}" type="slidenum">
              <a:rPr lang="en-US" smtClean="0"/>
              <a:pPr/>
              <a:t>15</a:t>
            </a:fld>
            <a:endParaRPr lang="en-US" dirty="0"/>
          </a:p>
        </p:txBody>
      </p:sp>
    </p:spTree>
    <p:extLst>
      <p:ext uri="{BB962C8B-B14F-4D97-AF65-F5344CB8AC3E}">
        <p14:creationId xmlns:p14="http://schemas.microsoft.com/office/powerpoint/2010/main" val="58031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4DA7E-606C-E049-A033-226AE9038811}" type="slidenum">
              <a:rPr lang="en-US" smtClean="0"/>
              <a:pPr/>
              <a:t>16</a:t>
            </a:fld>
            <a:endParaRPr lang="en-US" dirty="0"/>
          </a:p>
        </p:txBody>
      </p:sp>
    </p:spTree>
    <p:extLst>
      <p:ext uri="{BB962C8B-B14F-4D97-AF65-F5344CB8AC3E}">
        <p14:creationId xmlns:p14="http://schemas.microsoft.com/office/powerpoint/2010/main" val="2898187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651530"/>
            <a:ext cx="5608320" cy="4183381"/>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Wyoming ranks 47</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the 4</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lowest effective property tax value. Other states include Colorado, Alabama, Hawaii</a:t>
            </a:r>
          </a:p>
          <a:p>
            <a:endParaRPr lang="en-US" sz="1500" b="1" dirty="0"/>
          </a:p>
        </p:txBody>
      </p:sp>
      <p:sp>
        <p:nvSpPr>
          <p:cNvPr id="5" name="Slide Image Placeholder 4"/>
          <p:cNvSpPr>
            <a:spLocks noGrp="1" noRot="1" noChangeAspect="1"/>
          </p:cNvSpPr>
          <p:nvPr>
            <p:ph type="sldImg"/>
          </p:nvPr>
        </p:nvSpPr>
        <p:spPr>
          <a:xfrm>
            <a:off x="1008063" y="468313"/>
            <a:ext cx="5010150" cy="3757612"/>
          </a:xfrm>
        </p:spPr>
      </p:sp>
    </p:spTree>
    <p:extLst>
      <p:ext uri="{BB962C8B-B14F-4D97-AF65-F5344CB8AC3E}">
        <p14:creationId xmlns:p14="http://schemas.microsoft.com/office/powerpoint/2010/main" val="841587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267591"/>
            <a:ext cx="5608320" cy="4183381"/>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According to the Economic Analysis Division in the State Department of A &amp; I, the 3-person family with an income of $67,000 and owning a home valued at $290,000 the average tax collected is $3,990 while the public service costs of $27,550 for services which include things like law enforcement, public works, leisure and rec, transportation, healthcare and education.</a:t>
            </a:r>
          </a:p>
          <a:p>
            <a:pPr marL="342900" marR="0" lvl="0" indent="-342900">
              <a:lnSpc>
                <a:spcPct val="107000"/>
              </a:lnSpc>
              <a:spcBef>
                <a:spcPts val="0"/>
              </a:spcBef>
              <a:spcAft>
                <a:spcPts val="0"/>
              </a:spcAft>
              <a:buFont typeface="Symbol" panose="05050102010706020507" pitchFamily="18" charset="2"/>
              <a:buChar char=""/>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To simplify this equation, know that every $ 1 the average Wyoming citizen pays in taxes results in $6.90 in public service.</a:t>
            </a:r>
          </a:p>
          <a:p>
            <a:pPr marL="342900" marR="0" lvl="0" indent="-342900">
              <a:lnSpc>
                <a:spcPct val="107000"/>
              </a:lnSpc>
              <a:spcBef>
                <a:spcPts val="0"/>
              </a:spcBef>
              <a:spcAft>
                <a:spcPts val="800"/>
              </a:spcAft>
              <a:buFont typeface="Symbol" panose="05050102010706020507" pitchFamily="18" charset="2"/>
              <a:buChar char=""/>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I would like to NOTE - this does NOT include Federal funds - In 2020 Wyoming citizens and businesses sent over $6.4B to the federal govt in and received $7B back in payment – employment, support of our parks, federal matching $ roads, etc. There is overall a very low personal tax burden</a:t>
            </a:r>
          </a:p>
          <a:p>
            <a:endParaRPr lang="en-US" sz="1400" b="1" dirty="0"/>
          </a:p>
        </p:txBody>
      </p:sp>
      <p:sp>
        <p:nvSpPr>
          <p:cNvPr id="5" name="Slide Image Placeholder 4"/>
          <p:cNvSpPr>
            <a:spLocks noGrp="1" noRot="1" noChangeAspect="1"/>
          </p:cNvSpPr>
          <p:nvPr>
            <p:ph type="sldImg"/>
          </p:nvPr>
        </p:nvSpPr>
        <p:spPr>
          <a:xfrm>
            <a:off x="1312863" y="468313"/>
            <a:ext cx="4552950" cy="3414712"/>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850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thinking about the previous information, it makes one wonder, what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does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mean for the state’s revenues if we diversify??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Those were the exact thoughts of former Revenue Chairman Mike Madden. He wanted to draw out the data to quantify changes in our economy. In June 2018, Regional Economic Models, Inc. (REMI) presented fiscal impacts of economic diversification under Wyoming's current tax structure to the Joint Revenue Committee-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at 4 different industries – Oil &amp; Gas, Chemical Manufacturing, Utilities, and Food Manufacturing namely in agricultural products and then comparing existing tax structures in Wyoming and other similarly situated states – Utah, North Dakota and Kentucky….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REMI said “Under its current tax structure, Wyoming effort to stimulate non-resource sectors in the state presents fiscal challenges. Only growth in resources sectors has significant positive fiscal impacts.”</a:t>
            </a:r>
          </a:p>
          <a:p>
            <a:pPr marL="285338" indent="-285338">
              <a:buFont typeface="Arial" panose="020B0604020202020204" pitchFamily="34" charset="0"/>
              <a:buChar char="•"/>
            </a:pPr>
            <a:endParaRPr lang="en-US" sz="1400" b="1" dirty="0"/>
          </a:p>
        </p:txBody>
      </p:sp>
      <p:sp>
        <p:nvSpPr>
          <p:cNvPr id="5" name="Slide Image Placeholder 4"/>
          <p:cNvSpPr>
            <a:spLocks noGrp="1" noRot="1" noChangeAspect="1"/>
          </p:cNvSpPr>
          <p:nvPr>
            <p:ph type="sldImg"/>
          </p:nvPr>
        </p:nvSpPr>
        <p:spPr>
          <a:xfrm>
            <a:off x="1371600" y="841375"/>
            <a:ext cx="4343400" cy="3257550"/>
          </a:xfrm>
        </p:spPr>
      </p:sp>
    </p:spTree>
    <p:extLst>
      <p:ext uri="{BB962C8B-B14F-4D97-AF65-F5344CB8AC3E}">
        <p14:creationId xmlns:p14="http://schemas.microsoft.com/office/powerpoint/2010/main" val="1202799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400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helpful to understand the state’s tax structure and revenues as this graph illustrates how that plays into state budgeting.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20-year snapshot of the state’s General Fund. The bar graphs illustrates the state revenues while the line above notes the appropriations (which please NOTE does NOT include the School Foundation Program which funds K-12 education – another discussion for another day).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look at the 21-22 biennium, we started with a $2.96 B budget.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 pandemic hit, we went to 0 rigs for the first time in Wyoming history, the governor immediately implemented a hiring freeze and 15% cuts in the fall of 2020.</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2021 General Session, due to the pending $1.9 trillion American Rescue Plan Act (ARPA) funding, consensus was drawn quickly between the Senate and House for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FY 2021 - 2022 Supplemental Budget</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stayed very close to the Governor's original recommendations of about $430 million in cuts to the General Fund, which brought it from $2.9B about $2.5 B with the elimination 324 predominantly vacant positions.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total this equated for a 39% decrease compared to $4.1B 10 years ago (2.9 to 2.5)</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23-24 Biennium budget, which will begin July 1, 2022,  the Governor recommended a flat budget of roughly $2.9 B. This 2022 Budget Session, the Joint Appropriations Committee worked the Governor's recommendations and presented the legislature with approximately a $2.9 billion General Fund budget in the form of two mirror bills </a:t>
            </a:r>
            <a:r>
              <a:rPr lang="en-US"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SF 0001 General government appropriations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HB 0001 General government appropriations - 2</a:t>
            </a:r>
            <a:r>
              <a:rPr lang="en-US" sz="1800" dirty="0">
                <a:effectLst/>
                <a:latin typeface="Calibri" panose="020F0502020204030204" pitchFamily="34" charset="0"/>
                <a:ea typeface="Calibri" panose="020F0502020204030204" pitchFamily="34" charset="0"/>
                <a:cs typeface="Times New Roman" panose="02020603050405020304" pitchFamily="18" charset="0"/>
              </a:rPr>
              <a:t>. After all the dust has settled, the final budget 23-24 biennium budget the legislature appropriated is at $3 B.  </a:t>
            </a:r>
          </a:p>
          <a:p>
            <a:pPr marL="342900" marR="0" lvl="0" indent="-342900">
              <a:lnSpc>
                <a:spcPct val="107000"/>
              </a:lnSpc>
              <a:spcBef>
                <a:spcPts val="0"/>
              </a:spcBef>
              <a:spcAft>
                <a:spcPts val="800"/>
              </a:spcAft>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Calibri" panose="020F0502020204030204" pitchFamily="34" charset="0"/>
              </a:rPr>
              <a:t>The 67</a:t>
            </a:r>
            <a:r>
              <a:rPr lang="en-US" sz="1800" baseline="30000" dirty="0">
                <a:effectLst/>
                <a:latin typeface="Arial" panose="020B0604020202020204" pitchFamily="34" charset="0"/>
                <a:ea typeface="Times New Roman" panose="02020603050405020304" pitchFamily="18" charset="0"/>
                <a:cs typeface="Calibri" panose="020F0502020204030204" pitchFamily="34" charset="0"/>
              </a:rPr>
              <a:t>th</a:t>
            </a:r>
            <a:r>
              <a:rPr lang="en-US" sz="1800" dirty="0">
                <a:effectLst/>
                <a:latin typeface="Arial" panose="020B0604020202020204" pitchFamily="34" charset="0"/>
                <a:ea typeface="Times New Roman" panose="02020603050405020304" pitchFamily="18" charset="0"/>
                <a:cs typeface="Calibri" panose="020F0502020204030204" pitchFamily="34" charset="0"/>
              </a:rPr>
              <a:t> passed 383 M supplemental budget for FY 23-24. </a:t>
            </a:r>
          </a:p>
          <a:p>
            <a:pPr marL="457200" marR="0" lvl="1"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dirty="0">
                <a:latin typeface="Arial" panose="020B0604020202020204" pitchFamily="34" charset="0"/>
                <a:ea typeface="Times New Roman" panose="02020603050405020304" pitchFamily="18" charset="0"/>
                <a:cs typeface="Calibri" panose="020F0502020204030204" pitchFamily="34" charset="0"/>
              </a:rPr>
              <a:t>State of WY  FLUSH with cash $$$. </a:t>
            </a:r>
            <a:r>
              <a:rPr lang="en-US" sz="1800" dirty="0">
                <a:solidFill>
                  <a:schemeClr val="accent1"/>
                </a:solidFill>
              </a:rPr>
              <a:t>Federal $$$ (CARES, ARPA, IIJA)</a:t>
            </a:r>
          </a:p>
          <a:p>
            <a:pPr lvl="1" indent="-342900">
              <a:lnSpc>
                <a:spcPct val="107000"/>
              </a:lnSpc>
              <a:spcBef>
                <a:spcPts val="0"/>
              </a:spcBef>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Calibri" panose="020F0502020204030204" pitchFamily="34" charset="0"/>
              </a:rPr>
              <a:t>Total $3.383 B budget.</a:t>
            </a:r>
          </a:p>
          <a:p>
            <a:pPr lvl="1" indent="-342900">
              <a:lnSpc>
                <a:spcPct val="107000"/>
              </a:lnSpc>
              <a:spcBef>
                <a:spcPts val="0"/>
              </a:spcBef>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Calibri" panose="020F0502020204030204" pitchFamily="34" charset="0"/>
              </a:rPr>
              <a:t>Approximately $1.41 B was recommended to be appropriated for savings, of which $725 M is permanent savings with a 50/50 split to Common Schools Permanent Fund and the Permanent Mineral Trust Fund.  </a:t>
            </a:r>
          </a:p>
          <a:p>
            <a:pPr marL="400050" lvl="1" indent="0">
              <a:lnSpc>
                <a:spcPct val="107000"/>
              </a:lnSpc>
              <a:spcBef>
                <a:spcPts val="0"/>
              </a:spcBef>
              <a:buNone/>
            </a:pPr>
            <a:endParaRPr lang="en-US" sz="1800" dirty="0">
              <a:effectLst/>
              <a:latin typeface="Arial" panose="020B0604020202020204" pitchFamily="34"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Calibri" panose="020F0502020204030204" pitchFamily="34" charset="0"/>
              </a:rPr>
              <a:t>The Governor noted, “</a:t>
            </a:r>
            <a:r>
              <a:rPr lang="en-US" sz="1800" i="1" dirty="0">
                <a:effectLst/>
                <a:latin typeface="Arial" panose="020B0604020202020204" pitchFamily="34" charset="0"/>
                <a:ea typeface="Times New Roman" panose="02020603050405020304" pitchFamily="18" charset="0"/>
                <a:cs typeface="Calibri" panose="020F0502020204030204" pitchFamily="34" charset="0"/>
              </a:rPr>
              <a:t>for every dollar of state revenue spent, the supplemental budget saves $3.50</a:t>
            </a:r>
            <a:r>
              <a:rPr lang="en-US" sz="1800" dirty="0">
                <a:effectLst/>
                <a:latin typeface="Arial" panose="020B0604020202020204" pitchFamily="34" charset="0"/>
                <a:ea typeface="Times New Roman" panose="02020603050405020304" pitchFamily="18" charset="0"/>
                <a:cs typeface="Calibri" panose="020F0502020204030204" pitchFamily="34" charset="0"/>
              </a:rPr>
              <a:t>”. He also noted the budget saves over $1 billion which allows “</a:t>
            </a:r>
            <a:r>
              <a:rPr lang="en-US" sz="1800" i="1" dirty="0">
                <a:effectLst/>
                <a:latin typeface="Arial" panose="020B0604020202020204" pitchFamily="34" charset="0"/>
                <a:ea typeface="Times New Roman" panose="02020603050405020304" pitchFamily="18" charset="0"/>
                <a:cs typeface="Calibri" panose="020F0502020204030204" pitchFamily="34" charset="0"/>
              </a:rPr>
              <a:t>the state to keep taxes low and generate higher investment returns that will benefit future generations</a:t>
            </a:r>
            <a:r>
              <a:rPr lang="en-US" sz="1800" dirty="0">
                <a:effectLst/>
                <a:latin typeface="Arial" panose="020B0604020202020204" pitchFamily="34" charset="0"/>
                <a:ea typeface="Times New Roman" panose="02020603050405020304" pitchFamily="18" charset="0"/>
                <a:cs typeface="Calibri" panose="020F0502020204030204" pitchFamily="34" charset="0"/>
              </a:rPr>
              <a:t>.”</a:t>
            </a:r>
            <a:endParaRPr lang="en-US" sz="1800" dirty="0">
              <a:effectLst/>
              <a:latin typeface="Arial" panose="020B0604020202020204" pitchFamily="34" charset="0"/>
              <a:ea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2619" marR="0" lvl="0" indent="-172619"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i="1" dirty="0"/>
          </a:p>
        </p:txBody>
      </p:sp>
      <p:sp>
        <p:nvSpPr>
          <p:cNvPr id="4" name="Slide Number Placeholder 3"/>
          <p:cNvSpPr>
            <a:spLocks noGrp="1"/>
          </p:cNvSpPr>
          <p:nvPr>
            <p:ph type="sldNum" sz="quarter" idx="10"/>
          </p:nvPr>
        </p:nvSpPr>
        <p:spPr/>
        <p:txBody>
          <a:bodyPr/>
          <a:lstStyle/>
          <a:p>
            <a:fld id="{2C94DA7E-606C-E049-A033-226AE903881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98013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85338" marR="0" lvl="0" indent="-285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338" lvl="0" indent="-285338">
              <a:buFont typeface="Arial" panose="020B0604020202020204" pitchFamily="34" charset="0"/>
              <a:buChar char="•"/>
            </a:pPr>
            <a:endParaRPr lang="en-US" sz="1400" b="0" dirty="0"/>
          </a:p>
        </p:txBody>
      </p:sp>
      <p:sp>
        <p:nvSpPr>
          <p:cNvPr id="5" name="Slide Image Placeholder 4"/>
          <p:cNvSpPr>
            <a:spLocks noGrp="1" noRot="1" noChangeAspect="1"/>
          </p:cNvSpPr>
          <p:nvPr>
            <p:ph type="sldImg"/>
          </p:nvPr>
        </p:nvSpPr>
        <p:spPr>
          <a:xfrm>
            <a:off x="1371600" y="841375"/>
            <a:ext cx="4343400" cy="3257550"/>
          </a:xfrm>
        </p:spPr>
      </p:sp>
    </p:spTree>
    <p:extLst>
      <p:ext uri="{BB962C8B-B14F-4D97-AF65-F5344CB8AC3E}">
        <p14:creationId xmlns:p14="http://schemas.microsoft.com/office/powerpoint/2010/main" val="2935075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62500" lnSpcReduction="20000"/>
          </a:bodyPr>
          <a:lstStyle/>
          <a:p>
            <a:pPr marL="285338" marR="0" lvl="0" indent="-285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sng" dirty="0">
                <a:solidFill>
                  <a:srgbClr val="121AE5"/>
                </a:solidFill>
                <a:effectLst/>
                <a:latin typeface="Arial" panose="020B0604020202020204" pitchFamily="34" charset="0"/>
                <a:ea typeface="Times New Roman" panose="02020603050405020304" pitchFamily="18" charset="0"/>
                <a:hlinkClick r:id="rId3"/>
              </a:rPr>
              <a:t>24LSO-0252 Property tax refund program</a:t>
            </a:r>
            <a:r>
              <a:rPr lang="en-US" sz="1800" dirty="0">
                <a:solidFill>
                  <a:srgbClr val="000000"/>
                </a:solidFill>
                <a:effectLst/>
                <a:latin typeface="Arial" panose="020B0604020202020204" pitchFamily="34" charset="0"/>
                <a:ea typeface="Times New Roman" panose="02020603050405020304" pitchFamily="18" charset="0"/>
              </a:rPr>
              <a:t> - Expands the Property Tax Refund Program by expanding income to include six (6) refund tiers as amended. After heavy discussion, the committee voted to keep the current definition of "gross income" and amended "taxable income" out. The program is funded by the General Fund through an appropriation. Before the changes, DOR was anticipating a cost of $10 million a year, the committee agreed to table the bill and work on a more accurate amendment. </a:t>
            </a:r>
            <a:r>
              <a:rPr lang="en-US" sz="1800" b="1" i="1" dirty="0">
                <a:solidFill>
                  <a:srgbClr val="258D23"/>
                </a:solidFill>
                <a:effectLst/>
                <a:latin typeface="Arial" panose="020B0604020202020204" pitchFamily="34" charset="0"/>
                <a:ea typeface="Times New Roman" panose="02020603050405020304" pitchFamily="18" charset="0"/>
              </a:rPr>
              <a:t>PASSED </a:t>
            </a:r>
            <a:r>
              <a:rPr lang="en-US" sz="1800" i="1" dirty="0">
                <a:solidFill>
                  <a:srgbClr val="000000"/>
                </a:solidFill>
                <a:effectLst/>
                <a:latin typeface="Arial" panose="020B0604020202020204" pitchFamily="34" charset="0"/>
                <a:ea typeface="Times New Roman" panose="02020603050405020304" pitchFamily="18" charset="0"/>
              </a:rPr>
              <a:t>as</a:t>
            </a:r>
            <a:r>
              <a:rPr lang="en-US" sz="1800" b="1" i="1" dirty="0">
                <a:solidFill>
                  <a:srgbClr val="000000"/>
                </a:solidFill>
                <a:effectLst/>
                <a:latin typeface="Arial" panose="020B0604020202020204" pitchFamily="34" charset="0"/>
                <a:ea typeface="Times New Roman" panose="02020603050405020304" pitchFamily="18" charset="0"/>
              </a:rPr>
              <a:t> </a:t>
            </a:r>
            <a:r>
              <a:rPr lang="en-US" sz="1800" b="1" i="1" dirty="0">
                <a:solidFill>
                  <a:srgbClr val="CB9823"/>
                </a:solidFill>
                <a:effectLst/>
                <a:latin typeface="Arial" panose="020B0604020202020204" pitchFamily="34" charset="0"/>
                <a:ea typeface="Times New Roman" panose="02020603050405020304" pitchFamily="18" charset="0"/>
              </a:rPr>
              <a:t>amended</a:t>
            </a:r>
            <a:r>
              <a:rPr lang="en-US" sz="1800" b="1" i="1"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 </a:t>
            </a:r>
          </a:p>
          <a:p>
            <a:pPr lvl="1" indent="-342900">
              <a:spcBef>
                <a:spcPts val="0"/>
              </a:spcBef>
              <a:buSzPts val="1000"/>
              <a:buFont typeface="Symbol" panose="05050102010706020507" pitchFamily="18" charset="2"/>
              <a:buChar char=""/>
              <a:tabLst>
                <a:tab pos="457200" algn="l"/>
              </a:tabLst>
            </a:pPr>
            <a:r>
              <a:rPr lang="en-US" sz="1800" b="1" u="sng" dirty="0">
                <a:solidFill>
                  <a:srgbClr val="121AE5"/>
                </a:solidFill>
                <a:effectLst/>
                <a:latin typeface="Arial" panose="020B0604020202020204" pitchFamily="34" charset="0"/>
                <a:ea typeface="Times New Roman" panose="02020603050405020304" pitchFamily="18" charset="0"/>
                <a:hlinkClick r:id="rId4"/>
              </a:rPr>
              <a:t>24LSO-0187 Homeowner tax exemption</a:t>
            </a:r>
            <a:r>
              <a:rPr lang="en-US" sz="1800" dirty="0">
                <a:solidFill>
                  <a:srgbClr val="000000"/>
                </a:solidFill>
                <a:effectLst/>
                <a:latin typeface="Arial" panose="020B0604020202020204" pitchFamily="34" charset="0"/>
                <a:ea typeface="Times New Roman" panose="02020603050405020304" pitchFamily="18" charset="0"/>
              </a:rPr>
              <a:t> - The exemption provides a 25.6% exemption of the fair market value of the residential real property for residents who occupy 8 months out of the year. The exemption is not to exceed $200,000 of fair market value. The total fiscal impact was estimated by LSO at $84.6 million Tax Year (TY) 2025/Fiscal Year (FY) 2026, $87.1 million TY 2026/FY 2027 and $89.6 million for TY 2027/FY 2028. As amended the proposal applies to residences who occupy the residence at least 8 months out of the year. LSO noted this proposal could have a potential constitutional violation. The committee had a robust discussion about cuts in spending and debated backfill, but ultimately failed proposed amendments addressing backfills or sunsets. </a:t>
            </a:r>
            <a:r>
              <a:rPr lang="en-US" sz="1800" b="1" i="1" dirty="0">
                <a:solidFill>
                  <a:srgbClr val="258D23"/>
                </a:solidFill>
                <a:effectLst/>
                <a:latin typeface="Arial" panose="020B0604020202020204" pitchFamily="34" charset="0"/>
                <a:ea typeface="Times New Roman" panose="02020603050405020304" pitchFamily="18" charset="0"/>
              </a:rPr>
              <a:t>PASSED </a:t>
            </a:r>
            <a:r>
              <a:rPr lang="en-US" sz="1800" i="1" dirty="0">
                <a:solidFill>
                  <a:srgbClr val="000000"/>
                </a:solidFill>
                <a:effectLst/>
                <a:latin typeface="Arial" panose="020B0604020202020204" pitchFamily="34" charset="0"/>
                <a:ea typeface="Times New Roman" panose="02020603050405020304" pitchFamily="18" charset="0"/>
              </a:rPr>
              <a:t>as</a:t>
            </a:r>
            <a:r>
              <a:rPr lang="en-US" sz="1800" b="1" i="1" dirty="0">
                <a:solidFill>
                  <a:srgbClr val="000000"/>
                </a:solidFill>
                <a:effectLst/>
                <a:latin typeface="Arial" panose="020B0604020202020204" pitchFamily="34" charset="0"/>
                <a:ea typeface="Times New Roman" panose="02020603050405020304" pitchFamily="18" charset="0"/>
              </a:rPr>
              <a:t> </a:t>
            </a:r>
            <a:r>
              <a:rPr lang="en-US" sz="1800" b="1" i="1" dirty="0">
                <a:solidFill>
                  <a:srgbClr val="CB9823"/>
                </a:solidFill>
                <a:effectLst/>
                <a:latin typeface="Arial" panose="020B0604020202020204" pitchFamily="34" charset="0"/>
                <a:ea typeface="Times New Roman" panose="02020603050405020304" pitchFamily="18" charset="0"/>
              </a:rPr>
              <a:t>amended</a:t>
            </a:r>
            <a:r>
              <a:rPr lang="en-US" sz="1800" b="1" i="1"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lvl="1" indent="-342900">
              <a:spcBef>
                <a:spcPts val="0"/>
              </a:spcBef>
              <a:buSzPts val="1000"/>
              <a:buFont typeface="Symbol" panose="05050102010706020507" pitchFamily="18" charset="2"/>
              <a:buChar char=""/>
              <a:tabLst>
                <a:tab pos="457200" algn="l"/>
              </a:tabLst>
            </a:pPr>
            <a:r>
              <a:rPr lang="en-US" sz="1800" b="1" u="sng" dirty="0">
                <a:solidFill>
                  <a:srgbClr val="121AE5"/>
                </a:solidFill>
                <a:effectLst/>
                <a:latin typeface="Arial" panose="020B0604020202020204" pitchFamily="34" charset="0"/>
                <a:ea typeface="Times New Roman" panose="02020603050405020304" pitchFamily="18" charset="0"/>
                <a:hlinkClick r:id="rId5"/>
              </a:rPr>
              <a:t>24LSO-0188 Property tax exemption for long term homeowners</a:t>
            </a:r>
            <a:r>
              <a:rPr lang="en-US" sz="1800" dirty="0">
                <a:solidFill>
                  <a:srgbClr val="000000"/>
                </a:solidFill>
                <a:effectLst/>
                <a:latin typeface="Arial" panose="020B0604020202020204" pitchFamily="34" charset="0"/>
                <a:ea typeface="Times New Roman" panose="02020603050405020304" pitchFamily="18" charset="0"/>
              </a:rPr>
              <a:t> - This provides a 50% exemption of the assessed value of the residential real property if the owner or their spouse is 65 years or older and has paid property tax in Wyoming for 30 years and resides in the state 8 months (as amended). The total fiscal impact was estimated by LSO at $10.6 million TY 2025/FY 2026, $10.9 million TY 2026/FY 2027 and $11.3 million for TY 2027/FY 2028. </a:t>
            </a:r>
            <a:r>
              <a:rPr lang="en-US" sz="1800" b="1" i="1" dirty="0">
                <a:solidFill>
                  <a:srgbClr val="258D23"/>
                </a:solidFill>
                <a:effectLst/>
                <a:latin typeface="Arial" panose="020B0604020202020204" pitchFamily="34" charset="0"/>
                <a:ea typeface="Times New Roman" panose="02020603050405020304" pitchFamily="18" charset="0"/>
              </a:rPr>
              <a:t>PASSED </a:t>
            </a:r>
            <a:r>
              <a:rPr lang="en-US" sz="1800" i="1" dirty="0">
                <a:solidFill>
                  <a:srgbClr val="000000"/>
                </a:solidFill>
                <a:effectLst/>
                <a:latin typeface="Arial" panose="020B0604020202020204" pitchFamily="34" charset="0"/>
                <a:ea typeface="Times New Roman" panose="02020603050405020304" pitchFamily="18" charset="0"/>
              </a:rPr>
              <a:t>as</a:t>
            </a:r>
            <a:r>
              <a:rPr lang="en-US" sz="1800" b="1" i="1" dirty="0">
                <a:solidFill>
                  <a:srgbClr val="000000"/>
                </a:solidFill>
                <a:effectLst/>
                <a:latin typeface="Arial" panose="020B0604020202020204" pitchFamily="34" charset="0"/>
                <a:ea typeface="Times New Roman" panose="02020603050405020304" pitchFamily="18" charset="0"/>
              </a:rPr>
              <a:t> </a:t>
            </a:r>
            <a:r>
              <a:rPr lang="en-US" sz="1800" b="1" i="1" dirty="0">
                <a:solidFill>
                  <a:srgbClr val="CB9823"/>
                </a:solidFill>
                <a:effectLst/>
                <a:latin typeface="Arial" panose="020B0604020202020204" pitchFamily="34" charset="0"/>
                <a:ea typeface="Times New Roman" panose="02020603050405020304" pitchFamily="18" charset="0"/>
              </a:rPr>
              <a:t>amended</a:t>
            </a:r>
            <a:r>
              <a:rPr lang="en-US" sz="1800" b="1" i="1"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285338" marR="0" lvl="0" indent="-285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endParaRPr>
          </a:p>
          <a:p>
            <a:pPr marL="285338" marR="0" lvl="0" indent="-285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338" lvl="0" indent="-285338">
              <a:buFont typeface="Arial" panose="020B0604020202020204" pitchFamily="34" charset="0"/>
              <a:buChar char="•"/>
            </a:pPr>
            <a:endParaRPr lang="en-US" sz="1400" b="0" dirty="0"/>
          </a:p>
        </p:txBody>
      </p:sp>
      <p:sp>
        <p:nvSpPr>
          <p:cNvPr id="5" name="Slide Image Placeholder 4"/>
          <p:cNvSpPr>
            <a:spLocks noGrp="1" noRot="1" noChangeAspect="1"/>
          </p:cNvSpPr>
          <p:nvPr>
            <p:ph type="sldImg"/>
          </p:nvPr>
        </p:nvSpPr>
        <p:spPr>
          <a:xfrm>
            <a:off x="1371600" y="841375"/>
            <a:ext cx="4343400" cy="3257550"/>
          </a:xfrm>
        </p:spPr>
      </p:sp>
    </p:spTree>
    <p:extLst>
      <p:ext uri="{BB962C8B-B14F-4D97-AF65-F5344CB8AC3E}">
        <p14:creationId xmlns:p14="http://schemas.microsoft.com/office/powerpoint/2010/main" val="420782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4DA7E-606C-E049-A033-226AE9038811}" type="slidenum">
              <a:rPr lang="en-US" smtClean="0"/>
              <a:pPr/>
              <a:t>2</a:t>
            </a:fld>
            <a:endParaRPr lang="en-US" dirty="0"/>
          </a:p>
        </p:txBody>
      </p:sp>
    </p:spTree>
    <p:extLst>
      <p:ext uri="{BB962C8B-B14F-4D97-AF65-F5344CB8AC3E}">
        <p14:creationId xmlns:p14="http://schemas.microsoft.com/office/powerpoint/2010/main" val="3662250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55000" lnSpcReduction="20000"/>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b="1" u="sng" dirty="0">
                <a:solidFill>
                  <a:srgbClr val="121AE5"/>
                </a:solidFill>
                <a:effectLst/>
                <a:latin typeface="Arial" panose="020B0604020202020204" pitchFamily="34" charset="0"/>
                <a:ea typeface="Times New Roman" panose="02020603050405020304" pitchFamily="18" charset="0"/>
                <a:hlinkClick r:id="rId3"/>
              </a:rPr>
              <a:t>24LSO-0184 Property tax - inflation cap</a:t>
            </a:r>
            <a:r>
              <a:rPr lang="en-US" sz="1800" dirty="0">
                <a:solidFill>
                  <a:srgbClr val="000000"/>
                </a:solidFill>
                <a:effectLst/>
                <a:latin typeface="Arial" panose="020B0604020202020204" pitchFamily="34" charset="0"/>
                <a:ea typeface="Times New Roman" panose="02020603050405020304" pitchFamily="18" charset="0"/>
              </a:rPr>
              <a:t> - Limits the maximum annual taxable value of increase for residential property by more than the Consumer Price Index (CPI) or 5% (as amended) whichever is less. This does not include changes, additions, reductions or improvements to the property. This will be contingent of a constitutional amendment to be balloted upon November 2024that will separate residential property from the "all other" classification and effective July 1, 2025. Applies to all residential property. </a:t>
            </a:r>
            <a:r>
              <a:rPr lang="en-US" sz="1800" b="1" i="1" dirty="0">
                <a:solidFill>
                  <a:srgbClr val="258D23"/>
                </a:solidFill>
                <a:effectLst/>
                <a:latin typeface="Arial" panose="020B0604020202020204" pitchFamily="34" charset="0"/>
                <a:ea typeface="Times New Roman" panose="02020603050405020304" pitchFamily="18" charset="0"/>
              </a:rPr>
              <a:t>PASSED </a:t>
            </a:r>
            <a:r>
              <a:rPr lang="en-US" sz="1800" i="1" dirty="0">
                <a:solidFill>
                  <a:srgbClr val="000000"/>
                </a:solidFill>
                <a:effectLst/>
                <a:latin typeface="Arial" panose="020B0604020202020204" pitchFamily="34" charset="0"/>
                <a:ea typeface="Times New Roman" panose="02020603050405020304" pitchFamily="18" charset="0"/>
              </a:rPr>
              <a:t>as</a:t>
            </a:r>
            <a:r>
              <a:rPr lang="en-US" sz="1800" b="1" i="1" dirty="0">
                <a:solidFill>
                  <a:srgbClr val="000000"/>
                </a:solidFill>
                <a:effectLst/>
                <a:latin typeface="Arial" panose="020B0604020202020204" pitchFamily="34" charset="0"/>
                <a:ea typeface="Times New Roman" panose="02020603050405020304" pitchFamily="18" charset="0"/>
              </a:rPr>
              <a:t> </a:t>
            </a:r>
            <a:r>
              <a:rPr lang="en-US" sz="1800" b="1" i="1" dirty="0">
                <a:solidFill>
                  <a:srgbClr val="CB9823"/>
                </a:solidFill>
                <a:effectLst/>
                <a:latin typeface="Arial" panose="020B0604020202020204" pitchFamily="34" charset="0"/>
                <a:ea typeface="Times New Roman" panose="02020603050405020304" pitchFamily="18" charset="0"/>
              </a:rPr>
              <a:t>amended</a:t>
            </a:r>
            <a:r>
              <a:rPr lang="en-US" sz="1800" b="1" i="1"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u="sng" dirty="0">
                <a:solidFill>
                  <a:srgbClr val="121AE5"/>
                </a:solidFill>
                <a:effectLst/>
                <a:latin typeface="Arial" panose="020B0604020202020204" pitchFamily="34" charset="0"/>
                <a:ea typeface="Times New Roman" panose="02020603050405020304" pitchFamily="18" charset="0"/>
                <a:hlinkClick r:id="rId4"/>
              </a:rPr>
              <a:t>24LSO-0185 Property tax - residential property valuation</a:t>
            </a:r>
            <a:r>
              <a:rPr lang="en-US" sz="1800" dirty="0">
                <a:solidFill>
                  <a:srgbClr val="000000"/>
                </a:solidFill>
                <a:effectLst/>
                <a:latin typeface="Arial" panose="020B0604020202020204" pitchFamily="34" charset="0"/>
                <a:ea typeface="Times New Roman" panose="02020603050405020304" pitchFamily="18" charset="0"/>
              </a:rPr>
              <a:t> - Addresses and allows a cap by providing for a resolution for a constitutional amendment separating the residential property from the "all other" classifications. </a:t>
            </a:r>
            <a:r>
              <a:rPr lang="en-US" sz="1800" b="1" i="1" dirty="0">
                <a:solidFill>
                  <a:srgbClr val="258D23"/>
                </a:solidFill>
                <a:effectLst/>
                <a:latin typeface="Arial" panose="020B0604020202020204" pitchFamily="34" charset="0"/>
                <a:ea typeface="Times New Roman" panose="02020603050405020304" pitchFamily="18" charset="0"/>
              </a:rPr>
              <a:t>PASSED </a:t>
            </a:r>
            <a:r>
              <a:rPr lang="en-US" sz="1800" i="1" dirty="0">
                <a:solidFill>
                  <a:srgbClr val="000000"/>
                </a:solidFill>
                <a:effectLst/>
                <a:latin typeface="Arial" panose="020B0604020202020204" pitchFamily="34" charset="0"/>
                <a:ea typeface="Times New Roman" panose="02020603050405020304" pitchFamily="18" charset="0"/>
              </a:rPr>
              <a:t>as</a:t>
            </a:r>
            <a:r>
              <a:rPr lang="en-US" sz="1800" b="1" i="1" dirty="0">
                <a:solidFill>
                  <a:srgbClr val="000000"/>
                </a:solidFill>
                <a:effectLst/>
                <a:latin typeface="Arial" panose="020B0604020202020204" pitchFamily="34" charset="0"/>
                <a:ea typeface="Times New Roman" panose="02020603050405020304" pitchFamily="18" charset="0"/>
              </a:rPr>
              <a:t> </a:t>
            </a:r>
            <a:r>
              <a:rPr lang="en-US" sz="1800" b="1" i="1" dirty="0">
                <a:solidFill>
                  <a:srgbClr val="CB9823"/>
                </a:solidFill>
                <a:effectLst/>
                <a:latin typeface="Arial" panose="020B0604020202020204" pitchFamily="34" charset="0"/>
                <a:ea typeface="Times New Roman" panose="02020603050405020304" pitchFamily="18" charset="0"/>
              </a:rPr>
              <a:t>amended</a:t>
            </a:r>
            <a:r>
              <a:rPr lang="en-US" sz="1800" b="1" i="1" dirty="0">
                <a:solidFill>
                  <a:srgbClr val="000000"/>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mn-cs"/>
              </a:rPr>
              <a:t>FAILED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u="sng" dirty="0">
                <a:solidFill>
                  <a:srgbClr val="121AE5"/>
                </a:solidFill>
                <a:effectLst/>
                <a:latin typeface="Arial" panose="020B0604020202020204" pitchFamily="34" charset="0"/>
                <a:ea typeface="Times New Roman" panose="02020603050405020304" pitchFamily="18" charset="0"/>
                <a:hlinkClick r:id="rId5"/>
              </a:rPr>
              <a:t>2023 HB0121 Property tax deferral program - amendments</a:t>
            </a:r>
            <a:r>
              <a:rPr lang="en-US" sz="1800" dirty="0">
                <a:solidFill>
                  <a:srgbClr val="000000"/>
                </a:solidFill>
                <a:effectLst/>
                <a:latin typeface="Arial" panose="020B0604020202020204" pitchFamily="34" charset="0"/>
                <a:ea typeface="Times New Roman" panose="02020603050405020304" pitchFamily="18" charset="0"/>
              </a:rPr>
              <a:t> - This program would be administered by the state instead of a local option by counties. LSO noted this has little to no constitutional violation and would provide another option for residents struggling with sharp tax increases. Those with a mortgage must have the lender sign off on the application. As amended it removed qualifiers and kept it as a county program. </a:t>
            </a:r>
            <a:r>
              <a:rPr lang="en-US" sz="1800" b="1" i="1" dirty="0">
                <a:solidFill>
                  <a:srgbClr val="E94C3A"/>
                </a:solidFill>
                <a:effectLst/>
                <a:latin typeface="Arial" panose="020B0604020202020204" pitchFamily="34" charset="0"/>
                <a:ea typeface="Times New Roman" panose="02020603050405020304" pitchFamily="18" charset="0"/>
              </a:rPr>
              <a:t>FAILED</a:t>
            </a:r>
            <a:r>
              <a:rPr lang="en-US" sz="1800" dirty="0">
                <a:solidFill>
                  <a:srgbClr val="000000"/>
                </a:solidFill>
                <a:effectLst/>
                <a:latin typeface="Arial" panose="020B0604020202020204" pitchFamily="34" charset="0"/>
                <a:ea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u="sng" dirty="0">
                <a:solidFill>
                  <a:srgbClr val="121AE5"/>
                </a:solidFill>
                <a:effectLst/>
                <a:latin typeface="Arial" panose="020B0604020202020204" pitchFamily="34" charset="0"/>
                <a:ea typeface="Times New Roman" panose="02020603050405020304" pitchFamily="18" charset="0"/>
                <a:hlinkClick r:id="rId6"/>
              </a:rPr>
              <a:t>24LSO-0183 Mill levy amendments</a:t>
            </a:r>
            <a:r>
              <a:rPr lang="en-US" sz="1800" dirty="0">
                <a:solidFill>
                  <a:srgbClr val="000000"/>
                </a:solidFill>
                <a:effectLst/>
                <a:latin typeface="Arial" panose="020B0604020202020204" pitchFamily="34" charset="0"/>
                <a:ea typeface="Times New Roman" panose="02020603050405020304" pitchFamily="18" charset="0"/>
              </a:rPr>
              <a:t> - If the Legislative Stabilization Reserve Account (LSRA) drops below $500 million, the state Auditor notifies the State Board of Equalization which in turn will direct the boards of county commissioners to levy a special property tax not exceeding 4 mills and the revenue will move to the General Fund. If the LSRA exceeds $500 M, the BOE shall lower the 12 mill levy directed to the School Foundation Program (8-11 mills). Additionally, this grants authority to the county commissioners to restrict special district budgets that are 7 times there reserve amounts. </a:t>
            </a:r>
            <a:r>
              <a:rPr lang="en-US" sz="1800" b="1" i="1" dirty="0">
                <a:solidFill>
                  <a:srgbClr val="CB9823"/>
                </a:solidFill>
                <a:effectLst/>
                <a:latin typeface="Arial" panose="020B0604020202020204" pitchFamily="34" charset="0"/>
                <a:ea typeface="Times New Roman" panose="02020603050405020304" pitchFamily="18" charset="0"/>
              </a:rPr>
              <a:t>TABLED</a:t>
            </a:r>
            <a:r>
              <a:rPr lang="en-US" sz="1800" i="1" dirty="0">
                <a:solidFill>
                  <a:srgbClr val="CB9823"/>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u="sng" dirty="0">
                <a:solidFill>
                  <a:srgbClr val="121AE5"/>
                </a:solidFill>
                <a:effectLst/>
                <a:latin typeface="Arial" panose="020B0604020202020204" pitchFamily="34" charset="0"/>
                <a:ea typeface="Times New Roman" panose="02020603050405020304" pitchFamily="18" charset="0"/>
                <a:hlinkClick r:id="rId7"/>
              </a:rPr>
              <a:t>24LSO-0182 Property taxes-monthly payments</a:t>
            </a:r>
            <a:r>
              <a:rPr lang="en-US" sz="1800" dirty="0">
                <a:solidFill>
                  <a:srgbClr val="000000"/>
                </a:solidFill>
                <a:effectLst/>
                <a:latin typeface="Arial" panose="020B0604020202020204" pitchFamily="34" charset="0"/>
                <a:ea typeface="Times New Roman" panose="02020603050405020304" pitchFamily="18" charset="0"/>
              </a:rPr>
              <a:t> - Allows for monthly payments of property tax payments. Arguments included this was too cumbersome and the administrative burden was too extreme. </a:t>
            </a:r>
            <a:r>
              <a:rPr lang="en-US" sz="1800" b="1" i="1" dirty="0">
                <a:solidFill>
                  <a:srgbClr val="CB9823"/>
                </a:solidFill>
                <a:effectLst/>
                <a:latin typeface="Arial" panose="020B0604020202020204" pitchFamily="34" charset="0"/>
                <a:ea typeface="Times New Roman" panose="02020603050405020304" pitchFamily="18" charset="0"/>
              </a:rPr>
              <a:t>TABLED</a:t>
            </a:r>
            <a:r>
              <a:rPr lang="en-US" sz="1800" i="1" dirty="0">
                <a:solidFill>
                  <a:srgbClr val="CB9823"/>
                </a:solidFill>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338" lvl="0" indent="-285338">
              <a:buFont typeface="Arial" panose="020B0604020202020204" pitchFamily="34" charset="0"/>
              <a:buChar char="•"/>
            </a:pPr>
            <a:endParaRPr lang="en-US" sz="1400" b="0" dirty="0"/>
          </a:p>
        </p:txBody>
      </p:sp>
      <p:sp>
        <p:nvSpPr>
          <p:cNvPr id="5" name="Slide Image Placeholder 4"/>
          <p:cNvSpPr>
            <a:spLocks noGrp="1" noRot="1" noChangeAspect="1"/>
          </p:cNvSpPr>
          <p:nvPr>
            <p:ph type="sldImg"/>
          </p:nvPr>
        </p:nvSpPr>
        <p:spPr>
          <a:xfrm>
            <a:off x="1371600" y="841375"/>
            <a:ext cx="4343400" cy="3257550"/>
          </a:xfrm>
        </p:spPr>
      </p:sp>
    </p:spTree>
    <p:extLst>
      <p:ext uri="{BB962C8B-B14F-4D97-AF65-F5344CB8AC3E}">
        <p14:creationId xmlns:p14="http://schemas.microsoft.com/office/powerpoint/2010/main" val="612496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85338" marR="0" lvl="0" indent="-285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sng" dirty="0">
                <a:solidFill>
                  <a:srgbClr val="121AE5"/>
                </a:solidFill>
                <a:effectLst/>
                <a:latin typeface="Arial" panose="020B060402020202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338" lvl="0" indent="-285338">
              <a:buFont typeface="Arial" panose="020B0604020202020204" pitchFamily="34" charset="0"/>
              <a:buChar char="•"/>
            </a:pPr>
            <a:endParaRPr lang="en-US" sz="1400" b="0" dirty="0"/>
          </a:p>
        </p:txBody>
      </p:sp>
      <p:sp>
        <p:nvSpPr>
          <p:cNvPr id="5" name="Slide Image Placeholder 4"/>
          <p:cNvSpPr>
            <a:spLocks noGrp="1" noRot="1" noChangeAspect="1"/>
          </p:cNvSpPr>
          <p:nvPr>
            <p:ph type="sldImg"/>
          </p:nvPr>
        </p:nvSpPr>
        <p:spPr>
          <a:xfrm>
            <a:off x="1371600" y="841375"/>
            <a:ext cx="4343400" cy="3257550"/>
          </a:xfrm>
        </p:spPr>
      </p:sp>
    </p:spTree>
    <p:extLst>
      <p:ext uri="{BB962C8B-B14F-4D97-AF65-F5344CB8AC3E}">
        <p14:creationId xmlns:p14="http://schemas.microsoft.com/office/powerpoint/2010/main" val="2254685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10000"/>
          </a:bodyPr>
          <a:lstStyle/>
          <a:p>
            <a:pPr marL="285338" marR="0" lvl="0" indent="-285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i="1" dirty="0">
                <a:solidFill>
                  <a:srgbClr val="000000"/>
                </a:solidFill>
                <a:effectLst/>
                <a:latin typeface="Arial" panose="020B0604020202020204" pitchFamily="34" charset="0"/>
                <a:ea typeface="Times New Roman" panose="02020603050405020304" pitchFamily="18" charset="0"/>
              </a:rPr>
              <a:t>Action:</a:t>
            </a:r>
            <a:r>
              <a:rPr lang="en-US" sz="1800" dirty="0">
                <a:solidFill>
                  <a:srgbClr val="000000"/>
                </a:solidFill>
                <a:effectLst/>
                <a:latin typeface="Arial" panose="020B0604020202020204" pitchFamily="34" charset="0"/>
                <a:ea typeface="Times New Roman" panose="02020603050405020304" pitchFamily="18" charset="0"/>
              </a:rPr>
              <a:t> The committee requested two bill drafts for consideration at the next meeting: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rPr>
              <a:t>Eliminate the state portion of the vehicle registration for diesel vehicles and increase the diesel fuel tax by $0.xx to be revenue neutral for in state drivers and to capture revenue by out of state vehicles; and</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rPr>
              <a:t>Eliminate the $20 of the state portion on the vehicle registration for all vehicles and increase the diesel and gas tax by $0.02.</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panose="020B0604020202020204" pitchFamily="34" charset="0"/>
                <a:ea typeface="Times New Roman" panose="02020603050405020304" pitchFamily="18" charset="0"/>
              </a:rPr>
              <a:t>EV Taxes - </a:t>
            </a:r>
            <a:r>
              <a:rPr lang="en-US" sz="1800" dirty="0">
                <a:solidFill>
                  <a:srgbClr val="000000"/>
                </a:solidFill>
                <a:effectLst/>
                <a:latin typeface="Arial" panose="020B0604020202020204" pitchFamily="34" charset="0"/>
                <a:ea typeface="Times New Roman" panose="02020603050405020304" pitchFamily="18" charset="0"/>
              </a:rPr>
              <a:t>WYDOT presented </a:t>
            </a:r>
            <a:r>
              <a:rPr lang="en-US" sz="1800" b="1" u="sng" dirty="0">
                <a:solidFill>
                  <a:srgbClr val="121AE5"/>
                </a:solidFill>
                <a:effectLst/>
                <a:latin typeface="Arial" panose="020B0604020202020204" pitchFamily="34" charset="0"/>
                <a:ea typeface="Times New Roman" panose="02020603050405020304" pitchFamily="18" charset="0"/>
                <a:hlinkClick r:id="rId3"/>
              </a:rPr>
              <a:t>Taxation Details</a:t>
            </a:r>
            <a:r>
              <a:rPr lang="en-US" sz="1800" dirty="0">
                <a:solidFill>
                  <a:srgbClr val="000000"/>
                </a:solidFill>
                <a:effectLst/>
                <a:latin typeface="Arial" panose="020B0604020202020204" pitchFamily="34" charset="0"/>
                <a:ea typeface="Times New Roman" panose="02020603050405020304" pitchFamily="18" charset="0"/>
              </a:rPr>
              <a:t> that explained the conversion of a $0.03 fuel tax per kilowatt-hour tax.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u="sng" dirty="0">
                <a:solidFill>
                  <a:srgbClr val="121AE5"/>
                </a:solidFill>
                <a:effectLst/>
                <a:latin typeface="Arial" panose="020B0604020202020204" pitchFamily="34" charset="0"/>
                <a:ea typeface="Times New Roman" panose="02020603050405020304" pitchFamily="18" charset="0"/>
                <a:hlinkClick r:id="rId4"/>
              </a:rPr>
              <a:t>24LSO-0089 Alternative fuel tax - electricity amendments</a:t>
            </a:r>
            <a:r>
              <a:rPr lang="en-US" sz="1800" dirty="0">
                <a:solidFill>
                  <a:srgbClr val="121AE5"/>
                </a:solidFill>
                <a:effectLst/>
                <a:latin typeface="Arial" panose="020B0604020202020204" pitchFamily="34" charset="0"/>
                <a:ea typeface="Times New Roman" panose="02020603050405020304" pitchFamily="18" charset="0"/>
              </a:rPr>
              <a:t> </a:t>
            </a:r>
            <a:r>
              <a:rPr lang="en-US" sz="1800" b="1" i="1" dirty="0">
                <a:solidFill>
                  <a:srgbClr val="258D23"/>
                </a:solidFill>
                <a:effectLst/>
                <a:latin typeface="Arial" panose="020B0604020202020204" pitchFamily="34" charset="0"/>
                <a:ea typeface="Times New Roman" panose="02020603050405020304" pitchFamily="18" charset="0"/>
              </a:rPr>
              <a:t>PASSED as amended with </a:t>
            </a:r>
            <a:r>
              <a:rPr lang="en-US" sz="1800" b="1" u="sng" dirty="0">
                <a:solidFill>
                  <a:srgbClr val="121AE5"/>
                </a:solidFill>
                <a:effectLst/>
                <a:latin typeface="Arial" panose="020B0604020202020204" pitchFamily="34" charset="0"/>
                <a:ea typeface="Times New Roman" panose="02020603050405020304" pitchFamily="18" charset="0"/>
                <a:hlinkClick r:id="rId5"/>
              </a:rPr>
              <a:t>committee amendments.</a:t>
            </a:r>
            <a:r>
              <a:rPr lang="en-US" sz="1800" dirty="0">
                <a:solidFill>
                  <a:srgbClr val="000000"/>
                </a:solidFill>
                <a:effectLst/>
                <a:latin typeface="Arial" panose="020B0604020202020204" pitchFamily="34" charset="0"/>
                <a:ea typeface="Times New Roman" panose="02020603050405020304" pitchFamily="18" charset="0"/>
              </a:rPr>
              <a:t> See the proposed committee amendments for all the changes. </a:t>
            </a:r>
            <a:endParaRPr lang="en-US" sz="1800" dirty="0">
              <a:effectLst/>
              <a:latin typeface="Calibri" panose="020F0502020204030204" pitchFamily="34" charset="0"/>
              <a:ea typeface="Calibri" panose="020F0502020204030204" pitchFamily="34" charset="0"/>
            </a:endParaRPr>
          </a:p>
          <a:p>
            <a:pPr marL="285338" lvl="0" indent="-285338">
              <a:buFont typeface="Arial" panose="020B0604020202020204" pitchFamily="34" charset="0"/>
              <a:buChar char="•"/>
            </a:pPr>
            <a:endParaRPr lang="en-US" sz="1400" b="0" dirty="0"/>
          </a:p>
        </p:txBody>
      </p:sp>
      <p:sp>
        <p:nvSpPr>
          <p:cNvPr id="5" name="Slide Image Placeholder 4"/>
          <p:cNvSpPr>
            <a:spLocks noGrp="1" noRot="1" noChangeAspect="1"/>
          </p:cNvSpPr>
          <p:nvPr>
            <p:ph type="sldImg"/>
          </p:nvPr>
        </p:nvSpPr>
        <p:spPr>
          <a:xfrm>
            <a:off x="1371600" y="841375"/>
            <a:ext cx="4343400" cy="3257550"/>
          </a:xfrm>
        </p:spPr>
      </p:sp>
    </p:spTree>
    <p:extLst>
      <p:ext uri="{BB962C8B-B14F-4D97-AF65-F5344CB8AC3E}">
        <p14:creationId xmlns:p14="http://schemas.microsoft.com/office/powerpoint/2010/main" val="558881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85338" marR="0" lvl="0" indent="-285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338" lvl="0" indent="-285338">
              <a:buFont typeface="Arial" panose="020B0604020202020204" pitchFamily="34" charset="0"/>
              <a:buChar char="•"/>
            </a:pPr>
            <a:endParaRPr lang="en-US" sz="1400" b="0" dirty="0"/>
          </a:p>
        </p:txBody>
      </p:sp>
      <p:sp>
        <p:nvSpPr>
          <p:cNvPr id="5" name="Slide Image Placeholder 4"/>
          <p:cNvSpPr>
            <a:spLocks noGrp="1" noRot="1" noChangeAspect="1"/>
          </p:cNvSpPr>
          <p:nvPr>
            <p:ph type="sldImg"/>
          </p:nvPr>
        </p:nvSpPr>
        <p:spPr>
          <a:xfrm>
            <a:off x="1371600" y="841375"/>
            <a:ext cx="4343400" cy="3257550"/>
          </a:xfrm>
        </p:spPr>
      </p:sp>
    </p:spTree>
    <p:extLst>
      <p:ext uri="{BB962C8B-B14F-4D97-AF65-F5344CB8AC3E}">
        <p14:creationId xmlns:p14="http://schemas.microsoft.com/office/powerpoint/2010/main" val="3337475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85338" marR="0" lvl="0" indent="-285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338" lvl="0" indent="-285338">
              <a:buFont typeface="Arial" panose="020B0604020202020204" pitchFamily="34" charset="0"/>
              <a:buChar char="•"/>
            </a:pPr>
            <a:endParaRPr lang="en-US" sz="1400" b="0" dirty="0"/>
          </a:p>
        </p:txBody>
      </p:sp>
      <p:sp>
        <p:nvSpPr>
          <p:cNvPr id="5" name="Slide Image Placeholder 4"/>
          <p:cNvSpPr>
            <a:spLocks noGrp="1" noRot="1" noChangeAspect="1"/>
          </p:cNvSpPr>
          <p:nvPr>
            <p:ph type="sldImg"/>
          </p:nvPr>
        </p:nvSpPr>
        <p:spPr>
          <a:xfrm>
            <a:off x="1371600" y="841375"/>
            <a:ext cx="4343400" cy="3257550"/>
          </a:xfrm>
        </p:spPr>
      </p:sp>
    </p:spTree>
    <p:extLst>
      <p:ext uri="{BB962C8B-B14F-4D97-AF65-F5344CB8AC3E}">
        <p14:creationId xmlns:p14="http://schemas.microsoft.com/office/powerpoint/2010/main" val="1895244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85338" marR="0" lvl="0" indent="-285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338" marR="0" lvl="0" indent="-285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338" lvl="0" indent="-285338">
              <a:buFont typeface="Arial" panose="020B0604020202020204" pitchFamily="34" charset="0"/>
              <a:buChar char="•"/>
            </a:pPr>
            <a:endParaRPr lang="en-US" sz="1400" b="0" dirty="0"/>
          </a:p>
        </p:txBody>
      </p:sp>
      <p:sp>
        <p:nvSpPr>
          <p:cNvPr id="5" name="Slide Image Placeholder 4"/>
          <p:cNvSpPr>
            <a:spLocks noGrp="1" noRot="1" noChangeAspect="1"/>
          </p:cNvSpPr>
          <p:nvPr>
            <p:ph type="sldImg"/>
          </p:nvPr>
        </p:nvSpPr>
        <p:spPr>
          <a:xfrm>
            <a:off x="1371600" y="841375"/>
            <a:ext cx="4343400" cy="3257550"/>
          </a:xfrm>
        </p:spPr>
      </p:sp>
    </p:spTree>
    <p:extLst>
      <p:ext uri="{BB962C8B-B14F-4D97-AF65-F5344CB8AC3E}">
        <p14:creationId xmlns:p14="http://schemas.microsoft.com/office/powerpoint/2010/main" val="2289928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4DA7E-606C-E049-A033-226AE9038811}" type="slidenum">
              <a:rPr lang="en-US" smtClean="0"/>
              <a:pPr/>
              <a:t>29</a:t>
            </a:fld>
            <a:endParaRPr lang="en-US"/>
          </a:p>
        </p:txBody>
      </p:sp>
    </p:spTree>
    <p:extLst>
      <p:ext uri="{BB962C8B-B14F-4D97-AF65-F5344CB8AC3E}">
        <p14:creationId xmlns:p14="http://schemas.microsoft.com/office/powerpoint/2010/main" val="2530266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85338" indent="-285338">
              <a:buFont typeface="Arial" panose="020B0604020202020204" pitchFamily="34" charset="0"/>
              <a:buChar char="•"/>
            </a:pPr>
            <a:endParaRPr lang="en-US" sz="1400" b="1" dirty="0"/>
          </a:p>
        </p:txBody>
      </p:sp>
      <p:sp>
        <p:nvSpPr>
          <p:cNvPr id="5" name="Slide Image Placeholder 4"/>
          <p:cNvSpPr>
            <a:spLocks noGrp="1" noRot="1" noChangeAspect="1"/>
          </p:cNvSpPr>
          <p:nvPr>
            <p:ph type="sldImg"/>
          </p:nvPr>
        </p:nvSpPr>
        <p:spPr>
          <a:xfrm>
            <a:off x="1008063" y="468313"/>
            <a:ext cx="4933950" cy="3700462"/>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4DA7E-606C-E049-A033-226AE9038811}" type="slidenum">
              <a:rPr lang="en-US" smtClean="0"/>
              <a:pPr/>
              <a:t>3</a:t>
            </a:fld>
            <a:endParaRPr lang="en-US" dirty="0"/>
          </a:p>
        </p:txBody>
      </p:sp>
    </p:spTree>
    <p:extLst>
      <p:ext uri="{BB962C8B-B14F-4D97-AF65-F5344CB8AC3E}">
        <p14:creationId xmlns:p14="http://schemas.microsoft.com/office/powerpoint/2010/main" val="409058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a:xfrm>
            <a:off x="701040" y="4114801"/>
            <a:ext cx="5608320" cy="4571363"/>
          </a:xfrm>
        </p:spPr>
        <p:txBody>
          <a:bodyPr>
            <a:norm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1937, WTA has advocated for sound tax policy for a healthy Wyoming economy. We are not anti-tax or pro tax we are a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non-profit</a:t>
            </a:r>
            <a:r>
              <a:rPr lang="en-US" sz="1800" dirty="0">
                <a:effectLst/>
                <a:latin typeface="Calibri" panose="020F0502020204030204" pitchFamily="34" charset="0"/>
                <a:ea typeface="Calibri" panose="020F0502020204030204" pitchFamily="34" charset="0"/>
                <a:cs typeface="Times New Roman" panose="02020603050405020304" pitchFamily="18" charset="0"/>
              </a:rPr>
              <a:t> 501 (c) (4) corporation think tank with a 501 c3 foundation – research arm</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membership is diverse from large companies to family business, mineral producers to ranchers, corporations to cooperatives, elected officials to private citizens. </a:t>
            </a:r>
          </a:p>
          <a:p>
            <a:endParaRPr lang="en-US" dirty="0"/>
          </a:p>
        </p:txBody>
      </p:sp>
      <p:sp>
        <p:nvSpPr>
          <p:cNvPr id="4" name="Slide Number Placeholder 3"/>
          <p:cNvSpPr>
            <a:spLocks noGrp="1"/>
          </p:cNvSpPr>
          <p:nvPr>
            <p:ph type="sldNum" sz="quarter" idx="10"/>
          </p:nvPr>
        </p:nvSpPr>
        <p:spPr/>
        <p:txBody>
          <a:bodyPr/>
          <a:lstStyle/>
          <a:p>
            <a:fld id="{2C94DA7E-606C-E049-A033-226AE9038811}" type="slidenum">
              <a:rPr lang="en-US" smtClean="0"/>
              <a:pPr/>
              <a:t>4</a:t>
            </a:fld>
            <a:endParaRPr lang="en-US" dirty="0"/>
          </a:p>
        </p:txBody>
      </p:sp>
    </p:spTree>
    <p:extLst>
      <p:ext uri="{BB962C8B-B14F-4D97-AF65-F5344CB8AC3E}">
        <p14:creationId xmlns:p14="http://schemas.microsoft.com/office/powerpoint/2010/main" val="390185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85000" lnSpcReduction="20000"/>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WTA’s Cornerstones of Taxation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provides a litmus test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all tax policy that stands on four key principles.  This tool helps Wyoming policy makers pave the road to sensible solutions to tax policy questions and promotes “good tax policy” for proposed legislation by asking is it Justified, is it Equitable, is it Stable and is it Transparent?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model helps the WTA in determining its position to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support or oppose </a:t>
            </a:r>
            <a:r>
              <a:rPr lang="en-US" sz="1800" dirty="0">
                <a:effectLst/>
                <a:latin typeface="Calibri" panose="020F0502020204030204" pitchFamily="34" charset="0"/>
                <a:ea typeface="Calibri" panose="020F0502020204030204" pitchFamily="34" charset="0"/>
                <a:cs typeface="Times New Roman" panose="02020603050405020304" pitchFamily="18" charset="0"/>
              </a:rPr>
              <a:t>legislative issues.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WTA believes sound tax policies is the foundation for economic development.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Everyone has a voice in the process.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Members benefit from the input of all members, not just a few.  The WTA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works in cooperation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other professional associations - working jointly on issues to support the best interests of the taxpayer. </a:t>
            </a:r>
          </a:p>
          <a:p>
            <a:pPr marL="342900" marR="0" lvl="0" indent="-342900">
              <a:lnSpc>
                <a:spcPct val="107000"/>
              </a:lnSpc>
              <a:spcBef>
                <a:spcPts val="0"/>
              </a:spcBef>
              <a:spcAft>
                <a:spcPts val="800"/>
              </a:spcAft>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Allowed us to major champions for the lodging tax (also was a tax reform 2000 initiative)</a:t>
            </a:r>
          </a:p>
          <a:p>
            <a:endParaRPr lang="en-US" sz="1400" dirty="0"/>
          </a:p>
        </p:txBody>
      </p:sp>
      <p:sp>
        <p:nvSpPr>
          <p:cNvPr id="5" name="Slide Image Placeholder 4"/>
          <p:cNvSpPr>
            <a:spLocks noGrp="1" noRot="1" noChangeAspect="1"/>
          </p:cNvSpPr>
          <p:nvPr>
            <p:ph type="sldImg"/>
          </p:nvPr>
        </p:nvSpPr>
        <p:spPr>
          <a:xfrm>
            <a:off x="1312863" y="661988"/>
            <a:ext cx="4400550" cy="330041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62500" lnSpcReduction="20000"/>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the inception of the severance tax in the 1970s Wyoming’s tax structure has been beholden to the boom-and-bust nature of our legacy industries. By the late 1990s the writing was on the wall as there were major deficits and rising costs of education. In 1997 WTA Exe Dir Michael Walden Newman collaborated with Governor Jim Geringer’ s office to create a discussion on Wyoming’s tax structure for the WTA Annual Meeting. The debate was if we started from scratch what would it look like??  If we implemented these changes now, how different would the finances of the state look? Post meeting, this discussion moved forward as WTA Executive Director Walden-Newman wrote a draft bill to create a tax committee appropriately named Tax Reform 2000.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special legislative tax committee created bipartisan recommendations. All those recommendations stay the same for today. Wyoming’s tax structure is inequitable, unstable, lacks balance and at the time almost 75% of the state’s tax revenue was generated by property taxes, severances taxes and sales and use taxes from the minerals industry.</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let’s fast forward to today – 22 years and counting – sad to say much remains the same. However, we have slightly moved the needle. 32 actions have been taken by the legislature based on recommendations from the Tax Reform 2000 Committee and there have been 50-60 additional bills that have been introduced but defeated. You can find all this online wyotax.org</a:t>
            </a:r>
          </a:p>
          <a:p>
            <a:pPr marL="285338" indent="-285338">
              <a:buFont typeface="Arial" panose="020B0604020202020204" pitchFamily="34" charset="0"/>
              <a:buChar char="•"/>
            </a:pPr>
            <a:endParaRPr lang="en-US" sz="1400" b="1" dirty="0"/>
          </a:p>
        </p:txBody>
      </p:sp>
      <p:sp>
        <p:nvSpPr>
          <p:cNvPr id="5" name="Slide Image Placeholder 4"/>
          <p:cNvSpPr>
            <a:spLocks noGrp="1" noRot="1" noChangeAspect="1"/>
          </p:cNvSpPr>
          <p:nvPr>
            <p:ph type="sldImg"/>
          </p:nvPr>
        </p:nvSpPr>
        <p:spPr>
          <a:xfrm>
            <a:off x="1069975" y="515938"/>
            <a:ext cx="4795838" cy="359886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651530"/>
            <a:ext cx="5608320" cy="4183381"/>
          </a:xfrm>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tabLst>
                <a:tab pos="6858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what do our revenues look like today?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Everyone in the state of Wyoming enjoys no individual or corporate income tax so we rely heavily on property and sales tax.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FY 2021, 52% was raised through property tax of which 45% of the property tax was accounted for through mineral production.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General Sales tax accounts for 33%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Severance tax accounts for 9% of Wyoming’s revenues.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 taxes equate for about 6% which include things like fuel tax, cigarette and alcohol taxes, insurance premium taxes, franchise taxes and the wind generation tax. </a:t>
            </a:r>
          </a:p>
          <a:p>
            <a:endParaRPr lang="en-US" sz="1500" b="1" dirty="0"/>
          </a:p>
        </p:txBody>
      </p:sp>
      <p:sp>
        <p:nvSpPr>
          <p:cNvPr id="5" name="Slide Image Placeholder 4"/>
          <p:cNvSpPr>
            <a:spLocks noGrp="1" noRot="1" noChangeAspect="1"/>
          </p:cNvSpPr>
          <p:nvPr>
            <p:ph type="sldImg"/>
          </p:nvPr>
        </p:nvSpPr>
        <p:spPr>
          <a:xfrm>
            <a:off x="1008063" y="468313"/>
            <a:ext cx="5010150" cy="3757612"/>
          </a:xfrm>
        </p:spPr>
      </p:sp>
    </p:spTree>
    <p:extLst>
      <p:ext uri="{BB962C8B-B14F-4D97-AF65-F5344CB8AC3E}">
        <p14:creationId xmlns:p14="http://schemas.microsoft.com/office/powerpoint/2010/main" val="398328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651530"/>
            <a:ext cx="5608320" cy="4183381"/>
          </a:xfrm>
        </p:spPr>
        <p:txBody>
          <a:bodyPr>
            <a:normAutofit/>
          </a:bodyPr>
          <a:lstStyle/>
          <a:p>
            <a:endParaRPr lang="en-US" sz="1500" b="1" dirty="0"/>
          </a:p>
        </p:txBody>
      </p:sp>
      <p:sp>
        <p:nvSpPr>
          <p:cNvPr id="5" name="Slide Image Placeholder 4"/>
          <p:cNvSpPr>
            <a:spLocks noGrp="1" noRot="1" noChangeAspect="1"/>
          </p:cNvSpPr>
          <p:nvPr>
            <p:ph type="sldImg"/>
          </p:nvPr>
        </p:nvSpPr>
        <p:spPr>
          <a:xfrm>
            <a:off x="1008063" y="468313"/>
            <a:ext cx="5010150" cy="3757612"/>
          </a:xfrm>
        </p:spPr>
      </p:sp>
    </p:spTree>
    <p:extLst>
      <p:ext uri="{BB962C8B-B14F-4D97-AF65-F5344CB8AC3E}">
        <p14:creationId xmlns:p14="http://schemas.microsoft.com/office/powerpoint/2010/main" val="12268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4DA7E-606C-E049-A033-226AE9038811}" type="slidenum">
              <a:rPr lang="en-US" smtClean="0"/>
              <a:pPr/>
              <a:t>9</a:t>
            </a:fld>
            <a:endParaRPr lang="en-US" dirty="0"/>
          </a:p>
        </p:txBody>
      </p:sp>
    </p:spTree>
    <p:extLst>
      <p:ext uri="{BB962C8B-B14F-4D97-AF65-F5344CB8AC3E}">
        <p14:creationId xmlns:p14="http://schemas.microsoft.com/office/powerpoint/2010/main" val="267131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over.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562600" y="2647950"/>
            <a:ext cx="3200400" cy="1238250"/>
          </a:xfrm>
        </p:spPr>
        <p:txBody>
          <a:bodyPr lIns="0" tIns="0" rIns="0" bIns="0" anchor="ctr">
            <a:normAutofit/>
          </a:bodyPr>
          <a:lstStyle>
            <a:lvl1pPr>
              <a:lnSpc>
                <a:spcPct val="100000"/>
              </a:lnSpc>
              <a:defRPr sz="2400"/>
            </a:lvl1pPr>
          </a:lstStyle>
          <a:p>
            <a:r>
              <a:rPr lang="en-US" dirty="0"/>
              <a:t>Click to edit Master title style</a:t>
            </a:r>
          </a:p>
        </p:txBody>
      </p:sp>
      <p:sp>
        <p:nvSpPr>
          <p:cNvPr id="4" name="Date Placeholder 3"/>
          <p:cNvSpPr>
            <a:spLocks noGrp="1"/>
          </p:cNvSpPr>
          <p:nvPr>
            <p:ph type="dt" sz="half" idx="10"/>
          </p:nvPr>
        </p:nvSpPr>
        <p:spPr>
          <a:xfrm>
            <a:off x="5562600" y="3886200"/>
            <a:ext cx="2286000" cy="304800"/>
          </a:xfrm>
        </p:spPr>
        <p:txBody>
          <a:bodyPr/>
          <a:lstStyle>
            <a:lvl1pPr>
              <a:defRPr sz="1400">
                <a:solidFill>
                  <a:srgbClr val="BF8668"/>
                </a:solidFill>
              </a:defRPr>
            </a:lvl1pPr>
          </a:lstStyle>
          <a:p>
            <a:fld id="{255F9CC7-932F-D943-9C93-3203F3BA7E73}" type="datetime1">
              <a:rPr lang="en-US" smtClean="0"/>
              <a:pPr/>
              <a:t>10/24/2023</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6A0FF-5AEA-BF4C-AA9E-8188AF945A16}" type="datetime1">
              <a:rPr lang="en-US" smtClean="0"/>
              <a:pPr/>
              <a:t>10/24/2023</a:t>
            </a:fld>
            <a:endParaRPr lang="en-US"/>
          </a:p>
        </p:txBody>
      </p:sp>
      <p:sp>
        <p:nvSpPr>
          <p:cNvPr id="5" name="Footer Placeholder 4"/>
          <p:cNvSpPr>
            <a:spLocks noGrp="1"/>
          </p:cNvSpPr>
          <p:nvPr>
            <p:ph type="ftr" sz="quarter" idx="11"/>
          </p:nvPr>
        </p:nvSpPr>
        <p:spPr/>
        <p:txBody>
          <a:bodyPr/>
          <a:lstStyle/>
          <a:p>
            <a:r>
              <a:rPr lang="en-US"/>
              <a:t>Wyoming Taxpayers Association</a:t>
            </a:r>
          </a:p>
        </p:txBody>
      </p:sp>
      <p:sp>
        <p:nvSpPr>
          <p:cNvPr id="6" name="Slide Number Placeholder 5"/>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9F347-C45C-9A4B-9ADB-5EAEC7822A92}" type="datetime1">
              <a:rPr lang="en-US" smtClean="0"/>
              <a:pPr/>
              <a:t>10/24/2023</a:t>
            </a:fld>
            <a:endParaRPr lang="en-US"/>
          </a:p>
        </p:txBody>
      </p:sp>
      <p:sp>
        <p:nvSpPr>
          <p:cNvPr id="5" name="Footer Placeholder 4"/>
          <p:cNvSpPr>
            <a:spLocks noGrp="1"/>
          </p:cNvSpPr>
          <p:nvPr>
            <p:ph type="ftr" sz="quarter" idx="11"/>
          </p:nvPr>
        </p:nvSpPr>
        <p:spPr/>
        <p:txBody>
          <a:bodyPr/>
          <a:lstStyle/>
          <a:p>
            <a:r>
              <a:rPr lang="en-US"/>
              <a:t>Wyoming Taxpayers Association</a:t>
            </a:r>
          </a:p>
        </p:txBody>
      </p:sp>
      <p:sp>
        <p:nvSpPr>
          <p:cNvPr id="6" name="Slide Number Placeholder 5"/>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cover copy.jpg"/>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245256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over.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562600" y="2647950"/>
            <a:ext cx="3200400" cy="1238250"/>
          </a:xfrm>
        </p:spPr>
        <p:txBody>
          <a:bodyPr lIns="0" tIns="0" rIns="0" bIns="0" anchor="ctr">
            <a:normAutofit/>
          </a:bodyPr>
          <a:lstStyle>
            <a:lvl1pPr>
              <a:lnSpc>
                <a:spcPct val="100000"/>
              </a:lnSpc>
              <a:defRPr sz="2400"/>
            </a:lvl1pPr>
          </a:lstStyle>
          <a:p>
            <a:r>
              <a:rPr lang="en-US" dirty="0"/>
              <a:t>Click to edit Master title style</a:t>
            </a:r>
          </a:p>
        </p:txBody>
      </p:sp>
      <p:sp>
        <p:nvSpPr>
          <p:cNvPr id="4" name="Date Placeholder 3"/>
          <p:cNvSpPr>
            <a:spLocks noGrp="1"/>
          </p:cNvSpPr>
          <p:nvPr>
            <p:ph type="dt" sz="half" idx="10"/>
          </p:nvPr>
        </p:nvSpPr>
        <p:spPr>
          <a:xfrm>
            <a:off x="5562600" y="3886200"/>
            <a:ext cx="2286000" cy="304800"/>
          </a:xfrm>
        </p:spPr>
        <p:txBody>
          <a:bodyPr/>
          <a:lstStyle>
            <a:lvl1pPr>
              <a:defRPr sz="1400">
                <a:solidFill>
                  <a:srgbClr val="BF8668"/>
                </a:solidFill>
              </a:defRPr>
            </a:lvl1pPr>
          </a:lstStyle>
          <a:p>
            <a:fld id="{255F9CC7-932F-D943-9C93-3203F3BA7E73}" type="datetime1">
              <a:rPr lang="en-US" smtClean="0"/>
              <a:pPr/>
              <a:t>10/24/2023</a:t>
            </a:fld>
            <a:endParaRPr lang="en-US" dirty="0"/>
          </a:p>
        </p:txBody>
      </p:sp>
    </p:spTree>
    <p:extLst>
      <p:ext uri="{BB962C8B-B14F-4D97-AF65-F5344CB8AC3E}">
        <p14:creationId xmlns:p14="http://schemas.microsoft.com/office/powerpoint/2010/main" val="409312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5" name="Footer Placeholder 4"/>
          <p:cNvSpPr>
            <a:spLocks noGrp="1"/>
          </p:cNvSpPr>
          <p:nvPr>
            <p:ph type="ftr" sz="quarter" idx="11"/>
          </p:nvPr>
        </p:nvSpPr>
        <p:spPr/>
        <p:txBody>
          <a:bodyPr/>
          <a:lstStyle/>
          <a:p>
            <a:r>
              <a:rPr lang="en-US" dirty="0"/>
              <a:t>Wyoming Taxpayers Association</a:t>
            </a:r>
          </a:p>
        </p:txBody>
      </p:sp>
      <p:sp>
        <p:nvSpPr>
          <p:cNvPr id="6" name="Slide Number Placeholder 5"/>
          <p:cNvSpPr>
            <a:spLocks noGrp="1"/>
          </p:cNvSpPr>
          <p:nvPr>
            <p:ph type="sldNum" sz="quarter" idx="12"/>
          </p:nvPr>
        </p:nvSpPr>
        <p:spPr/>
        <p:txBody>
          <a:bodyPr/>
          <a:lstStyle/>
          <a:p>
            <a:r>
              <a:rPr lang="en-US" dirty="0"/>
              <a:t>| Page  </a:t>
            </a:r>
            <a:fld id="{EDA4EA49-0405-024F-BF6E-43E30C18B5FA}" type="slidenum">
              <a:rPr lang="en-US" smtClean="0"/>
              <a:pPr/>
              <a:t>‹#›</a:t>
            </a:fld>
            <a:endParaRPr lang="en-US" dirty="0"/>
          </a:p>
        </p:txBody>
      </p:sp>
    </p:spTree>
    <p:extLst>
      <p:ext uri="{BB962C8B-B14F-4D97-AF65-F5344CB8AC3E}">
        <p14:creationId xmlns:p14="http://schemas.microsoft.com/office/powerpoint/2010/main" val="1987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1C0A5-2C5B-2E4A-AA2F-0835EEB281BC}" type="datetime1">
              <a:rPr lang="en-US" smtClean="0"/>
              <a:pPr/>
              <a:t>10/24/2023</a:t>
            </a:fld>
            <a:endParaRPr lang="en-US" dirty="0"/>
          </a:p>
        </p:txBody>
      </p:sp>
      <p:sp>
        <p:nvSpPr>
          <p:cNvPr id="5" name="Footer Placeholder 4"/>
          <p:cNvSpPr>
            <a:spLocks noGrp="1"/>
          </p:cNvSpPr>
          <p:nvPr>
            <p:ph type="ftr" sz="quarter" idx="11"/>
          </p:nvPr>
        </p:nvSpPr>
        <p:spPr/>
        <p:txBody>
          <a:bodyPr/>
          <a:lstStyle/>
          <a:p>
            <a:r>
              <a:rPr lang="en-US" dirty="0"/>
              <a:t>Wyoming Taxpayers Association</a:t>
            </a:r>
          </a:p>
        </p:txBody>
      </p:sp>
      <p:sp>
        <p:nvSpPr>
          <p:cNvPr id="6" name="Slide Number Placeholder 5"/>
          <p:cNvSpPr>
            <a:spLocks noGrp="1"/>
          </p:cNvSpPr>
          <p:nvPr>
            <p:ph type="sldNum" sz="quarter" idx="12"/>
          </p:nvPr>
        </p:nvSpPr>
        <p:spPr/>
        <p:txBody>
          <a:bodyPr/>
          <a:lstStyle/>
          <a:p>
            <a:r>
              <a:rPr lang="en-US" dirty="0"/>
              <a:t>| Page  </a:t>
            </a:r>
            <a:fld id="{EDA4EA49-0405-024F-BF6E-43E30C18B5FA}" type="slidenum">
              <a:rPr lang="en-US" smtClean="0"/>
              <a:pPr/>
              <a:t>‹#›</a:t>
            </a:fld>
            <a:endParaRPr lang="en-US" dirty="0"/>
          </a:p>
        </p:txBody>
      </p:sp>
    </p:spTree>
    <p:extLst>
      <p:ext uri="{BB962C8B-B14F-4D97-AF65-F5344CB8AC3E}">
        <p14:creationId xmlns:p14="http://schemas.microsoft.com/office/powerpoint/2010/main" val="2287799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CCA95C-80DC-8A44-9131-13A900A45B66}" type="datetime1">
              <a:rPr lang="en-US" smtClean="0"/>
              <a:pPr/>
              <a:t>10/24/2023</a:t>
            </a:fld>
            <a:endParaRPr lang="en-US" dirty="0"/>
          </a:p>
        </p:txBody>
      </p:sp>
      <p:sp>
        <p:nvSpPr>
          <p:cNvPr id="6" name="Footer Placeholder 5"/>
          <p:cNvSpPr>
            <a:spLocks noGrp="1"/>
          </p:cNvSpPr>
          <p:nvPr>
            <p:ph type="ftr" sz="quarter" idx="11"/>
          </p:nvPr>
        </p:nvSpPr>
        <p:spPr/>
        <p:txBody>
          <a:bodyPr/>
          <a:lstStyle/>
          <a:p>
            <a:r>
              <a:rPr lang="en-US" dirty="0"/>
              <a:t>Wyoming Taxpayers Association</a:t>
            </a:r>
          </a:p>
        </p:txBody>
      </p:sp>
      <p:sp>
        <p:nvSpPr>
          <p:cNvPr id="7" name="Slide Number Placeholder 6"/>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p:txBody>
      </p:sp>
    </p:spTree>
    <p:extLst>
      <p:ext uri="{BB962C8B-B14F-4D97-AF65-F5344CB8AC3E}">
        <p14:creationId xmlns:p14="http://schemas.microsoft.com/office/powerpoint/2010/main" val="3372179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04C11A-B659-094D-8E59-C12B932CB078}" type="datetime1">
              <a:rPr lang="en-US" smtClean="0"/>
              <a:pPr/>
              <a:t>10/24/2023</a:t>
            </a:fld>
            <a:endParaRPr lang="en-US" dirty="0"/>
          </a:p>
        </p:txBody>
      </p:sp>
      <p:sp>
        <p:nvSpPr>
          <p:cNvPr id="8" name="Footer Placeholder 7"/>
          <p:cNvSpPr>
            <a:spLocks noGrp="1"/>
          </p:cNvSpPr>
          <p:nvPr>
            <p:ph type="ftr" sz="quarter" idx="11"/>
          </p:nvPr>
        </p:nvSpPr>
        <p:spPr/>
        <p:txBody>
          <a:bodyPr/>
          <a:lstStyle/>
          <a:p>
            <a:r>
              <a:rPr lang="en-US" dirty="0"/>
              <a:t>Wyoming Taxpayers Association</a:t>
            </a:r>
          </a:p>
        </p:txBody>
      </p:sp>
      <p:sp>
        <p:nvSpPr>
          <p:cNvPr id="9" name="Slide Number Placeholder 8"/>
          <p:cNvSpPr>
            <a:spLocks noGrp="1"/>
          </p:cNvSpPr>
          <p:nvPr>
            <p:ph type="sldNum" sz="quarter" idx="12"/>
          </p:nvPr>
        </p:nvSpPr>
        <p:spPr/>
        <p:txBody>
          <a:bodyPr/>
          <a:lstStyle/>
          <a:p>
            <a:r>
              <a:rPr lang="en-US" dirty="0"/>
              <a:t>| Page  </a:t>
            </a:r>
            <a:fld id="{EDA4EA49-0405-024F-BF6E-43E30C18B5FA}" type="slidenum">
              <a:rPr lang="en-US" smtClean="0"/>
              <a:pPr/>
              <a:t>‹#›</a:t>
            </a:fld>
            <a:endParaRPr lang="en-US" dirty="0"/>
          </a:p>
        </p:txBody>
      </p:sp>
    </p:spTree>
    <p:extLst>
      <p:ext uri="{BB962C8B-B14F-4D97-AF65-F5344CB8AC3E}">
        <p14:creationId xmlns:p14="http://schemas.microsoft.com/office/powerpoint/2010/main" val="191682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D74D42-6381-BD40-9A4B-404B85C2F0A4}" type="datetime1">
              <a:rPr lang="en-US" smtClean="0"/>
              <a:pPr/>
              <a:t>10/24/2023</a:t>
            </a:fld>
            <a:endParaRPr lang="en-US" dirty="0"/>
          </a:p>
        </p:txBody>
      </p:sp>
      <p:sp>
        <p:nvSpPr>
          <p:cNvPr id="4" name="Footer Placeholder 3"/>
          <p:cNvSpPr>
            <a:spLocks noGrp="1"/>
          </p:cNvSpPr>
          <p:nvPr>
            <p:ph type="ftr" sz="quarter" idx="11"/>
          </p:nvPr>
        </p:nvSpPr>
        <p:spPr/>
        <p:txBody>
          <a:bodyPr/>
          <a:lstStyle/>
          <a:p>
            <a:r>
              <a:rPr lang="en-US" dirty="0"/>
              <a:t>Wyoming Taxpayers Association</a:t>
            </a:r>
          </a:p>
        </p:txBody>
      </p:sp>
      <p:sp>
        <p:nvSpPr>
          <p:cNvPr id="5" name="Slide Number Placeholder 4"/>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a:p>
            <a:endParaRPr lang="en-US" dirty="0"/>
          </a:p>
        </p:txBody>
      </p:sp>
    </p:spTree>
    <p:extLst>
      <p:ext uri="{BB962C8B-B14F-4D97-AF65-F5344CB8AC3E}">
        <p14:creationId xmlns:p14="http://schemas.microsoft.com/office/powerpoint/2010/main" val="3094973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back.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8752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E3AB58-DD08-564B-AD48-E1958A50A708}" type="datetime1">
              <a:rPr lang="en-US" smtClean="0"/>
              <a:pPr/>
              <a:t>10/24/2023</a:t>
            </a:fld>
            <a:endParaRPr lang="en-US"/>
          </a:p>
        </p:txBody>
      </p:sp>
      <p:sp>
        <p:nvSpPr>
          <p:cNvPr id="5" name="Footer Placeholder 4"/>
          <p:cNvSpPr>
            <a:spLocks noGrp="1"/>
          </p:cNvSpPr>
          <p:nvPr>
            <p:ph type="ftr" sz="quarter" idx="11"/>
          </p:nvPr>
        </p:nvSpPr>
        <p:spPr/>
        <p:txBody>
          <a:bodyPr/>
          <a:lstStyle/>
          <a:p>
            <a:r>
              <a:rPr lang="en-US"/>
              <a:t>Wyoming Taxpayers Association</a:t>
            </a:r>
          </a:p>
        </p:txBody>
      </p:sp>
      <p:sp>
        <p:nvSpPr>
          <p:cNvPr id="6" name="Slide Number Placeholder 5"/>
          <p:cNvSpPr>
            <a:spLocks noGrp="1"/>
          </p:cNvSpPr>
          <p:nvPr>
            <p:ph type="sldNum" sz="quarter" idx="12"/>
          </p:nvPr>
        </p:nvSpPr>
        <p:spPr/>
        <p:txBody>
          <a:bodyPr/>
          <a:lstStyle/>
          <a:p>
            <a:r>
              <a:rPr lang="en-US" dirty="0"/>
              <a:t>| Page  </a:t>
            </a:r>
            <a:fld id="{EDA4EA49-0405-024F-BF6E-43E30C18B5F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0576E-DCE1-1E4D-83D7-88B63EF3D407}" type="datetime1">
              <a:rPr lang="en-US" smtClean="0"/>
              <a:pPr/>
              <a:t>10/24/2023</a:t>
            </a:fld>
            <a:endParaRPr lang="en-US" dirty="0"/>
          </a:p>
        </p:txBody>
      </p:sp>
      <p:sp>
        <p:nvSpPr>
          <p:cNvPr id="6" name="Footer Placeholder 5"/>
          <p:cNvSpPr>
            <a:spLocks noGrp="1"/>
          </p:cNvSpPr>
          <p:nvPr>
            <p:ph type="ftr" sz="quarter" idx="11"/>
          </p:nvPr>
        </p:nvSpPr>
        <p:spPr/>
        <p:txBody>
          <a:bodyPr/>
          <a:lstStyle/>
          <a:p>
            <a:r>
              <a:rPr lang="en-US" dirty="0"/>
              <a:t>Wyoming Taxpayers Association</a:t>
            </a:r>
          </a:p>
        </p:txBody>
      </p:sp>
      <p:sp>
        <p:nvSpPr>
          <p:cNvPr id="7" name="Slide Number Placeholder 6"/>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a:p>
            <a:endParaRPr lang="en-US" dirty="0"/>
          </a:p>
        </p:txBody>
      </p:sp>
    </p:spTree>
    <p:extLst>
      <p:ext uri="{BB962C8B-B14F-4D97-AF65-F5344CB8AC3E}">
        <p14:creationId xmlns:p14="http://schemas.microsoft.com/office/powerpoint/2010/main" val="242309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2B535E-AC1E-3947-842B-4C52B900DA8C}" type="datetime1">
              <a:rPr lang="en-US" smtClean="0"/>
              <a:pPr/>
              <a:t>10/24/2023</a:t>
            </a:fld>
            <a:endParaRPr lang="en-US" dirty="0"/>
          </a:p>
        </p:txBody>
      </p:sp>
      <p:sp>
        <p:nvSpPr>
          <p:cNvPr id="6" name="Footer Placeholder 5"/>
          <p:cNvSpPr>
            <a:spLocks noGrp="1"/>
          </p:cNvSpPr>
          <p:nvPr>
            <p:ph type="ftr" sz="quarter" idx="11"/>
          </p:nvPr>
        </p:nvSpPr>
        <p:spPr/>
        <p:txBody>
          <a:bodyPr/>
          <a:lstStyle/>
          <a:p>
            <a:r>
              <a:rPr lang="en-US" dirty="0"/>
              <a:t>Wyoming Taxpayers Association</a:t>
            </a:r>
          </a:p>
        </p:txBody>
      </p:sp>
      <p:sp>
        <p:nvSpPr>
          <p:cNvPr id="7" name="Slide Number Placeholder 6"/>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a:p>
            <a:endParaRPr lang="en-US" dirty="0"/>
          </a:p>
        </p:txBody>
      </p:sp>
    </p:spTree>
    <p:extLst>
      <p:ext uri="{BB962C8B-B14F-4D97-AF65-F5344CB8AC3E}">
        <p14:creationId xmlns:p14="http://schemas.microsoft.com/office/powerpoint/2010/main" val="1654812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6A0FF-5AEA-BF4C-AA9E-8188AF945A16}" type="datetime1">
              <a:rPr lang="en-US" smtClean="0"/>
              <a:pPr/>
              <a:t>10/24/2023</a:t>
            </a:fld>
            <a:endParaRPr lang="en-US" dirty="0"/>
          </a:p>
        </p:txBody>
      </p:sp>
      <p:sp>
        <p:nvSpPr>
          <p:cNvPr id="5" name="Footer Placeholder 4"/>
          <p:cNvSpPr>
            <a:spLocks noGrp="1"/>
          </p:cNvSpPr>
          <p:nvPr>
            <p:ph type="ftr" sz="quarter" idx="11"/>
          </p:nvPr>
        </p:nvSpPr>
        <p:spPr/>
        <p:txBody>
          <a:bodyPr/>
          <a:lstStyle/>
          <a:p>
            <a:r>
              <a:rPr lang="en-US" dirty="0"/>
              <a:t>Wyoming Taxpayers Association</a:t>
            </a:r>
          </a:p>
        </p:txBody>
      </p:sp>
      <p:sp>
        <p:nvSpPr>
          <p:cNvPr id="6" name="Slide Number Placeholder 5"/>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a:p>
            <a:endParaRPr lang="en-US" dirty="0"/>
          </a:p>
        </p:txBody>
      </p:sp>
    </p:spTree>
    <p:extLst>
      <p:ext uri="{BB962C8B-B14F-4D97-AF65-F5344CB8AC3E}">
        <p14:creationId xmlns:p14="http://schemas.microsoft.com/office/powerpoint/2010/main" val="1477170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9F347-C45C-9A4B-9ADB-5EAEC7822A92}" type="datetime1">
              <a:rPr lang="en-US" smtClean="0"/>
              <a:pPr/>
              <a:t>10/24/2023</a:t>
            </a:fld>
            <a:endParaRPr lang="en-US" dirty="0"/>
          </a:p>
        </p:txBody>
      </p:sp>
      <p:sp>
        <p:nvSpPr>
          <p:cNvPr id="5" name="Footer Placeholder 4"/>
          <p:cNvSpPr>
            <a:spLocks noGrp="1"/>
          </p:cNvSpPr>
          <p:nvPr>
            <p:ph type="ftr" sz="quarter" idx="11"/>
          </p:nvPr>
        </p:nvSpPr>
        <p:spPr/>
        <p:txBody>
          <a:bodyPr/>
          <a:lstStyle/>
          <a:p>
            <a:r>
              <a:rPr lang="en-US" dirty="0"/>
              <a:t>Wyoming Taxpayers Association</a:t>
            </a:r>
          </a:p>
        </p:txBody>
      </p:sp>
      <p:sp>
        <p:nvSpPr>
          <p:cNvPr id="6" name="Slide Number Placeholder 5"/>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a:p>
            <a:endParaRPr lang="en-US" dirty="0"/>
          </a:p>
        </p:txBody>
      </p:sp>
    </p:spTree>
    <p:extLst>
      <p:ext uri="{BB962C8B-B14F-4D97-AF65-F5344CB8AC3E}">
        <p14:creationId xmlns:p14="http://schemas.microsoft.com/office/powerpoint/2010/main" val="225434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1C0A5-2C5B-2E4A-AA2F-0835EEB281BC}" type="datetime1">
              <a:rPr lang="en-US" smtClean="0"/>
              <a:pPr/>
              <a:t>10/24/2023</a:t>
            </a:fld>
            <a:endParaRPr lang="en-US"/>
          </a:p>
        </p:txBody>
      </p:sp>
      <p:sp>
        <p:nvSpPr>
          <p:cNvPr id="5" name="Footer Placeholder 4"/>
          <p:cNvSpPr>
            <a:spLocks noGrp="1"/>
          </p:cNvSpPr>
          <p:nvPr>
            <p:ph type="ftr" sz="quarter" idx="11"/>
          </p:nvPr>
        </p:nvSpPr>
        <p:spPr/>
        <p:txBody>
          <a:bodyPr/>
          <a:lstStyle/>
          <a:p>
            <a:r>
              <a:rPr lang="en-US"/>
              <a:t>Wyoming Taxpayers Association</a:t>
            </a:r>
          </a:p>
        </p:txBody>
      </p:sp>
      <p:sp>
        <p:nvSpPr>
          <p:cNvPr id="6" name="Slide Number Placeholder 5"/>
          <p:cNvSpPr>
            <a:spLocks noGrp="1"/>
          </p:cNvSpPr>
          <p:nvPr>
            <p:ph type="sldNum" sz="quarter" idx="12"/>
          </p:nvPr>
        </p:nvSpPr>
        <p:spPr/>
        <p:txBody>
          <a:bodyPr/>
          <a:lstStyle/>
          <a:p>
            <a:r>
              <a:rPr lang="en-US" dirty="0"/>
              <a:t>| Page  </a:t>
            </a:r>
            <a:fld id="{EDA4EA49-0405-024F-BF6E-43E30C18B5F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CCA95C-80DC-8A44-9131-13A900A45B66}" type="datetime1">
              <a:rPr lang="en-US" smtClean="0"/>
              <a:pPr/>
              <a:t>10/24/2023</a:t>
            </a:fld>
            <a:endParaRPr lang="en-US"/>
          </a:p>
        </p:txBody>
      </p:sp>
      <p:sp>
        <p:nvSpPr>
          <p:cNvPr id="6" name="Footer Placeholder 5"/>
          <p:cNvSpPr>
            <a:spLocks noGrp="1"/>
          </p:cNvSpPr>
          <p:nvPr>
            <p:ph type="ftr" sz="quarter" idx="11"/>
          </p:nvPr>
        </p:nvSpPr>
        <p:spPr/>
        <p:txBody>
          <a:bodyPr/>
          <a:lstStyle/>
          <a:p>
            <a:r>
              <a:rPr lang="en-US"/>
              <a:t>Wyoming Taxpayers Association</a:t>
            </a:r>
          </a:p>
        </p:txBody>
      </p:sp>
      <p:sp>
        <p:nvSpPr>
          <p:cNvPr id="7" name="Slide Number Placeholder 6"/>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04C11A-B659-094D-8E59-C12B932CB078}" type="datetime1">
              <a:rPr lang="en-US" smtClean="0"/>
              <a:pPr/>
              <a:t>10/24/2023</a:t>
            </a:fld>
            <a:endParaRPr lang="en-US"/>
          </a:p>
        </p:txBody>
      </p:sp>
      <p:sp>
        <p:nvSpPr>
          <p:cNvPr id="8" name="Footer Placeholder 7"/>
          <p:cNvSpPr>
            <a:spLocks noGrp="1"/>
          </p:cNvSpPr>
          <p:nvPr>
            <p:ph type="ftr" sz="quarter" idx="11"/>
          </p:nvPr>
        </p:nvSpPr>
        <p:spPr/>
        <p:txBody>
          <a:bodyPr/>
          <a:lstStyle/>
          <a:p>
            <a:r>
              <a:rPr lang="en-US"/>
              <a:t>Wyoming Taxpayers Association</a:t>
            </a:r>
          </a:p>
        </p:txBody>
      </p:sp>
      <p:sp>
        <p:nvSpPr>
          <p:cNvPr id="9" name="Slide Number Placeholder 8"/>
          <p:cNvSpPr>
            <a:spLocks noGrp="1"/>
          </p:cNvSpPr>
          <p:nvPr>
            <p:ph type="sldNum" sz="quarter" idx="12"/>
          </p:nvPr>
        </p:nvSpPr>
        <p:spPr/>
        <p:txBody>
          <a:bodyPr/>
          <a:lstStyle/>
          <a:p>
            <a:r>
              <a:rPr lang="en-US" dirty="0"/>
              <a:t>| Page  </a:t>
            </a:r>
            <a:fld id="{EDA4EA49-0405-024F-BF6E-43E30C18B5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D74D42-6381-BD40-9A4B-404B85C2F0A4}" type="datetime1">
              <a:rPr lang="en-US" smtClean="0"/>
              <a:pPr/>
              <a:t>10/24/2023</a:t>
            </a:fld>
            <a:endParaRPr lang="en-US"/>
          </a:p>
        </p:txBody>
      </p:sp>
      <p:sp>
        <p:nvSpPr>
          <p:cNvPr id="4" name="Footer Placeholder 3"/>
          <p:cNvSpPr>
            <a:spLocks noGrp="1"/>
          </p:cNvSpPr>
          <p:nvPr>
            <p:ph type="ftr" sz="quarter" idx="11"/>
          </p:nvPr>
        </p:nvSpPr>
        <p:spPr/>
        <p:txBody>
          <a:bodyPr/>
          <a:lstStyle/>
          <a:p>
            <a:r>
              <a:rPr lang="en-US"/>
              <a:t>Wyoming Taxpayers Association</a:t>
            </a:r>
          </a:p>
        </p:txBody>
      </p:sp>
      <p:sp>
        <p:nvSpPr>
          <p:cNvPr id="5" name="Slide Number Placeholder 4"/>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back.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0576E-DCE1-1E4D-83D7-88B63EF3D407}" type="datetime1">
              <a:rPr lang="en-US" smtClean="0"/>
              <a:pPr/>
              <a:t>10/24/2023</a:t>
            </a:fld>
            <a:endParaRPr lang="en-US"/>
          </a:p>
        </p:txBody>
      </p:sp>
      <p:sp>
        <p:nvSpPr>
          <p:cNvPr id="6" name="Footer Placeholder 5"/>
          <p:cNvSpPr>
            <a:spLocks noGrp="1"/>
          </p:cNvSpPr>
          <p:nvPr>
            <p:ph type="ftr" sz="quarter" idx="11"/>
          </p:nvPr>
        </p:nvSpPr>
        <p:spPr/>
        <p:txBody>
          <a:bodyPr/>
          <a:lstStyle/>
          <a:p>
            <a:r>
              <a:rPr lang="en-US"/>
              <a:t>Wyoming Taxpayers Association</a:t>
            </a:r>
          </a:p>
        </p:txBody>
      </p:sp>
      <p:sp>
        <p:nvSpPr>
          <p:cNvPr id="7" name="Slide Number Placeholder 6"/>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2B535E-AC1E-3947-842B-4C52B900DA8C}" type="datetime1">
              <a:rPr lang="en-US" smtClean="0"/>
              <a:pPr/>
              <a:t>10/24/2023</a:t>
            </a:fld>
            <a:endParaRPr lang="en-US"/>
          </a:p>
        </p:txBody>
      </p:sp>
      <p:sp>
        <p:nvSpPr>
          <p:cNvPr id="6" name="Footer Placeholder 5"/>
          <p:cNvSpPr>
            <a:spLocks noGrp="1"/>
          </p:cNvSpPr>
          <p:nvPr>
            <p:ph type="ftr" sz="quarter" idx="11"/>
          </p:nvPr>
        </p:nvSpPr>
        <p:spPr/>
        <p:txBody>
          <a:bodyPr/>
          <a:lstStyle/>
          <a:p>
            <a:r>
              <a:rPr lang="en-US"/>
              <a:t>Wyoming Taxpayers Association</a:t>
            </a:r>
          </a:p>
        </p:txBody>
      </p:sp>
      <p:sp>
        <p:nvSpPr>
          <p:cNvPr id="7" name="Slide Number Placeholder 6"/>
          <p:cNvSpPr>
            <a:spLocks noGrp="1"/>
          </p:cNvSpPr>
          <p:nvPr>
            <p:ph type="sldNum" sz="quarter" idx="12"/>
          </p:nvPr>
        </p:nvSpPr>
        <p:spPr/>
        <p:txBody>
          <a:bodyPr/>
          <a:lstStyle>
            <a:lvl1pPr marL="0" marR="0" indent="0" algn="l" defTabSz="457189" rtl="0" eaLnBrk="1" fontAlgn="auto" latinLnBrk="0" hangingPunct="1">
              <a:lnSpc>
                <a:spcPct val="100000"/>
              </a:lnSpc>
              <a:spcBef>
                <a:spcPts val="0"/>
              </a:spcBef>
              <a:spcAft>
                <a:spcPts val="0"/>
              </a:spcAft>
              <a:buClrTx/>
              <a:buSzTx/>
              <a:buFontTx/>
              <a:buNone/>
              <a:tabLst/>
              <a:defRPr/>
            </a:lvl1pPr>
          </a:lstStyle>
          <a:p>
            <a:r>
              <a:rPr lang="en-US" dirty="0"/>
              <a:t>| Page  </a:t>
            </a:r>
            <a:fld id="{EDA4EA49-0405-024F-BF6E-43E30C18B5FA}" type="slidenum">
              <a:rPr lang="en-US" smtClean="0"/>
              <a:pPr/>
              <a:t>‹#›</a:t>
            </a:fld>
            <a:endParaRPr lang="en-US" dirty="0"/>
          </a:p>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6553200" cy="762000"/>
          </a:xfrm>
          <a:prstGeom prst="rect">
            <a:avLst/>
          </a:prstGeom>
        </p:spPr>
        <p:txBody>
          <a:bodyPr vert="horz" wrap="square"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553201"/>
            <a:ext cx="2133600" cy="168275"/>
          </a:xfrm>
          <a:prstGeom prst="rect">
            <a:avLst/>
          </a:prstGeom>
        </p:spPr>
        <p:txBody>
          <a:bodyPr vert="horz" lIns="0" tIns="0" rIns="0" bIns="0" rtlCol="0" anchor="t"/>
          <a:lstStyle>
            <a:lvl1pPr algn="l">
              <a:defRPr sz="1100" b="0" i="1">
                <a:solidFill>
                  <a:srgbClr val="BF8668"/>
                </a:solidFill>
              </a:defRPr>
            </a:lvl1pPr>
          </a:lstStyle>
          <a:p>
            <a:fld id="{90E648F4-A554-764A-9F27-D557A40BF292}" type="datetime1">
              <a:rPr lang="en-US" smtClean="0"/>
              <a:pPr/>
              <a:t>10/24/2023</a:t>
            </a:fld>
            <a:endParaRPr lang="en-US"/>
          </a:p>
        </p:txBody>
      </p:sp>
      <p:sp>
        <p:nvSpPr>
          <p:cNvPr id="5" name="Footer Placeholder 4"/>
          <p:cNvSpPr>
            <a:spLocks noGrp="1"/>
          </p:cNvSpPr>
          <p:nvPr>
            <p:ph type="ftr" sz="quarter" idx="3"/>
          </p:nvPr>
        </p:nvSpPr>
        <p:spPr>
          <a:xfrm>
            <a:off x="5029200" y="6553201"/>
            <a:ext cx="2895600" cy="168275"/>
          </a:xfrm>
          <a:prstGeom prst="rect">
            <a:avLst/>
          </a:prstGeom>
        </p:spPr>
        <p:txBody>
          <a:bodyPr vert="horz" lIns="0" tIns="0" rIns="0" bIns="0" rtlCol="0" anchor="t"/>
          <a:lstStyle>
            <a:lvl1pPr algn="r">
              <a:defRPr sz="1100" b="0" i="1">
                <a:solidFill>
                  <a:srgbClr val="BF8668"/>
                </a:solidFill>
              </a:defRPr>
            </a:lvl1pPr>
          </a:lstStyle>
          <a:p>
            <a:r>
              <a:rPr lang="en-US"/>
              <a:t>Wyoming Taxpayers Association</a:t>
            </a:r>
            <a:endParaRPr lang="en-US" dirty="0"/>
          </a:p>
        </p:txBody>
      </p:sp>
      <p:sp>
        <p:nvSpPr>
          <p:cNvPr id="6" name="Slide Number Placeholder 5"/>
          <p:cNvSpPr>
            <a:spLocks noGrp="1"/>
          </p:cNvSpPr>
          <p:nvPr>
            <p:ph type="sldNum" sz="quarter" idx="4"/>
          </p:nvPr>
        </p:nvSpPr>
        <p:spPr>
          <a:xfrm>
            <a:off x="8001000" y="6553201"/>
            <a:ext cx="685800" cy="168275"/>
          </a:xfrm>
          <a:prstGeom prst="rect">
            <a:avLst/>
          </a:prstGeom>
        </p:spPr>
        <p:txBody>
          <a:bodyPr vert="horz" lIns="0" tIns="0" rIns="0" bIns="0" rtlCol="0" anchor="t"/>
          <a:lstStyle>
            <a:lvl1pPr algn="l">
              <a:defRPr sz="1100" b="0" i="1">
                <a:solidFill>
                  <a:srgbClr val="BF8668"/>
                </a:solidFill>
              </a:defRPr>
            </a:lvl1pPr>
          </a:lstStyle>
          <a:p>
            <a:r>
              <a:rPr lang="en-US"/>
              <a:t>| Page  </a:t>
            </a:r>
            <a:fld id="{EDA4EA49-0405-024F-BF6E-43E30C18B5F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p:txStyles>
    <p:titleStyle>
      <a:lvl1pPr algn="l" defTabSz="457189" rtl="0" eaLnBrk="1" latinLnBrk="0" hangingPunct="1">
        <a:lnSpc>
          <a:spcPts val="3500"/>
        </a:lnSpc>
        <a:spcBef>
          <a:spcPct val="0"/>
        </a:spcBef>
        <a:buNone/>
        <a:defRPr sz="3200" kern="1200">
          <a:solidFill>
            <a:srgbClr val="FFF6DB"/>
          </a:solidFill>
          <a:latin typeface="Times New Roman"/>
          <a:ea typeface="+mj-ea"/>
          <a:cs typeface="Times New Roman"/>
        </a:defRPr>
      </a:lvl1pPr>
    </p:titleStyle>
    <p:bodyStyle>
      <a:lvl1pPr marL="342892" indent="-342892" algn="l" defTabSz="457189" rtl="0" eaLnBrk="1" latinLnBrk="0" hangingPunct="1">
        <a:spcBef>
          <a:spcPct val="20000"/>
        </a:spcBef>
        <a:buClr>
          <a:schemeClr val="tx1"/>
        </a:buClr>
        <a:buFontTx/>
        <a:buNone/>
        <a:defRPr sz="3200" kern="1200">
          <a:solidFill>
            <a:schemeClr val="accent3"/>
          </a:solidFill>
          <a:latin typeface="+mn-lt"/>
          <a:ea typeface="+mn-ea"/>
          <a:cs typeface="+mn-cs"/>
        </a:defRPr>
      </a:lvl1pPr>
      <a:lvl2pPr marL="742931" indent="-285743" algn="l" defTabSz="457189"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Clr>
          <a:schemeClr val="tx1"/>
        </a:buClr>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Clr>
          <a:schemeClr val="tx1"/>
        </a:buClr>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Clr>
          <a:schemeClr val="tx1"/>
        </a:buClr>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6553200" cy="762000"/>
          </a:xfrm>
          <a:prstGeom prst="rect">
            <a:avLst/>
          </a:prstGeom>
        </p:spPr>
        <p:txBody>
          <a:bodyPr vert="horz" wrap="square"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553201"/>
            <a:ext cx="2133600" cy="168275"/>
          </a:xfrm>
          <a:prstGeom prst="rect">
            <a:avLst/>
          </a:prstGeom>
        </p:spPr>
        <p:txBody>
          <a:bodyPr vert="horz" lIns="0" tIns="0" rIns="0" bIns="0" rtlCol="0" anchor="t"/>
          <a:lstStyle>
            <a:lvl1pPr algn="l">
              <a:defRPr sz="1100" b="0" i="1">
                <a:solidFill>
                  <a:srgbClr val="BF8668"/>
                </a:solidFill>
              </a:defRPr>
            </a:lvl1pPr>
          </a:lstStyle>
          <a:p>
            <a:pPr defTabSz="914378"/>
            <a:fld id="{90E648F4-A554-764A-9F27-D557A40BF292}" type="datetime1">
              <a:rPr lang="en-US" smtClean="0"/>
              <a:pPr defTabSz="914378"/>
              <a:t>10/24/2023</a:t>
            </a:fld>
            <a:endParaRPr lang="en-US" dirty="0"/>
          </a:p>
        </p:txBody>
      </p:sp>
      <p:sp>
        <p:nvSpPr>
          <p:cNvPr id="5" name="Footer Placeholder 4"/>
          <p:cNvSpPr>
            <a:spLocks noGrp="1"/>
          </p:cNvSpPr>
          <p:nvPr>
            <p:ph type="ftr" sz="quarter" idx="3"/>
          </p:nvPr>
        </p:nvSpPr>
        <p:spPr>
          <a:xfrm>
            <a:off x="5029200" y="6553201"/>
            <a:ext cx="2895600" cy="168275"/>
          </a:xfrm>
          <a:prstGeom prst="rect">
            <a:avLst/>
          </a:prstGeom>
        </p:spPr>
        <p:txBody>
          <a:bodyPr vert="horz" lIns="0" tIns="0" rIns="0" bIns="0" rtlCol="0" anchor="t"/>
          <a:lstStyle>
            <a:lvl1pPr algn="r">
              <a:defRPr sz="1100" b="0" i="1">
                <a:solidFill>
                  <a:srgbClr val="BF8668"/>
                </a:solidFill>
              </a:defRPr>
            </a:lvl1pPr>
          </a:lstStyle>
          <a:p>
            <a:pPr defTabSz="914378"/>
            <a:r>
              <a:rPr lang="en-US"/>
              <a:t>Wyoming Taxpayers Association</a:t>
            </a:r>
            <a:endParaRPr lang="en-US" dirty="0"/>
          </a:p>
        </p:txBody>
      </p:sp>
      <p:sp>
        <p:nvSpPr>
          <p:cNvPr id="6" name="Slide Number Placeholder 5"/>
          <p:cNvSpPr>
            <a:spLocks noGrp="1"/>
          </p:cNvSpPr>
          <p:nvPr>
            <p:ph type="sldNum" sz="quarter" idx="4"/>
          </p:nvPr>
        </p:nvSpPr>
        <p:spPr>
          <a:xfrm>
            <a:off x="8001000" y="6553201"/>
            <a:ext cx="685800" cy="168275"/>
          </a:xfrm>
          <a:prstGeom prst="rect">
            <a:avLst/>
          </a:prstGeom>
        </p:spPr>
        <p:txBody>
          <a:bodyPr vert="horz" lIns="0" tIns="0" rIns="0" bIns="0" rtlCol="0" anchor="t"/>
          <a:lstStyle>
            <a:lvl1pPr algn="l">
              <a:defRPr sz="1100" b="0" i="1">
                <a:solidFill>
                  <a:srgbClr val="BF8668"/>
                </a:solidFill>
              </a:defRPr>
            </a:lvl1pPr>
          </a:lstStyle>
          <a:p>
            <a:pPr defTabSz="914378"/>
            <a:r>
              <a:rPr lang="en-US"/>
              <a:t>| Page  </a:t>
            </a:r>
            <a:fld id="{EDA4EA49-0405-024F-BF6E-43E30C18B5FA}" type="slidenum">
              <a:rPr lang="en-US" smtClean="0"/>
              <a:pPr defTabSz="914378"/>
              <a:t>‹#›</a:t>
            </a:fld>
            <a:endParaRPr lang="en-US" dirty="0"/>
          </a:p>
        </p:txBody>
      </p:sp>
    </p:spTree>
    <p:extLst>
      <p:ext uri="{BB962C8B-B14F-4D97-AF65-F5344CB8AC3E}">
        <p14:creationId xmlns:p14="http://schemas.microsoft.com/office/powerpoint/2010/main" val="867872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457189" rtl="0" eaLnBrk="1" latinLnBrk="0" hangingPunct="1">
        <a:lnSpc>
          <a:spcPts val="3500"/>
        </a:lnSpc>
        <a:spcBef>
          <a:spcPct val="0"/>
        </a:spcBef>
        <a:buNone/>
        <a:defRPr sz="3200" kern="1200">
          <a:solidFill>
            <a:srgbClr val="FFF6DB"/>
          </a:solidFill>
          <a:latin typeface="Times New Roman"/>
          <a:ea typeface="+mj-ea"/>
          <a:cs typeface="Times New Roman"/>
        </a:defRPr>
      </a:lvl1pPr>
    </p:titleStyle>
    <p:bodyStyle>
      <a:lvl1pPr marL="342892" indent="-342892" algn="l" defTabSz="457189" rtl="0" eaLnBrk="1" latinLnBrk="0" hangingPunct="1">
        <a:spcBef>
          <a:spcPct val="20000"/>
        </a:spcBef>
        <a:buClr>
          <a:schemeClr val="tx1"/>
        </a:buClr>
        <a:buFontTx/>
        <a:buNone/>
        <a:defRPr sz="3200" kern="1200">
          <a:solidFill>
            <a:schemeClr val="accent3"/>
          </a:solidFill>
          <a:latin typeface="+mn-lt"/>
          <a:ea typeface="+mn-ea"/>
          <a:cs typeface="+mn-cs"/>
        </a:defRPr>
      </a:lvl1pPr>
      <a:lvl2pPr marL="742931" indent="-285743" algn="l" defTabSz="457189" rtl="0" eaLnBrk="1" latinLnBrk="0" hangingPunct="1">
        <a:spcBef>
          <a:spcPct val="20000"/>
        </a:spcBef>
        <a:buClr>
          <a:schemeClr val="tx1"/>
        </a:buClr>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Clr>
          <a:schemeClr val="tx1"/>
        </a:buClr>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Clr>
          <a:schemeClr val="tx1"/>
        </a:buClr>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Clr>
          <a:schemeClr val="tx1"/>
        </a:buClr>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r20.rs6.net/tn.jsp?f=001TiRKcFaVkgYBvNfsaSc4Jh-9pLS1CoLQMr_64tiQF7ZWd3gjmVJ18TedbIcWpmBpK-V2_SK0FOS7skviFNPHr8Ps7hpXwfZfHCtBMYzz0zeQvzDQvVXIVV25BEfgwXlvR9yPc3MrIVSQHwoJNmBtfCyf10pm6ffDHWeVkNhZNVhRD0cXFSowA0mW2YmlaVBZiaWUSitJPerKq_COQ8uH7Q==&amp;c=mGnwUKzYatOQtr-LnrCo4WOquy6N6juY4HhLafpr2UL_iMcikqU91Q==&amp;ch=p16OlMpJoRG2ycy7WGLAgCf6f9T02-IB4yLYLT-ZifDt_8AK0ABVCw=="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r20.rs6.net/tn.jsp?f=001TiRKcFaVkgYBvNfsaSc4Jh-9pLS1CoLQMr_64tiQF7ZWd3gjmVJ18TedbIcWpmBpLAK9cVxQkzTB0Yht4ljAx535X4TL7awLkyC9KctoU4PgyrDvI9omh4tp_wE08Hg63tcyXu7L2soFKL3KitGxG3YgWsHbMuKiTlkbhsf9BXnGgP7j9POPW2bVagFvQejFLp4akcrRU_OhWfCEkxZ4dg==&amp;c=mGnwUKzYatOQtr-LnrCo4WOquy6N6juY4HhLafpr2UL_iMcikqU91Q==&amp;ch=p16OlMpJoRG2ycy7WGLAgCf6f9T02-IB4yLYLT-ZifDt_8AK0ABVCw==" TargetMode="External"/><Relationship Id="rId4" Type="http://schemas.openxmlformats.org/officeDocument/2006/relationships/hyperlink" Target="https://r20.rs6.net/tn.jsp?f=001TiRKcFaVkgYBvNfsaSc4Jh-9pLS1CoLQMr_64tiQF7ZWd3gjmVJ18TedbIcWpmBptapJW17KSiL5fxKZhq8OYyTPz7YKRBcM3hOjcL_-qHI5hCgEuNYRtlyZwxHz4eZvUHZbbwChD-jwdbuiuDj7neGg-fbKgTvoSIMal7T6kI89gdNi22DD1meIZr1UeUhEIaNhw_6RxnuLqGXQVq9JCA==&amp;c=mGnwUKzYatOQtr-LnrCo4WOquy6N6juY4HhLafpr2UL_iMcikqU91Q==&amp;ch=p16OlMpJoRG2ycy7WGLAgCf6f9T02-IB4yLYLT-ZifDt_8AK0ABVC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r20.rs6.net/tn.jsp?f=001TiRKcFaVkgYBvNfsaSc4Jh-9pLS1CoLQMr_64tiQF7ZWd3gjmVJ18TedbIcWpmBp7qGiViAfnepzpYtJP24jXsUN1TA8hxoXvb-l_7SpNW7V_RjQh5dEJoBglyK013z7YbyUfWycybTrm3p_9U5334LAr1UkHXUnDYiySjePavNmEGTCkxiBWTWonWm128sg4tQLEchezv-D5hdaHH-mNA==&amp;c=mGnwUKzYatOQtr-LnrCo4WOquy6N6juY4HhLafpr2UL_iMcikqU91Q==&amp;ch=p16OlMpJoRG2ycy7WGLAgCf6f9T02-IB4yLYLT-ZifDt_8AK0ABVCw=="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r20.rs6.net/tn.jsp?f=001TiRKcFaVkgYBvNfsaSc4Jh-9pLS1CoLQMr_64tiQF7ZWd3gjmVJ18TedbIcWpmBp7k_OUIEMfkCOL5DYc5cqVjjIzcNwx7s_jt7JZ045xsHZbynpwGtQ_-fd1xDTKW40bLQzlyT6rahshxHA10asS2QLGlqJWFWZdxJFIH-BdEVusGKqfoeqhXEYKhHdQkBSj7428bAJ2S_CeoMBFKAong==&amp;c=mGnwUKzYatOQtr-LnrCo4WOquy6N6juY4HhLafpr2UL_iMcikqU91Q==&amp;ch=p16OlMpJoRG2ycy7WGLAgCf6f9T02-IB4yLYLT-ZifDt_8AK0ABVCw=="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r20.rs6.net/tn.jsp?f=001TiRKcFaVkgYBvNfsaSc4Jh-9pLS1CoLQMr_64tiQF7ZWd3gjmVJ18TedbIcWpmBp1VQd3RziNTIHUEAMpettUTT59NwFEGiXRV1hY0x1rb9-giVxQQXJDJ6eeBrPIyTIh6zMYEL19geChNLLAaSHQ0e0z9_zV_k91SRo2zagHpsX03CKsIQQFXsLrG1-v0V1MhhdkIwZOjvtezkLEnalFg==&amp;c=mGnwUKzYatOQtr-LnrCo4WOquy6N6juY4HhLafpr2UL_iMcikqU91Q==&amp;ch=p16OlMpJoRG2ycy7WGLAgCf6f9T02-IB4yLYLT-ZifDt_8AK0ABVCw=="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mailto:ashley@wyotax.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s://wyotax.org/research-education/wyoming-tax-reform-2000/"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hyperlink" Target="http://wyotax.org/wp-content/uploads/2023/08/Regional-Tax-Comparison.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cover copy.jpg" descr="cover copy.jpg"/>
          <p:cNvPicPr>
            <a:picLocks noChangeAspect="1"/>
          </p:cNvPicPr>
          <p:nvPr/>
        </p:nvPicPr>
        <p:blipFill rotWithShape="1">
          <a:blip r:embed="rId3"/>
          <a:srcRect/>
          <a:stretch/>
        </p:blipFill>
        <p:spPr>
          <a:xfrm>
            <a:off x="0" y="26670"/>
            <a:ext cx="914400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extBox 1">
            <a:extLst>
              <a:ext uri="{FF2B5EF4-FFF2-40B4-BE49-F238E27FC236}">
                <a16:creationId xmlns:a16="http://schemas.microsoft.com/office/drawing/2014/main" id="{F684FAC0-B957-4B34-BF16-3228F9BFF767}"/>
              </a:ext>
            </a:extLst>
          </p:cNvPr>
          <p:cNvSpPr txBox="1"/>
          <p:nvPr/>
        </p:nvSpPr>
        <p:spPr>
          <a:xfrm>
            <a:off x="-685800" y="5062970"/>
            <a:ext cx="6146800" cy="98081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2800" b="1" dirty="0">
                <a:solidFill>
                  <a:srgbClr val="610C2B"/>
                </a:solidFill>
                <a:latin typeface="+mj-lt"/>
                <a:ea typeface="+mj-ea"/>
                <a:cs typeface="+mj-cs"/>
              </a:rPr>
              <a:t>Tax Structure 101 &amp; </a:t>
            </a:r>
            <a:br>
              <a:rPr lang="en-US" sz="2800" b="1" dirty="0">
                <a:solidFill>
                  <a:srgbClr val="610C2B"/>
                </a:solidFill>
                <a:latin typeface="+mj-lt"/>
                <a:ea typeface="+mj-ea"/>
                <a:cs typeface="+mj-cs"/>
              </a:rPr>
            </a:br>
            <a:r>
              <a:rPr lang="en-US" sz="2800" b="1" dirty="0">
                <a:solidFill>
                  <a:srgbClr val="610C2B"/>
                </a:solidFill>
                <a:latin typeface="+mj-lt"/>
                <a:ea typeface="+mj-ea"/>
                <a:cs typeface="+mj-cs"/>
              </a:rPr>
              <a:t>Legislative considerations</a:t>
            </a:r>
          </a:p>
        </p:txBody>
      </p:sp>
      <p:sp>
        <p:nvSpPr>
          <p:cNvPr id="3" name="TextBox 2">
            <a:extLst>
              <a:ext uri="{FF2B5EF4-FFF2-40B4-BE49-F238E27FC236}">
                <a16:creationId xmlns:a16="http://schemas.microsoft.com/office/drawing/2014/main" id="{C2B05811-B806-4B09-8970-E21C94CC445D}"/>
              </a:ext>
            </a:extLst>
          </p:cNvPr>
          <p:cNvSpPr txBox="1"/>
          <p:nvPr/>
        </p:nvSpPr>
        <p:spPr>
          <a:xfrm>
            <a:off x="5257800" y="3048000"/>
            <a:ext cx="3657600" cy="1323439"/>
          </a:xfrm>
          <a:prstGeom prst="rect">
            <a:avLst/>
          </a:prstGeom>
          <a:noFill/>
        </p:spPr>
        <p:txBody>
          <a:bodyPr wrap="square" rtlCol="0">
            <a:spAutoFit/>
          </a:bodyPr>
          <a:lstStyle/>
          <a:p>
            <a:pPr algn="ctr"/>
            <a:r>
              <a:rPr lang="en-US" sz="2400" b="1" dirty="0">
                <a:solidFill>
                  <a:srgbClr val="FFF6DB"/>
                </a:solidFill>
                <a:latin typeface="+mj-lt"/>
              </a:rPr>
              <a:t>2023 Fall Hospitality and Tourism Summit</a:t>
            </a:r>
          </a:p>
          <a:p>
            <a:pPr algn="ctr"/>
            <a:endParaRPr lang="en-US" sz="3200" b="1" dirty="0">
              <a:solidFill>
                <a:srgbClr val="FFF6DB"/>
              </a:solidFill>
              <a:latin typeface="+mj-l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224-11BD-16A9-4042-60D4A7A04C0F}"/>
              </a:ext>
            </a:extLst>
          </p:cNvPr>
          <p:cNvSpPr>
            <a:spLocks noGrp="1"/>
          </p:cNvSpPr>
          <p:nvPr>
            <p:ph type="title"/>
          </p:nvPr>
        </p:nvSpPr>
        <p:spPr>
          <a:xfrm>
            <a:off x="152400" y="533400"/>
            <a:ext cx="6553200" cy="762000"/>
          </a:xfrm>
        </p:spPr>
        <p:txBody>
          <a:bodyPr/>
          <a:lstStyle/>
          <a:p>
            <a:r>
              <a:rPr lang="en-US" dirty="0"/>
              <a:t>Excise – The Power of a Penny</a:t>
            </a:r>
          </a:p>
        </p:txBody>
      </p:sp>
      <p:sp>
        <p:nvSpPr>
          <p:cNvPr id="3" name="Date Placeholder 2">
            <a:extLst>
              <a:ext uri="{FF2B5EF4-FFF2-40B4-BE49-F238E27FC236}">
                <a16:creationId xmlns:a16="http://schemas.microsoft.com/office/drawing/2014/main" id="{BEECE629-261D-FB4A-41A9-C52111E58F8D}"/>
              </a:ext>
            </a:extLst>
          </p:cNvPr>
          <p:cNvSpPr>
            <a:spLocks noGrp="1"/>
          </p:cNvSpPr>
          <p:nvPr>
            <p:ph type="dt" sz="half" idx="10"/>
          </p:nvPr>
        </p:nvSpPr>
        <p:spPr/>
        <p:txBody>
          <a:bodyPr/>
          <a:lstStyle/>
          <a:p>
            <a:fld id="{6AD74D42-6381-BD40-9A4B-404B85C2F0A4}" type="datetime1">
              <a:rPr lang="en-US" smtClean="0"/>
              <a:pPr/>
              <a:t>10/25/2023</a:t>
            </a:fld>
            <a:endParaRPr lang="en-US" dirty="0"/>
          </a:p>
        </p:txBody>
      </p:sp>
      <p:sp>
        <p:nvSpPr>
          <p:cNvPr id="4" name="Footer Placeholder 3">
            <a:extLst>
              <a:ext uri="{FF2B5EF4-FFF2-40B4-BE49-F238E27FC236}">
                <a16:creationId xmlns:a16="http://schemas.microsoft.com/office/drawing/2014/main" id="{D6593A25-FB29-5F27-6126-3C6E04B493E2}"/>
              </a:ext>
            </a:extLst>
          </p:cNvPr>
          <p:cNvSpPr>
            <a:spLocks noGrp="1"/>
          </p:cNvSpPr>
          <p:nvPr>
            <p:ph type="ftr" sz="quarter" idx="11"/>
          </p:nvPr>
        </p:nvSpPr>
        <p:spPr/>
        <p:txBody>
          <a:bodyPr/>
          <a:lstStyle/>
          <a:p>
            <a:r>
              <a:rPr lang="en-US" dirty="0"/>
              <a:t>Wyoming Taxpayers Association</a:t>
            </a:r>
          </a:p>
        </p:txBody>
      </p:sp>
      <p:sp>
        <p:nvSpPr>
          <p:cNvPr id="5" name="Slide Number Placeholder 4">
            <a:extLst>
              <a:ext uri="{FF2B5EF4-FFF2-40B4-BE49-F238E27FC236}">
                <a16:creationId xmlns:a16="http://schemas.microsoft.com/office/drawing/2014/main" id="{6A31FA81-5EE2-557B-4378-6F2F2C000CC6}"/>
              </a:ext>
            </a:extLst>
          </p:cNvPr>
          <p:cNvSpPr>
            <a:spLocks noGrp="1"/>
          </p:cNvSpPr>
          <p:nvPr>
            <p:ph type="sldNum" sz="quarter" idx="12"/>
          </p:nvPr>
        </p:nvSpPr>
        <p:spPr/>
        <p:txBody>
          <a:bodyPr/>
          <a:lstStyle/>
          <a:p>
            <a:r>
              <a:rPr lang="en-US" dirty="0"/>
              <a:t>| Page  </a:t>
            </a:r>
            <a:fld id="{EDA4EA49-0405-024F-BF6E-43E30C18B5FA}" type="slidenum">
              <a:rPr lang="en-US" smtClean="0"/>
              <a:pPr/>
              <a:t>10</a:t>
            </a:fld>
            <a:endParaRPr lang="en-US" dirty="0"/>
          </a:p>
          <a:p>
            <a:endParaRPr lang="en-US" dirty="0"/>
          </a:p>
        </p:txBody>
      </p:sp>
      <p:graphicFrame>
        <p:nvGraphicFramePr>
          <p:cNvPr id="8" name="Table 8">
            <a:extLst>
              <a:ext uri="{FF2B5EF4-FFF2-40B4-BE49-F238E27FC236}">
                <a16:creationId xmlns:a16="http://schemas.microsoft.com/office/drawing/2014/main" id="{8B108E8F-C9CF-025E-34BF-28B3D06DF633}"/>
              </a:ext>
            </a:extLst>
          </p:cNvPr>
          <p:cNvGraphicFramePr>
            <a:graphicFrameLocks noGrp="1"/>
          </p:cNvGraphicFramePr>
          <p:nvPr>
            <p:extLst>
              <p:ext uri="{D42A27DB-BD31-4B8C-83A1-F6EECF244321}">
                <p14:modId xmlns:p14="http://schemas.microsoft.com/office/powerpoint/2010/main" val="1183957155"/>
              </p:ext>
            </p:extLst>
          </p:nvPr>
        </p:nvGraphicFramePr>
        <p:xfrm>
          <a:off x="990600" y="2152982"/>
          <a:ext cx="6705600" cy="3521862"/>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103310741"/>
                    </a:ext>
                  </a:extLst>
                </a:gridCol>
                <a:gridCol w="1447800">
                  <a:extLst>
                    <a:ext uri="{9D8B030D-6E8A-4147-A177-3AD203B41FA5}">
                      <a16:colId xmlns:a16="http://schemas.microsoft.com/office/drawing/2014/main" val="861526295"/>
                    </a:ext>
                  </a:extLst>
                </a:gridCol>
                <a:gridCol w="3048000">
                  <a:extLst>
                    <a:ext uri="{9D8B030D-6E8A-4147-A177-3AD203B41FA5}">
                      <a16:colId xmlns:a16="http://schemas.microsoft.com/office/drawing/2014/main" val="2731624998"/>
                    </a:ext>
                  </a:extLst>
                </a:gridCol>
              </a:tblGrid>
              <a:tr h="762000">
                <a:tc>
                  <a:txBody>
                    <a:bodyPr/>
                    <a:lstStyle/>
                    <a:p>
                      <a:pPr algn="ctr"/>
                      <a:r>
                        <a:rPr lang="en-US" dirty="0"/>
                        <a:t>SALES TAX TYPE</a:t>
                      </a:r>
                    </a:p>
                  </a:txBody>
                  <a:tcPr/>
                </a:tc>
                <a:tc>
                  <a:txBody>
                    <a:bodyPr/>
                    <a:lstStyle/>
                    <a:p>
                      <a:pPr algn="ctr"/>
                      <a:r>
                        <a:rPr lang="en-US" dirty="0"/>
                        <a:t>AMOUNT</a:t>
                      </a:r>
                    </a:p>
                  </a:txBody>
                  <a:tcPr/>
                </a:tc>
                <a:tc>
                  <a:txBody>
                    <a:bodyPr/>
                    <a:lstStyle/>
                    <a:p>
                      <a:pPr algn="ctr"/>
                      <a:r>
                        <a:rPr lang="en-US" dirty="0"/>
                        <a:t>COUNTIES &amp; DISTRICTS THAT LEVY</a:t>
                      </a:r>
                    </a:p>
                  </a:txBody>
                  <a:tcPr/>
                </a:tc>
                <a:extLst>
                  <a:ext uri="{0D108BD9-81ED-4DB2-BD59-A6C34878D82A}">
                    <a16:rowId xmlns:a16="http://schemas.microsoft.com/office/drawing/2014/main" val="2800715103"/>
                  </a:ext>
                </a:extLst>
              </a:tr>
              <a:tr h="459977">
                <a:tc>
                  <a:txBody>
                    <a:bodyPr/>
                    <a:lstStyle/>
                    <a:p>
                      <a:r>
                        <a:rPr lang="en-US" dirty="0"/>
                        <a:t>Statewide</a:t>
                      </a:r>
                    </a:p>
                  </a:txBody>
                  <a:tcPr/>
                </a:tc>
                <a:tc>
                  <a:txBody>
                    <a:bodyPr/>
                    <a:lstStyle/>
                    <a:p>
                      <a:pPr algn="ctr"/>
                      <a:r>
                        <a:rPr lang="en-US" dirty="0"/>
                        <a:t>$0.04</a:t>
                      </a:r>
                    </a:p>
                  </a:txBody>
                  <a:tcPr/>
                </a:tc>
                <a:tc>
                  <a:txBody>
                    <a:bodyPr/>
                    <a:lstStyle/>
                    <a:p>
                      <a:pPr algn="ctr"/>
                      <a:r>
                        <a:rPr lang="en-US" dirty="0"/>
                        <a:t>23</a:t>
                      </a:r>
                    </a:p>
                  </a:txBody>
                  <a:tcPr/>
                </a:tc>
                <a:extLst>
                  <a:ext uri="{0D108BD9-81ED-4DB2-BD59-A6C34878D82A}">
                    <a16:rowId xmlns:a16="http://schemas.microsoft.com/office/drawing/2014/main" val="1091900273"/>
                  </a:ext>
                </a:extLst>
              </a:tr>
              <a:tr h="459977">
                <a:tc>
                  <a:txBody>
                    <a:bodyPr/>
                    <a:lstStyle/>
                    <a:p>
                      <a:r>
                        <a:rPr lang="en-US" dirty="0"/>
                        <a:t>General Purpose</a:t>
                      </a:r>
                    </a:p>
                  </a:txBody>
                  <a:tcPr/>
                </a:tc>
                <a:tc>
                  <a:txBody>
                    <a:bodyPr/>
                    <a:lstStyle/>
                    <a:p>
                      <a:pPr algn="ctr"/>
                      <a:r>
                        <a:rPr lang="en-US" dirty="0"/>
                        <a:t>$0.01</a:t>
                      </a:r>
                    </a:p>
                  </a:txBody>
                  <a:tcPr/>
                </a:tc>
                <a:tc>
                  <a:txBody>
                    <a:bodyPr/>
                    <a:lstStyle/>
                    <a:p>
                      <a:pPr algn="ctr"/>
                      <a:r>
                        <a:rPr lang="en-US" dirty="0"/>
                        <a:t>21</a:t>
                      </a:r>
                    </a:p>
                  </a:txBody>
                  <a:tcPr/>
                </a:tc>
                <a:extLst>
                  <a:ext uri="{0D108BD9-81ED-4DB2-BD59-A6C34878D82A}">
                    <a16:rowId xmlns:a16="http://schemas.microsoft.com/office/drawing/2014/main" val="2183202344"/>
                  </a:ext>
                </a:extLst>
              </a:tr>
              <a:tr h="459977">
                <a:tc>
                  <a:txBody>
                    <a:bodyPr/>
                    <a:lstStyle/>
                    <a:p>
                      <a:r>
                        <a:rPr lang="en-US" dirty="0"/>
                        <a:t>Specific Purpose</a:t>
                      </a:r>
                    </a:p>
                  </a:txBody>
                  <a:tcPr/>
                </a:tc>
                <a:tc>
                  <a:txBody>
                    <a:bodyPr/>
                    <a:lstStyle/>
                    <a:p>
                      <a:pPr algn="ctr"/>
                      <a:r>
                        <a:rPr lang="en-US" dirty="0"/>
                        <a:t>$0.01</a:t>
                      </a:r>
                    </a:p>
                  </a:txBody>
                  <a:tcPr/>
                </a:tc>
                <a:tc>
                  <a:txBody>
                    <a:bodyPr/>
                    <a:lstStyle/>
                    <a:p>
                      <a:pPr algn="ctr"/>
                      <a:r>
                        <a:rPr lang="en-US" dirty="0"/>
                        <a:t>12</a:t>
                      </a:r>
                    </a:p>
                  </a:txBody>
                  <a:tcPr/>
                </a:tc>
                <a:extLst>
                  <a:ext uri="{0D108BD9-81ED-4DB2-BD59-A6C34878D82A}">
                    <a16:rowId xmlns:a16="http://schemas.microsoft.com/office/drawing/2014/main" val="73681306"/>
                  </a:ext>
                </a:extLst>
              </a:tr>
              <a:tr h="459977">
                <a:tc>
                  <a:txBody>
                    <a:bodyPr/>
                    <a:lstStyle/>
                    <a:p>
                      <a:r>
                        <a:rPr lang="en-US" dirty="0"/>
                        <a:t>Municipal Purpose</a:t>
                      </a:r>
                    </a:p>
                  </a:txBody>
                  <a:tcPr/>
                </a:tc>
                <a:tc>
                  <a:txBody>
                    <a:bodyPr/>
                    <a:lstStyle/>
                    <a:p>
                      <a:pPr algn="ctr"/>
                      <a:r>
                        <a:rPr lang="en-US" dirty="0"/>
                        <a:t>$0.01</a:t>
                      </a:r>
                    </a:p>
                  </a:txBody>
                  <a:tcPr/>
                </a:tc>
                <a:tc>
                  <a:txBody>
                    <a:bodyPr/>
                    <a:lstStyle/>
                    <a:p>
                      <a:pPr algn="ctr"/>
                      <a:r>
                        <a:rPr lang="en-US" dirty="0"/>
                        <a:t>None at this time</a:t>
                      </a:r>
                    </a:p>
                  </a:txBody>
                  <a:tcPr/>
                </a:tc>
                <a:extLst>
                  <a:ext uri="{0D108BD9-81ED-4DB2-BD59-A6C34878D82A}">
                    <a16:rowId xmlns:a16="http://schemas.microsoft.com/office/drawing/2014/main" val="2207958171"/>
                  </a:ext>
                </a:extLst>
              </a:tr>
              <a:tr h="459977">
                <a:tc>
                  <a:txBody>
                    <a:bodyPr/>
                    <a:lstStyle/>
                    <a:p>
                      <a:r>
                        <a:rPr lang="en-US" dirty="0"/>
                        <a:t>Resort District</a:t>
                      </a:r>
                    </a:p>
                  </a:txBody>
                  <a:tcPr/>
                </a:tc>
                <a:tc>
                  <a:txBody>
                    <a:bodyPr/>
                    <a:lstStyle/>
                    <a:p>
                      <a:pPr algn="ctr"/>
                      <a:r>
                        <a:rPr lang="en-US" dirty="0"/>
                        <a:t>$0.03</a:t>
                      </a:r>
                    </a:p>
                  </a:txBody>
                  <a:tcPr/>
                </a:tc>
                <a:tc>
                  <a:txBody>
                    <a:bodyPr/>
                    <a:lstStyle/>
                    <a:p>
                      <a:pPr algn="ctr"/>
                      <a:r>
                        <a:rPr lang="en-US" dirty="0"/>
                        <a:t>2</a:t>
                      </a:r>
                    </a:p>
                  </a:txBody>
                  <a:tcPr/>
                </a:tc>
                <a:extLst>
                  <a:ext uri="{0D108BD9-81ED-4DB2-BD59-A6C34878D82A}">
                    <a16:rowId xmlns:a16="http://schemas.microsoft.com/office/drawing/2014/main" val="2865572398"/>
                  </a:ext>
                </a:extLst>
              </a:tr>
              <a:tr h="459977">
                <a:tc>
                  <a:txBody>
                    <a:bodyPr/>
                    <a:lstStyle/>
                    <a:p>
                      <a:r>
                        <a:rPr lang="en-US" dirty="0"/>
                        <a:t>Econ Development </a:t>
                      </a:r>
                    </a:p>
                  </a:txBody>
                  <a:tcPr/>
                </a:tc>
                <a:tc>
                  <a:txBody>
                    <a:bodyPr/>
                    <a:lstStyle/>
                    <a:p>
                      <a:pPr algn="ctr"/>
                      <a:r>
                        <a:rPr lang="en-US" dirty="0"/>
                        <a:t>$0.01</a:t>
                      </a:r>
                    </a:p>
                  </a:txBody>
                  <a:tcPr/>
                </a:tc>
                <a:tc>
                  <a:txBody>
                    <a:bodyPr/>
                    <a:lstStyle/>
                    <a:p>
                      <a:pPr algn="ctr"/>
                      <a:r>
                        <a:rPr lang="en-US" dirty="0"/>
                        <a:t>2</a:t>
                      </a:r>
                    </a:p>
                  </a:txBody>
                  <a:tcPr/>
                </a:tc>
                <a:extLst>
                  <a:ext uri="{0D108BD9-81ED-4DB2-BD59-A6C34878D82A}">
                    <a16:rowId xmlns:a16="http://schemas.microsoft.com/office/drawing/2014/main" val="4192282832"/>
                  </a:ext>
                </a:extLst>
              </a:tr>
            </a:tbl>
          </a:graphicData>
        </a:graphic>
      </p:graphicFrame>
      <p:sp>
        <p:nvSpPr>
          <p:cNvPr id="6" name="TextBox 5">
            <a:extLst>
              <a:ext uri="{FF2B5EF4-FFF2-40B4-BE49-F238E27FC236}">
                <a16:creationId xmlns:a16="http://schemas.microsoft.com/office/drawing/2014/main" id="{4C823CE4-656E-0E00-7358-91AA837ECD6C}"/>
              </a:ext>
            </a:extLst>
          </p:cNvPr>
          <p:cNvSpPr txBox="1"/>
          <p:nvPr/>
        </p:nvSpPr>
        <p:spPr>
          <a:xfrm>
            <a:off x="1752600" y="5955268"/>
            <a:ext cx="5257800" cy="369332"/>
          </a:xfrm>
          <a:prstGeom prst="rect">
            <a:avLst/>
          </a:prstGeom>
          <a:noFill/>
        </p:spPr>
        <p:txBody>
          <a:bodyPr wrap="square" rtlCol="0">
            <a:spAutoFit/>
          </a:bodyPr>
          <a:lstStyle/>
          <a:p>
            <a:r>
              <a:rPr lang="en-US" dirty="0"/>
              <a:t>Source: Wyoming Department of Revenue, FY 2023</a:t>
            </a:r>
          </a:p>
        </p:txBody>
      </p:sp>
    </p:spTree>
    <p:extLst>
      <p:ext uri="{BB962C8B-B14F-4D97-AF65-F5344CB8AC3E}">
        <p14:creationId xmlns:p14="http://schemas.microsoft.com/office/powerpoint/2010/main" val="151498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EDB2-27A9-7445-A410-166F5F23E786}"/>
              </a:ext>
            </a:extLst>
          </p:cNvPr>
          <p:cNvSpPr>
            <a:spLocks noGrp="1"/>
          </p:cNvSpPr>
          <p:nvPr>
            <p:ph type="title"/>
          </p:nvPr>
        </p:nvSpPr>
        <p:spPr>
          <a:xfrm>
            <a:off x="152400" y="466005"/>
            <a:ext cx="6858000" cy="838200"/>
          </a:xfrm>
        </p:spPr>
        <p:txBody>
          <a:bodyPr>
            <a:normAutofit fontScale="90000"/>
          </a:bodyPr>
          <a:lstStyle/>
          <a:p>
            <a:r>
              <a:rPr lang="en-US" dirty="0"/>
              <a:t>Excise &amp; Tourism - The Power of a Penny</a:t>
            </a:r>
          </a:p>
        </p:txBody>
      </p:sp>
      <p:sp>
        <p:nvSpPr>
          <p:cNvPr id="3" name="Date Placeholder 2">
            <a:extLst>
              <a:ext uri="{FF2B5EF4-FFF2-40B4-BE49-F238E27FC236}">
                <a16:creationId xmlns:a16="http://schemas.microsoft.com/office/drawing/2014/main" id="{555218ED-B0E4-7541-B6C3-8BE3C864DE3D}"/>
              </a:ext>
            </a:extLst>
          </p:cNvPr>
          <p:cNvSpPr>
            <a:spLocks noGrp="1"/>
          </p:cNvSpPr>
          <p:nvPr>
            <p:ph type="dt" sz="half" idx="10"/>
          </p:nvPr>
        </p:nvSpPr>
        <p:spPr/>
        <p:txBody>
          <a:bodyPr/>
          <a:lstStyle/>
          <a:p>
            <a:fld id="{6AD74D42-6381-BD40-9A4B-404B85C2F0A4}" type="datetime1">
              <a:rPr lang="en-US" smtClean="0"/>
              <a:pPr/>
              <a:t>10/24/2023</a:t>
            </a:fld>
            <a:endParaRPr lang="en-US"/>
          </a:p>
        </p:txBody>
      </p:sp>
      <p:sp>
        <p:nvSpPr>
          <p:cNvPr id="4" name="Footer Placeholder 3">
            <a:extLst>
              <a:ext uri="{FF2B5EF4-FFF2-40B4-BE49-F238E27FC236}">
                <a16:creationId xmlns:a16="http://schemas.microsoft.com/office/drawing/2014/main" id="{C1DDC0A8-AFDB-114A-B63C-4B70525603E6}"/>
              </a:ext>
            </a:extLst>
          </p:cNvPr>
          <p:cNvSpPr>
            <a:spLocks noGrp="1"/>
          </p:cNvSpPr>
          <p:nvPr>
            <p:ph type="ftr" sz="quarter" idx="11"/>
          </p:nvPr>
        </p:nvSpPr>
        <p:spPr/>
        <p:txBody>
          <a:bodyPr/>
          <a:lstStyle/>
          <a:p>
            <a:r>
              <a:rPr lang="en-US"/>
              <a:t>Wyoming Taxpayers Association</a:t>
            </a:r>
          </a:p>
        </p:txBody>
      </p:sp>
      <p:sp>
        <p:nvSpPr>
          <p:cNvPr id="5" name="Slide Number Placeholder 4">
            <a:extLst>
              <a:ext uri="{FF2B5EF4-FFF2-40B4-BE49-F238E27FC236}">
                <a16:creationId xmlns:a16="http://schemas.microsoft.com/office/drawing/2014/main" id="{0DCB7BF2-D1FE-AC44-BFFA-2AFC46A3147F}"/>
              </a:ext>
            </a:extLst>
          </p:cNvPr>
          <p:cNvSpPr>
            <a:spLocks noGrp="1"/>
          </p:cNvSpPr>
          <p:nvPr>
            <p:ph type="sldNum" sz="quarter" idx="12"/>
          </p:nvPr>
        </p:nvSpPr>
        <p:spPr/>
        <p:txBody>
          <a:bodyPr/>
          <a:lstStyle/>
          <a:p>
            <a:r>
              <a:rPr lang="en-US"/>
              <a:t>| Page  </a:t>
            </a:r>
            <a:fld id="{EDA4EA49-0405-024F-BF6E-43E30C18B5FA}" type="slidenum">
              <a:rPr lang="en-US" smtClean="0"/>
              <a:pPr/>
              <a:t>11</a:t>
            </a:fld>
            <a:endParaRPr lang="en-US"/>
          </a:p>
          <a:p>
            <a:endParaRPr lang="en-US" dirty="0"/>
          </a:p>
        </p:txBody>
      </p:sp>
      <p:pic>
        <p:nvPicPr>
          <p:cNvPr id="7" name="Picture 6">
            <a:extLst>
              <a:ext uri="{FF2B5EF4-FFF2-40B4-BE49-F238E27FC236}">
                <a16:creationId xmlns:a16="http://schemas.microsoft.com/office/drawing/2014/main" id="{5A8D6984-8472-1942-BA6B-9DB19C46BEF9}"/>
              </a:ext>
            </a:extLst>
          </p:cNvPr>
          <p:cNvPicPr>
            <a:picLocks noChangeAspect="1"/>
          </p:cNvPicPr>
          <p:nvPr/>
        </p:nvPicPr>
        <p:blipFill>
          <a:blip r:embed="rId2"/>
          <a:stretch>
            <a:fillRect/>
          </a:stretch>
        </p:blipFill>
        <p:spPr>
          <a:xfrm>
            <a:off x="471425" y="1560532"/>
            <a:ext cx="2748716" cy="4690269"/>
          </a:xfrm>
          <a:prstGeom prst="rect">
            <a:avLst/>
          </a:prstGeom>
        </p:spPr>
      </p:pic>
      <p:sp>
        <p:nvSpPr>
          <p:cNvPr id="10" name="Rectangle 9">
            <a:extLst>
              <a:ext uri="{FF2B5EF4-FFF2-40B4-BE49-F238E27FC236}">
                <a16:creationId xmlns:a16="http://schemas.microsoft.com/office/drawing/2014/main" id="{1C574C1C-EA7B-674D-9A4D-A98E999220E0}"/>
              </a:ext>
            </a:extLst>
          </p:cNvPr>
          <p:cNvSpPr/>
          <p:nvPr/>
        </p:nvSpPr>
        <p:spPr>
          <a:xfrm>
            <a:off x="3581400" y="5973802"/>
            <a:ext cx="5999688" cy="276999"/>
          </a:xfrm>
          <a:prstGeom prst="rect">
            <a:avLst/>
          </a:prstGeom>
        </p:spPr>
        <p:txBody>
          <a:bodyPr wrap="square">
            <a:spAutoFit/>
          </a:bodyPr>
          <a:lstStyle/>
          <a:p>
            <a:r>
              <a:rPr lang="en-US" sz="1200" dirty="0"/>
              <a:t>Source: Wyoming Department of Revenue, FY 2023, Wyoming Office of Tourism</a:t>
            </a:r>
          </a:p>
        </p:txBody>
      </p:sp>
      <p:graphicFrame>
        <p:nvGraphicFramePr>
          <p:cNvPr id="12" name="Table 11">
            <a:extLst>
              <a:ext uri="{FF2B5EF4-FFF2-40B4-BE49-F238E27FC236}">
                <a16:creationId xmlns:a16="http://schemas.microsoft.com/office/drawing/2014/main" id="{3EEA6600-C4AC-AAE0-7B9B-AC2465AE73EF}"/>
              </a:ext>
            </a:extLst>
          </p:cNvPr>
          <p:cNvGraphicFramePr>
            <a:graphicFrameLocks noGrp="1"/>
          </p:cNvGraphicFramePr>
          <p:nvPr>
            <p:extLst>
              <p:ext uri="{D42A27DB-BD31-4B8C-83A1-F6EECF244321}">
                <p14:modId xmlns:p14="http://schemas.microsoft.com/office/powerpoint/2010/main" val="1820319591"/>
              </p:ext>
            </p:extLst>
          </p:nvPr>
        </p:nvGraphicFramePr>
        <p:xfrm>
          <a:off x="3526495" y="2476500"/>
          <a:ext cx="5176785" cy="1904999"/>
        </p:xfrm>
        <a:graphic>
          <a:graphicData uri="http://schemas.openxmlformats.org/drawingml/2006/table">
            <a:tbl>
              <a:tblPr firstRow="1" bandRow="1">
                <a:tableStyleId>{5C22544A-7EE6-4342-B048-85BDC9FD1C3A}</a:tableStyleId>
              </a:tblPr>
              <a:tblGrid>
                <a:gridCol w="5176785">
                  <a:extLst>
                    <a:ext uri="{9D8B030D-6E8A-4147-A177-3AD203B41FA5}">
                      <a16:colId xmlns:a16="http://schemas.microsoft.com/office/drawing/2014/main" val="697483246"/>
                    </a:ext>
                  </a:extLst>
                </a:gridCol>
              </a:tblGrid>
              <a:tr h="393551">
                <a:tc>
                  <a:txBody>
                    <a:bodyPr/>
                    <a:lstStyle/>
                    <a:p>
                      <a:r>
                        <a:rPr lang="en-US" dirty="0"/>
                        <a:t>Lodging Tax (State &amp; Local)</a:t>
                      </a:r>
                    </a:p>
                  </a:txBody>
                  <a:tcPr/>
                </a:tc>
                <a:extLst>
                  <a:ext uri="{0D108BD9-81ED-4DB2-BD59-A6C34878D82A}">
                    <a16:rowId xmlns:a16="http://schemas.microsoft.com/office/drawing/2014/main" val="4250906682"/>
                  </a:ext>
                </a:extLst>
              </a:tr>
              <a:tr h="377862">
                <a:tc>
                  <a:txBody>
                    <a:bodyPr/>
                    <a:lstStyle/>
                    <a:p>
                      <a:r>
                        <a:rPr lang="en-US" sz="1600" dirty="0"/>
                        <a:t>Wyoming Tourism Account (State)                      $23,694,626</a:t>
                      </a:r>
                    </a:p>
                  </a:txBody>
                  <a:tcPr/>
                </a:tc>
                <a:extLst>
                  <a:ext uri="{0D108BD9-81ED-4DB2-BD59-A6C34878D82A}">
                    <a16:rowId xmlns:a16="http://schemas.microsoft.com/office/drawing/2014/main" val="2793077880"/>
                  </a:ext>
                </a:extLst>
              </a:tr>
              <a:tr h="377862">
                <a:tc>
                  <a:txBody>
                    <a:bodyPr/>
                    <a:lstStyle/>
                    <a:p>
                      <a:r>
                        <a:rPr lang="en-US" sz="1600" dirty="0"/>
                        <a:t>Wyoming Tourism Reserve Account (State)          $5,923,656</a:t>
                      </a:r>
                    </a:p>
                  </a:txBody>
                  <a:tcPr/>
                </a:tc>
                <a:extLst>
                  <a:ext uri="{0D108BD9-81ED-4DB2-BD59-A6C34878D82A}">
                    <a16:rowId xmlns:a16="http://schemas.microsoft.com/office/drawing/2014/main" val="696339754"/>
                  </a:ext>
                </a:extLst>
              </a:tr>
              <a:tr h="377862">
                <a:tc>
                  <a:txBody>
                    <a:bodyPr/>
                    <a:lstStyle/>
                    <a:p>
                      <a:r>
                        <a:rPr lang="en-US" sz="1600" dirty="0"/>
                        <a:t>Local Tax Collected                                             $26,239,497</a:t>
                      </a:r>
                    </a:p>
                  </a:txBody>
                  <a:tcPr/>
                </a:tc>
                <a:extLst>
                  <a:ext uri="{0D108BD9-81ED-4DB2-BD59-A6C34878D82A}">
                    <a16:rowId xmlns:a16="http://schemas.microsoft.com/office/drawing/2014/main" val="998327765"/>
                  </a:ext>
                </a:extLst>
              </a:tr>
              <a:tr h="377862">
                <a:tc>
                  <a:txBody>
                    <a:bodyPr/>
                    <a:lstStyle/>
                    <a:p>
                      <a:r>
                        <a:rPr lang="en-US" sz="1600" dirty="0"/>
                        <a:t>Total State &amp; Local                                              $55,854,778</a:t>
                      </a:r>
                    </a:p>
                  </a:txBody>
                  <a:tcPr/>
                </a:tc>
                <a:extLst>
                  <a:ext uri="{0D108BD9-81ED-4DB2-BD59-A6C34878D82A}">
                    <a16:rowId xmlns:a16="http://schemas.microsoft.com/office/drawing/2014/main" val="2272866002"/>
                  </a:ext>
                </a:extLst>
              </a:tr>
            </a:tbl>
          </a:graphicData>
        </a:graphic>
      </p:graphicFrame>
    </p:spTree>
    <p:extLst>
      <p:ext uri="{BB962C8B-B14F-4D97-AF65-F5344CB8AC3E}">
        <p14:creationId xmlns:p14="http://schemas.microsoft.com/office/powerpoint/2010/main" val="2039949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5ECB-71CD-394C-A4A1-372406D67C33}"/>
              </a:ext>
            </a:extLst>
          </p:cNvPr>
          <p:cNvSpPr>
            <a:spLocks noGrp="1"/>
          </p:cNvSpPr>
          <p:nvPr>
            <p:ph type="title"/>
          </p:nvPr>
        </p:nvSpPr>
        <p:spPr>
          <a:xfrm>
            <a:off x="129099" y="445493"/>
            <a:ext cx="6553200" cy="762000"/>
          </a:xfrm>
        </p:spPr>
        <p:txBody>
          <a:bodyPr>
            <a:normAutofit fontScale="90000"/>
          </a:bodyPr>
          <a:lstStyle/>
          <a:p>
            <a:r>
              <a:rPr lang="en-US" dirty="0"/>
              <a:t>Tourism Impacts on Wyoming’s Revenues </a:t>
            </a:r>
          </a:p>
        </p:txBody>
      </p:sp>
      <p:sp>
        <p:nvSpPr>
          <p:cNvPr id="3" name="Date Placeholder 2">
            <a:extLst>
              <a:ext uri="{FF2B5EF4-FFF2-40B4-BE49-F238E27FC236}">
                <a16:creationId xmlns:a16="http://schemas.microsoft.com/office/drawing/2014/main" id="{0C148F8F-10E2-4B42-91AB-3F741A107323}"/>
              </a:ext>
            </a:extLst>
          </p:cNvPr>
          <p:cNvSpPr>
            <a:spLocks noGrp="1"/>
          </p:cNvSpPr>
          <p:nvPr>
            <p:ph type="dt" sz="half" idx="10"/>
          </p:nvPr>
        </p:nvSpPr>
        <p:spPr/>
        <p:txBody>
          <a:bodyPr/>
          <a:lstStyle/>
          <a:p>
            <a:fld id="{6AD74D42-6381-BD40-9A4B-404B85C2F0A4}" type="datetime1">
              <a:rPr lang="en-US" smtClean="0"/>
              <a:pPr/>
              <a:t>10/24/2023</a:t>
            </a:fld>
            <a:endParaRPr lang="en-US"/>
          </a:p>
        </p:txBody>
      </p:sp>
      <p:sp>
        <p:nvSpPr>
          <p:cNvPr id="4" name="Footer Placeholder 3">
            <a:extLst>
              <a:ext uri="{FF2B5EF4-FFF2-40B4-BE49-F238E27FC236}">
                <a16:creationId xmlns:a16="http://schemas.microsoft.com/office/drawing/2014/main" id="{E108927F-8E60-E748-92F6-1A1614028665}"/>
              </a:ext>
            </a:extLst>
          </p:cNvPr>
          <p:cNvSpPr>
            <a:spLocks noGrp="1"/>
          </p:cNvSpPr>
          <p:nvPr>
            <p:ph type="ftr" sz="quarter" idx="11"/>
          </p:nvPr>
        </p:nvSpPr>
        <p:spPr/>
        <p:txBody>
          <a:bodyPr/>
          <a:lstStyle/>
          <a:p>
            <a:r>
              <a:rPr lang="en-US"/>
              <a:t>Wyoming Taxpayers Association</a:t>
            </a:r>
          </a:p>
        </p:txBody>
      </p:sp>
      <p:sp>
        <p:nvSpPr>
          <p:cNvPr id="5" name="Slide Number Placeholder 4">
            <a:extLst>
              <a:ext uri="{FF2B5EF4-FFF2-40B4-BE49-F238E27FC236}">
                <a16:creationId xmlns:a16="http://schemas.microsoft.com/office/drawing/2014/main" id="{372253FD-C173-1645-A859-D5AA1B9F9F78}"/>
              </a:ext>
            </a:extLst>
          </p:cNvPr>
          <p:cNvSpPr>
            <a:spLocks noGrp="1"/>
          </p:cNvSpPr>
          <p:nvPr>
            <p:ph type="sldNum" sz="quarter" idx="12"/>
          </p:nvPr>
        </p:nvSpPr>
        <p:spPr/>
        <p:txBody>
          <a:bodyPr/>
          <a:lstStyle/>
          <a:p>
            <a:r>
              <a:rPr lang="en-US"/>
              <a:t>| Page  </a:t>
            </a:r>
            <a:fld id="{EDA4EA49-0405-024F-BF6E-43E30C18B5FA}" type="slidenum">
              <a:rPr lang="en-US" smtClean="0"/>
              <a:pPr/>
              <a:t>12</a:t>
            </a:fld>
            <a:endParaRPr lang="en-US"/>
          </a:p>
          <a:p>
            <a:endParaRPr lang="en-US" dirty="0"/>
          </a:p>
        </p:txBody>
      </p:sp>
      <p:sp>
        <p:nvSpPr>
          <p:cNvPr id="8" name="Rectangle 7">
            <a:extLst>
              <a:ext uri="{FF2B5EF4-FFF2-40B4-BE49-F238E27FC236}">
                <a16:creationId xmlns:a16="http://schemas.microsoft.com/office/drawing/2014/main" id="{27FA4E74-7386-3941-91A0-D25204A04AAB}"/>
              </a:ext>
            </a:extLst>
          </p:cNvPr>
          <p:cNvSpPr/>
          <p:nvPr/>
        </p:nvSpPr>
        <p:spPr>
          <a:xfrm>
            <a:off x="4953000" y="5867400"/>
            <a:ext cx="4572000" cy="369332"/>
          </a:xfrm>
          <a:prstGeom prst="rect">
            <a:avLst/>
          </a:prstGeom>
        </p:spPr>
        <p:txBody>
          <a:bodyPr>
            <a:spAutoFit/>
          </a:bodyPr>
          <a:lstStyle/>
          <a:p>
            <a:r>
              <a:rPr lang="en-US" dirty="0"/>
              <a:t>Source: U.S. Bureau of Economic Analysis</a:t>
            </a:r>
          </a:p>
        </p:txBody>
      </p:sp>
      <p:pic>
        <p:nvPicPr>
          <p:cNvPr id="9" name="Picture 8">
            <a:extLst>
              <a:ext uri="{FF2B5EF4-FFF2-40B4-BE49-F238E27FC236}">
                <a16:creationId xmlns:a16="http://schemas.microsoft.com/office/drawing/2014/main" id="{D87B1AC8-6A87-BC5F-18A6-1372C8A51689}"/>
              </a:ext>
            </a:extLst>
          </p:cNvPr>
          <p:cNvPicPr>
            <a:picLocks noChangeAspect="1"/>
          </p:cNvPicPr>
          <p:nvPr/>
        </p:nvPicPr>
        <p:blipFill>
          <a:blip r:embed="rId2"/>
          <a:stretch>
            <a:fillRect/>
          </a:stretch>
        </p:blipFill>
        <p:spPr>
          <a:xfrm>
            <a:off x="155808" y="2286000"/>
            <a:ext cx="8841809" cy="2788916"/>
          </a:xfrm>
          <a:prstGeom prst="rect">
            <a:avLst/>
          </a:prstGeom>
        </p:spPr>
      </p:pic>
    </p:spTree>
    <p:extLst>
      <p:ext uri="{BB962C8B-B14F-4D97-AF65-F5344CB8AC3E}">
        <p14:creationId xmlns:p14="http://schemas.microsoft.com/office/powerpoint/2010/main" val="245125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5ECB-71CD-394C-A4A1-372406D67C33}"/>
              </a:ext>
            </a:extLst>
          </p:cNvPr>
          <p:cNvSpPr>
            <a:spLocks noGrp="1"/>
          </p:cNvSpPr>
          <p:nvPr>
            <p:ph type="title"/>
          </p:nvPr>
        </p:nvSpPr>
        <p:spPr>
          <a:xfrm>
            <a:off x="19639" y="381000"/>
            <a:ext cx="6705600" cy="914400"/>
          </a:xfrm>
        </p:spPr>
        <p:txBody>
          <a:bodyPr>
            <a:normAutofit/>
          </a:bodyPr>
          <a:lstStyle/>
          <a:p>
            <a:r>
              <a:rPr lang="en-US" dirty="0"/>
              <a:t>Tourism Impacts - </a:t>
            </a:r>
            <a:br>
              <a:rPr lang="en-US" dirty="0"/>
            </a:br>
            <a:r>
              <a:rPr lang="en-US" dirty="0"/>
              <a:t>Wyoming GDP by Industry</a:t>
            </a:r>
          </a:p>
        </p:txBody>
      </p:sp>
      <p:sp>
        <p:nvSpPr>
          <p:cNvPr id="3" name="Date Placeholder 2">
            <a:extLst>
              <a:ext uri="{FF2B5EF4-FFF2-40B4-BE49-F238E27FC236}">
                <a16:creationId xmlns:a16="http://schemas.microsoft.com/office/drawing/2014/main" id="{0C148F8F-10E2-4B42-91AB-3F741A107323}"/>
              </a:ext>
            </a:extLst>
          </p:cNvPr>
          <p:cNvSpPr>
            <a:spLocks noGrp="1"/>
          </p:cNvSpPr>
          <p:nvPr>
            <p:ph type="dt" sz="half" idx="10"/>
          </p:nvPr>
        </p:nvSpPr>
        <p:spPr/>
        <p:txBody>
          <a:bodyPr/>
          <a:lstStyle/>
          <a:p>
            <a:fld id="{6AD74D42-6381-BD40-9A4B-404B85C2F0A4}" type="datetime1">
              <a:rPr lang="en-US" smtClean="0"/>
              <a:pPr/>
              <a:t>10/24/2023</a:t>
            </a:fld>
            <a:endParaRPr lang="en-US"/>
          </a:p>
        </p:txBody>
      </p:sp>
      <p:sp>
        <p:nvSpPr>
          <p:cNvPr id="4" name="Footer Placeholder 3">
            <a:extLst>
              <a:ext uri="{FF2B5EF4-FFF2-40B4-BE49-F238E27FC236}">
                <a16:creationId xmlns:a16="http://schemas.microsoft.com/office/drawing/2014/main" id="{E108927F-8E60-E748-92F6-1A1614028665}"/>
              </a:ext>
            </a:extLst>
          </p:cNvPr>
          <p:cNvSpPr>
            <a:spLocks noGrp="1"/>
          </p:cNvSpPr>
          <p:nvPr>
            <p:ph type="ftr" sz="quarter" idx="11"/>
          </p:nvPr>
        </p:nvSpPr>
        <p:spPr/>
        <p:txBody>
          <a:bodyPr/>
          <a:lstStyle/>
          <a:p>
            <a:r>
              <a:rPr lang="en-US"/>
              <a:t>Wyoming Taxpayers Association</a:t>
            </a:r>
          </a:p>
        </p:txBody>
      </p:sp>
      <p:sp>
        <p:nvSpPr>
          <p:cNvPr id="5" name="Slide Number Placeholder 4">
            <a:extLst>
              <a:ext uri="{FF2B5EF4-FFF2-40B4-BE49-F238E27FC236}">
                <a16:creationId xmlns:a16="http://schemas.microsoft.com/office/drawing/2014/main" id="{372253FD-C173-1645-A859-D5AA1B9F9F78}"/>
              </a:ext>
            </a:extLst>
          </p:cNvPr>
          <p:cNvSpPr>
            <a:spLocks noGrp="1"/>
          </p:cNvSpPr>
          <p:nvPr>
            <p:ph type="sldNum" sz="quarter" idx="12"/>
          </p:nvPr>
        </p:nvSpPr>
        <p:spPr/>
        <p:txBody>
          <a:bodyPr/>
          <a:lstStyle/>
          <a:p>
            <a:r>
              <a:rPr lang="en-US"/>
              <a:t>| Page  </a:t>
            </a:r>
            <a:fld id="{EDA4EA49-0405-024F-BF6E-43E30C18B5FA}" type="slidenum">
              <a:rPr lang="en-US" smtClean="0"/>
              <a:pPr/>
              <a:t>13</a:t>
            </a:fld>
            <a:endParaRPr lang="en-US"/>
          </a:p>
          <a:p>
            <a:endParaRPr lang="en-US" dirty="0"/>
          </a:p>
        </p:txBody>
      </p:sp>
      <p:pic>
        <p:nvPicPr>
          <p:cNvPr id="7" name="Picture 6">
            <a:extLst>
              <a:ext uri="{FF2B5EF4-FFF2-40B4-BE49-F238E27FC236}">
                <a16:creationId xmlns:a16="http://schemas.microsoft.com/office/drawing/2014/main" id="{409F34CB-71A9-F440-B507-F720512FE6DA}"/>
              </a:ext>
            </a:extLst>
          </p:cNvPr>
          <p:cNvPicPr>
            <a:picLocks noChangeAspect="1"/>
          </p:cNvPicPr>
          <p:nvPr/>
        </p:nvPicPr>
        <p:blipFill>
          <a:blip r:embed="rId3"/>
          <a:stretch>
            <a:fillRect/>
          </a:stretch>
        </p:blipFill>
        <p:spPr>
          <a:xfrm>
            <a:off x="97544" y="2457836"/>
            <a:ext cx="8948911" cy="2457020"/>
          </a:xfrm>
          <a:prstGeom prst="rect">
            <a:avLst/>
          </a:prstGeom>
        </p:spPr>
      </p:pic>
      <p:sp>
        <p:nvSpPr>
          <p:cNvPr id="8" name="Rectangle 7">
            <a:extLst>
              <a:ext uri="{FF2B5EF4-FFF2-40B4-BE49-F238E27FC236}">
                <a16:creationId xmlns:a16="http://schemas.microsoft.com/office/drawing/2014/main" id="{27FA4E74-7386-3941-91A0-D25204A04AAB}"/>
              </a:ext>
            </a:extLst>
          </p:cNvPr>
          <p:cNvSpPr/>
          <p:nvPr/>
        </p:nvSpPr>
        <p:spPr>
          <a:xfrm>
            <a:off x="4953000" y="5867400"/>
            <a:ext cx="4572000" cy="369332"/>
          </a:xfrm>
          <a:prstGeom prst="rect">
            <a:avLst/>
          </a:prstGeom>
        </p:spPr>
        <p:txBody>
          <a:bodyPr>
            <a:spAutoFit/>
          </a:bodyPr>
          <a:lstStyle/>
          <a:p>
            <a:r>
              <a:rPr lang="en-US" dirty="0"/>
              <a:t>Source: U.S. Bureau of Economic Analysis</a:t>
            </a:r>
          </a:p>
        </p:txBody>
      </p:sp>
    </p:spTree>
    <p:extLst>
      <p:ext uri="{BB962C8B-B14F-4D97-AF65-F5344CB8AC3E}">
        <p14:creationId xmlns:p14="http://schemas.microsoft.com/office/powerpoint/2010/main" val="370350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5ECB-71CD-394C-A4A1-372406D67C33}"/>
              </a:ext>
            </a:extLst>
          </p:cNvPr>
          <p:cNvSpPr>
            <a:spLocks noGrp="1"/>
          </p:cNvSpPr>
          <p:nvPr>
            <p:ph type="title"/>
          </p:nvPr>
        </p:nvSpPr>
        <p:spPr>
          <a:xfrm>
            <a:off x="0" y="413208"/>
            <a:ext cx="6553200" cy="762000"/>
          </a:xfrm>
        </p:spPr>
        <p:txBody>
          <a:bodyPr>
            <a:normAutofit fontScale="90000"/>
          </a:bodyPr>
          <a:lstStyle/>
          <a:p>
            <a:r>
              <a:rPr lang="en-US" dirty="0"/>
              <a:t>Tourism Impacts on Wyoming’s Revenues </a:t>
            </a:r>
          </a:p>
        </p:txBody>
      </p:sp>
      <p:sp>
        <p:nvSpPr>
          <p:cNvPr id="3" name="Date Placeholder 2">
            <a:extLst>
              <a:ext uri="{FF2B5EF4-FFF2-40B4-BE49-F238E27FC236}">
                <a16:creationId xmlns:a16="http://schemas.microsoft.com/office/drawing/2014/main" id="{0C148F8F-10E2-4B42-91AB-3F741A107323}"/>
              </a:ext>
            </a:extLst>
          </p:cNvPr>
          <p:cNvSpPr>
            <a:spLocks noGrp="1"/>
          </p:cNvSpPr>
          <p:nvPr>
            <p:ph type="dt" sz="half" idx="10"/>
          </p:nvPr>
        </p:nvSpPr>
        <p:spPr/>
        <p:txBody>
          <a:bodyPr/>
          <a:lstStyle/>
          <a:p>
            <a:fld id="{6AD74D42-6381-BD40-9A4B-404B85C2F0A4}" type="datetime1">
              <a:rPr lang="en-US" smtClean="0"/>
              <a:pPr/>
              <a:t>10/24/2023</a:t>
            </a:fld>
            <a:endParaRPr lang="en-US"/>
          </a:p>
        </p:txBody>
      </p:sp>
      <p:sp>
        <p:nvSpPr>
          <p:cNvPr id="4" name="Footer Placeholder 3">
            <a:extLst>
              <a:ext uri="{FF2B5EF4-FFF2-40B4-BE49-F238E27FC236}">
                <a16:creationId xmlns:a16="http://schemas.microsoft.com/office/drawing/2014/main" id="{E108927F-8E60-E748-92F6-1A1614028665}"/>
              </a:ext>
            </a:extLst>
          </p:cNvPr>
          <p:cNvSpPr>
            <a:spLocks noGrp="1"/>
          </p:cNvSpPr>
          <p:nvPr>
            <p:ph type="ftr" sz="quarter" idx="11"/>
          </p:nvPr>
        </p:nvSpPr>
        <p:spPr/>
        <p:txBody>
          <a:bodyPr/>
          <a:lstStyle/>
          <a:p>
            <a:r>
              <a:rPr lang="en-US"/>
              <a:t>Wyoming Taxpayers Association</a:t>
            </a:r>
          </a:p>
        </p:txBody>
      </p:sp>
      <p:sp>
        <p:nvSpPr>
          <p:cNvPr id="5" name="Slide Number Placeholder 4">
            <a:extLst>
              <a:ext uri="{FF2B5EF4-FFF2-40B4-BE49-F238E27FC236}">
                <a16:creationId xmlns:a16="http://schemas.microsoft.com/office/drawing/2014/main" id="{372253FD-C173-1645-A859-D5AA1B9F9F78}"/>
              </a:ext>
            </a:extLst>
          </p:cNvPr>
          <p:cNvSpPr>
            <a:spLocks noGrp="1"/>
          </p:cNvSpPr>
          <p:nvPr>
            <p:ph type="sldNum" sz="quarter" idx="12"/>
          </p:nvPr>
        </p:nvSpPr>
        <p:spPr/>
        <p:txBody>
          <a:bodyPr/>
          <a:lstStyle/>
          <a:p>
            <a:r>
              <a:rPr lang="en-US"/>
              <a:t>| Page  </a:t>
            </a:r>
            <a:fld id="{EDA4EA49-0405-024F-BF6E-43E30C18B5FA}" type="slidenum">
              <a:rPr lang="en-US" smtClean="0"/>
              <a:pPr/>
              <a:t>14</a:t>
            </a:fld>
            <a:endParaRPr lang="en-US"/>
          </a:p>
          <a:p>
            <a:endParaRPr lang="en-US" dirty="0"/>
          </a:p>
        </p:txBody>
      </p:sp>
      <p:sp>
        <p:nvSpPr>
          <p:cNvPr id="8" name="Rectangle 7">
            <a:extLst>
              <a:ext uri="{FF2B5EF4-FFF2-40B4-BE49-F238E27FC236}">
                <a16:creationId xmlns:a16="http://schemas.microsoft.com/office/drawing/2014/main" id="{27FA4E74-7386-3941-91A0-D25204A04AAB}"/>
              </a:ext>
            </a:extLst>
          </p:cNvPr>
          <p:cNvSpPr/>
          <p:nvPr/>
        </p:nvSpPr>
        <p:spPr>
          <a:xfrm>
            <a:off x="4953000" y="5867400"/>
            <a:ext cx="4572000" cy="369332"/>
          </a:xfrm>
          <a:prstGeom prst="rect">
            <a:avLst/>
          </a:prstGeom>
        </p:spPr>
        <p:txBody>
          <a:bodyPr>
            <a:spAutoFit/>
          </a:bodyPr>
          <a:lstStyle/>
          <a:p>
            <a:r>
              <a:rPr lang="en-US" dirty="0"/>
              <a:t>Source: U.S. Bureau of Economic Analysis</a:t>
            </a:r>
          </a:p>
        </p:txBody>
      </p:sp>
      <p:pic>
        <p:nvPicPr>
          <p:cNvPr id="6" name="Picture 5">
            <a:extLst>
              <a:ext uri="{FF2B5EF4-FFF2-40B4-BE49-F238E27FC236}">
                <a16:creationId xmlns:a16="http://schemas.microsoft.com/office/drawing/2014/main" id="{AEF311A4-6E32-3466-855E-F63C349984AF}"/>
              </a:ext>
            </a:extLst>
          </p:cNvPr>
          <p:cNvPicPr>
            <a:picLocks noChangeAspect="1"/>
          </p:cNvPicPr>
          <p:nvPr/>
        </p:nvPicPr>
        <p:blipFill>
          <a:blip r:embed="rId2"/>
          <a:stretch>
            <a:fillRect/>
          </a:stretch>
        </p:blipFill>
        <p:spPr>
          <a:xfrm>
            <a:off x="75631" y="2073275"/>
            <a:ext cx="8868311" cy="3505200"/>
          </a:xfrm>
          <a:prstGeom prst="rect">
            <a:avLst/>
          </a:prstGeom>
        </p:spPr>
      </p:pic>
    </p:spTree>
    <p:extLst>
      <p:ext uri="{BB962C8B-B14F-4D97-AF65-F5344CB8AC3E}">
        <p14:creationId xmlns:p14="http://schemas.microsoft.com/office/powerpoint/2010/main" val="537753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4BB0-9E47-E841-4511-9D89633BD537}"/>
              </a:ext>
            </a:extLst>
          </p:cNvPr>
          <p:cNvSpPr>
            <a:spLocks noGrp="1"/>
          </p:cNvSpPr>
          <p:nvPr>
            <p:ph type="title"/>
          </p:nvPr>
        </p:nvSpPr>
        <p:spPr>
          <a:xfrm>
            <a:off x="0" y="906890"/>
            <a:ext cx="6553200" cy="845709"/>
          </a:xfrm>
        </p:spPr>
        <p:txBody>
          <a:bodyPr>
            <a:normAutofit fontScale="90000"/>
          </a:bodyPr>
          <a:lstStyle/>
          <a:p>
            <a:r>
              <a:rPr lang="en-US" dirty="0"/>
              <a:t>2023 Property Tax – How it is derived </a:t>
            </a:r>
            <a:br>
              <a:rPr lang="en-US" dirty="0"/>
            </a:br>
            <a:endParaRPr lang="en-US" dirty="0"/>
          </a:p>
        </p:txBody>
      </p:sp>
      <p:sp>
        <p:nvSpPr>
          <p:cNvPr id="3" name="Date Placeholder 2">
            <a:extLst>
              <a:ext uri="{FF2B5EF4-FFF2-40B4-BE49-F238E27FC236}">
                <a16:creationId xmlns:a16="http://schemas.microsoft.com/office/drawing/2014/main" id="{AB08491B-7B68-6371-D83D-5668E924B5A8}"/>
              </a:ext>
            </a:extLst>
          </p:cNvPr>
          <p:cNvSpPr>
            <a:spLocks noGrp="1"/>
          </p:cNvSpPr>
          <p:nvPr>
            <p:ph type="dt" sz="half" idx="10"/>
          </p:nvPr>
        </p:nvSpPr>
        <p:spPr/>
        <p:txBody>
          <a:bodyPr/>
          <a:lstStyle/>
          <a:p>
            <a:fld id="{6AD74D42-6381-BD40-9A4B-404B85C2F0A4}" type="datetime1">
              <a:rPr lang="en-US" smtClean="0"/>
              <a:pPr/>
              <a:t>10/24/2023</a:t>
            </a:fld>
            <a:endParaRPr lang="en-US" dirty="0"/>
          </a:p>
        </p:txBody>
      </p:sp>
      <p:sp>
        <p:nvSpPr>
          <p:cNvPr id="4" name="Footer Placeholder 3">
            <a:extLst>
              <a:ext uri="{FF2B5EF4-FFF2-40B4-BE49-F238E27FC236}">
                <a16:creationId xmlns:a16="http://schemas.microsoft.com/office/drawing/2014/main" id="{9BD6E91D-721A-BB7A-F027-68121EA3F467}"/>
              </a:ext>
            </a:extLst>
          </p:cNvPr>
          <p:cNvSpPr>
            <a:spLocks noGrp="1"/>
          </p:cNvSpPr>
          <p:nvPr>
            <p:ph type="ftr" sz="quarter" idx="11"/>
          </p:nvPr>
        </p:nvSpPr>
        <p:spPr/>
        <p:txBody>
          <a:bodyPr/>
          <a:lstStyle/>
          <a:p>
            <a:r>
              <a:rPr lang="en-US" dirty="0"/>
              <a:t>Wyoming Taxpayers Association</a:t>
            </a:r>
          </a:p>
        </p:txBody>
      </p:sp>
      <p:sp>
        <p:nvSpPr>
          <p:cNvPr id="5" name="Slide Number Placeholder 4">
            <a:extLst>
              <a:ext uri="{FF2B5EF4-FFF2-40B4-BE49-F238E27FC236}">
                <a16:creationId xmlns:a16="http://schemas.microsoft.com/office/drawing/2014/main" id="{FDC754FF-D021-1B6A-2F71-B98934D498B7}"/>
              </a:ext>
            </a:extLst>
          </p:cNvPr>
          <p:cNvSpPr>
            <a:spLocks noGrp="1"/>
          </p:cNvSpPr>
          <p:nvPr>
            <p:ph type="sldNum" sz="quarter" idx="12"/>
          </p:nvPr>
        </p:nvSpPr>
        <p:spPr/>
        <p:txBody>
          <a:bodyPr/>
          <a:lstStyle/>
          <a:p>
            <a:r>
              <a:rPr lang="en-US" dirty="0"/>
              <a:t>| Page  </a:t>
            </a:r>
            <a:fld id="{EDA4EA49-0405-024F-BF6E-43E30C18B5FA}" type="slidenum">
              <a:rPr lang="en-US" smtClean="0"/>
              <a:pPr/>
              <a:t>15</a:t>
            </a:fld>
            <a:endParaRPr lang="en-US" dirty="0"/>
          </a:p>
          <a:p>
            <a:endParaRPr lang="en-US" dirty="0"/>
          </a:p>
        </p:txBody>
      </p:sp>
      <p:sp>
        <p:nvSpPr>
          <p:cNvPr id="6" name="TextBox 5">
            <a:extLst>
              <a:ext uri="{FF2B5EF4-FFF2-40B4-BE49-F238E27FC236}">
                <a16:creationId xmlns:a16="http://schemas.microsoft.com/office/drawing/2014/main" id="{BFAAFCC9-E558-1348-07D4-9F2625B35418}"/>
              </a:ext>
            </a:extLst>
          </p:cNvPr>
          <p:cNvSpPr txBox="1"/>
          <p:nvPr/>
        </p:nvSpPr>
        <p:spPr>
          <a:xfrm>
            <a:off x="-27992" y="1600200"/>
            <a:ext cx="6871257" cy="646331"/>
          </a:xfrm>
          <a:prstGeom prst="rect">
            <a:avLst/>
          </a:prstGeom>
          <a:noFill/>
        </p:spPr>
        <p:txBody>
          <a:bodyPr wrap="square" rtlCol="0">
            <a:spAutoFit/>
          </a:bodyPr>
          <a:lstStyle/>
          <a:p>
            <a:endParaRPr lang="en-US" dirty="0"/>
          </a:p>
          <a:p>
            <a:endParaRPr lang="en-US" dirty="0"/>
          </a:p>
        </p:txBody>
      </p:sp>
      <p:sp>
        <p:nvSpPr>
          <p:cNvPr id="11" name="TextBox 10">
            <a:extLst>
              <a:ext uri="{FF2B5EF4-FFF2-40B4-BE49-F238E27FC236}">
                <a16:creationId xmlns:a16="http://schemas.microsoft.com/office/drawing/2014/main" id="{71BAFE51-817E-DC7F-370F-02248D05C1D2}"/>
              </a:ext>
            </a:extLst>
          </p:cNvPr>
          <p:cNvSpPr txBox="1"/>
          <p:nvPr/>
        </p:nvSpPr>
        <p:spPr>
          <a:xfrm>
            <a:off x="321092" y="2223805"/>
            <a:ext cx="1828800" cy="369332"/>
          </a:xfrm>
          <a:prstGeom prst="rect">
            <a:avLst/>
          </a:prstGeom>
          <a:noFill/>
        </p:spPr>
        <p:txBody>
          <a:bodyPr wrap="square" rtlCol="0">
            <a:spAutoFit/>
          </a:bodyPr>
          <a:lstStyle/>
          <a:p>
            <a:r>
              <a:rPr lang="en-US" u="sng" dirty="0"/>
              <a:t>How It’s Derived</a:t>
            </a:r>
          </a:p>
        </p:txBody>
      </p:sp>
      <p:graphicFrame>
        <p:nvGraphicFramePr>
          <p:cNvPr id="7" name="Table 6">
            <a:extLst>
              <a:ext uri="{FF2B5EF4-FFF2-40B4-BE49-F238E27FC236}">
                <a16:creationId xmlns:a16="http://schemas.microsoft.com/office/drawing/2014/main" id="{D6C92697-1E9E-E9DE-D8FC-3756CD2AC682}"/>
              </a:ext>
            </a:extLst>
          </p:cNvPr>
          <p:cNvGraphicFramePr>
            <a:graphicFrameLocks noGrp="1"/>
          </p:cNvGraphicFramePr>
          <p:nvPr>
            <p:extLst>
              <p:ext uri="{D42A27DB-BD31-4B8C-83A1-F6EECF244321}">
                <p14:modId xmlns:p14="http://schemas.microsoft.com/office/powerpoint/2010/main" val="1293330581"/>
              </p:ext>
            </p:extLst>
          </p:nvPr>
        </p:nvGraphicFramePr>
        <p:xfrm>
          <a:off x="374877" y="2570410"/>
          <a:ext cx="3550030" cy="1849190"/>
        </p:xfrm>
        <a:graphic>
          <a:graphicData uri="http://schemas.openxmlformats.org/drawingml/2006/table">
            <a:tbl>
              <a:tblPr>
                <a:tableStyleId>{2D5ABB26-0587-4C30-8999-92F81FD0307C}</a:tableStyleId>
              </a:tblPr>
              <a:tblGrid>
                <a:gridCol w="2388202">
                  <a:extLst>
                    <a:ext uri="{9D8B030D-6E8A-4147-A177-3AD203B41FA5}">
                      <a16:colId xmlns:a16="http://schemas.microsoft.com/office/drawing/2014/main" val="3373747092"/>
                    </a:ext>
                  </a:extLst>
                </a:gridCol>
                <a:gridCol w="1161828">
                  <a:extLst>
                    <a:ext uri="{9D8B030D-6E8A-4147-A177-3AD203B41FA5}">
                      <a16:colId xmlns:a16="http://schemas.microsoft.com/office/drawing/2014/main" val="2205717813"/>
                    </a:ext>
                  </a:extLst>
                </a:gridCol>
              </a:tblGrid>
              <a:tr h="264170">
                <a:tc>
                  <a:txBody>
                    <a:bodyPr/>
                    <a:lstStyle/>
                    <a:p>
                      <a:pPr algn="l" fontAlgn="b"/>
                      <a:r>
                        <a:rPr lang="en-US" sz="1200" u="none" strike="noStrike" dirty="0">
                          <a:effectLst/>
                        </a:rPr>
                        <a:t>Mineral Production</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200" u="none" strike="noStrike" dirty="0">
                          <a:effectLst/>
                        </a:rPr>
                        <a:t>$1,144 </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36688052"/>
                  </a:ext>
                </a:extLst>
              </a:tr>
              <a:tr h="264170">
                <a:tc>
                  <a:txBody>
                    <a:bodyPr/>
                    <a:lstStyle/>
                    <a:p>
                      <a:pPr algn="l" fontAlgn="b"/>
                      <a:r>
                        <a:rPr lang="en-US" sz="1200" u="none" strike="noStrike" dirty="0">
                          <a:effectLst/>
                        </a:rPr>
                        <a:t>Residential Property </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200" u="none" strike="noStrike" dirty="0">
                          <a:effectLst/>
                        </a:rPr>
                        <a:t>$639 </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55230796"/>
                  </a:ext>
                </a:extLst>
              </a:tr>
              <a:tr h="264170">
                <a:tc>
                  <a:txBody>
                    <a:bodyPr/>
                    <a:lstStyle/>
                    <a:p>
                      <a:pPr algn="l" fontAlgn="b"/>
                      <a:r>
                        <a:rPr lang="en-US" sz="1200" u="none" strike="noStrike" dirty="0">
                          <a:effectLst/>
                        </a:rPr>
                        <a:t>Industrial Locally-Assessed</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200" u="none" strike="noStrike" dirty="0">
                          <a:effectLst/>
                        </a:rPr>
                        <a:t>$160 </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00447049"/>
                  </a:ext>
                </a:extLst>
              </a:tr>
              <a:tr h="264170">
                <a:tc>
                  <a:txBody>
                    <a:bodyPr/>
                    <a:lstStyle/>
                    <a:p>
                      <a:pPr algn="l" fontAlgn="b"/>
                      <a:r>
                        <a:rPr lang="en-US" sz="1200" u="none" strike="noStrike" dirty="0">
                          <a:effectLst/>
                        </a:rPr>
                        <a:t>Industrial State-Assessed</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200" u="none" strike="noStrike" dirty="0">
                          <a:effectLst/>
                        </a:rPr>
                        <a:t>$91 </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72345521"/>
                  </a:ext>
                </a:extLst>
              </a:tr>
              <a:tr h="264170">
                <a:tc>
                  <a:txBody>
                    <a:bodyPr/>
                    <a:lstStyle/>
                    <a:p>
                      <a:pPr algn="l" fontAlgn="b"/>
                      <a:r>
                        <a:rPr lang="en-US" sz="1200" u="none" strike="noStrike" dirty="0">
                          <a:effectLst/>
                        </a:rPr>
                        <a:t>Commercial Property </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200" u="none" strike="noStrike" dirty="0">
                          <a:effectLst/>
                        </a:rPr>
                        <a:t>$138 </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8114132"/>
                  </a:ext>
                </a:extLst>
              </a:tr>
              <a:tr h="264170">
                <a:tc>
                  <a:txBody>
                    <a:bodyPr/>
                    <a:lstStyle/>
                    <a:p>
                      <a:pPr algn="l" fontAlgn="b"/>
                      <a:r>
                        <a:rPr lang="en-US" sz="1200" u="none" strike="noStrike" dirty="0">
                          <a:effectLst/>
                        </a:rPr>
                        <a:t>Agricultural Lands</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u="none" strike="noStrike" dirty="0">
                          <a:effectLst/>
                        </a:rPr>
                        <a:t>$28 </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5639264"/>
                  </a:ext>
                </a:extLst>
              </a:tr>
              <a:tr h="264170">
                <a:tc>
                  <a:txBody>
                    <a:bodyPr/>
                    <a:lstStyle/>
                    <a:p>
                      <a:pPr algn="r" fontAlgn="b"/>
                      <a:r>
                        <a:rPr lang="en-US" sz="1200" u="none" strike="noStrike" dirty="0">
                          <a:effectLst/>
                        </a:rPr>
                        <a:t>TOTAL TAX REVENUE:</a:t>
                      </a:r>
                      <a:endParaRPr lang="en-US" sz="1200" b="1"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200" u="none" strike="noStrike" dirty="0">
                          <a:effectLst/>
                        </a:rPr>
                        <a:t>$2,200 </a:t>
                      </a:r>
                      <a:endParaRPr lang="en-US" sz="12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958075503"/>
                  </a:ext>
                </a:extLst>
              </a:tr>
            </a:tbl>
          </a:graphicData>
        </a:graphic>
      </p:graphicFrame>
      <p:sp>
        <p:nvSpPr>
          <p:cNvPr id="10" name="TextBox 9">
            <a:extLst>
              <a:ext uri="{FF2B5EF4-FFF2-40B4-BE49-F238E27FC236}">
                <a16:creationId xmlns:a16="http://schemas.microsoft.com/office/drawing/2014/main" id="{91299351-BA5C-3D03-8873-6899FBF7BC01}"/>
              </a:ext>
            </a:extLst>
          </p:cNvPr>
          <p:cNvSpPr txBox="1"/>
          <p:nvPr/>
        </p:nvSpPr>
        <p:spPr>
          <a:xfrm>
            <a:off x="2964964" y="2223805"/>
            <a:ext cx="1293944" cy="646331"/>
          </a:xfrm>
          <a:prstGeom prst="rect">
            <a:avLst/>
          </a:prstGeom>
          <a:noFill/>
        </p:spPr>
        <p:txBody>
          <a:bodyPr wrap="none" rtlCol="0">
            <a:spAutoFit/>
          </a:bodyPr>
          <a:lstStyle/>
          <a:p>
            <a:r>
              <a:rPr lang="en-US" u="sng" dirty="0"/>
              <a:t>($ Millions)</a:t>
            </a:r>
          </a:p>
          <a:p>
            <a:endParaRPr lang="en-US" dirty="0"/>
          </a:p>
        </p:txBody>
      </p:sp>
      <p:sp>
        <p:nvSpPr>
          <p:cNvPr id="12" name="TextBox 11">
            <a:extLst>
              <a:ext uri="{FF2B5EF4-FFF2-40B4-BE49-F238E27FC236}">
                <a16:creationId xmlns:a16="http://schemas.microsoft.com/office/drawing/2014/main" id="{D8E33B62-6FEA-0C06-9A1A-3999B2321AEE}"/>
              </a:ext>
            </a:extLst>
          </p:cNvPr>
          <p:cNvSpPr txBox="1"/>
          <p:nvPr/>
        </p:nvSpPr>
        <p:spPr>
          <a:xfrm>
            <a:off x="1716114" y="5933095"/>
            <a:ext cx="5711771" cy="369332"/>
          </a:xfrm>
          <a:prstGeom prst="rect">
            <a:avLst/>
          </a:prstGeom>
          <a:noFill/>
        </p:spPr>
        <p:txBody>
          <a:bodyPr wrap="square" rtlCol="0">
            <a:spAutoFit/>
          </a:bodyPr>
          <a:lstStyle/>
          <a:p>
            <a:r>
              <a:rPr lang="en-US" dirty="0"/>
              <a:t>Source: Wyoming Department of Revenue, FY 2023</a:t>
            </a:r>
          </a:p>
        </p:txBody>
      </p:sp>
      <p:graphicFrame>
        <p:nvGraphicFramePr>
          <p:cNvPr id="13" name="Chart 12">
            <a:extLst>
              <a:ext uri="{FF2B5EF4-FFF2-40B4-BE49-F238E27FC236}">
                <a16:creationId xmlns:a16="http://schemas.microsoft.com/office/drawing/2014/main" id="{6BA2996F-D5E0-D1B6-8D4D-7AD38BDCB2A5}"/>
              </a:ext>
            </a:extLst>
          </p:cNvPr>
          <p:cNvGraphicFramePr>
            <a:graphicFrameLocks/>
          </p:cNvGraphicFramePr>
          <p:nvPr>
            <p:extLst>
              <p:ext uri="{D42A27DB-BD31-4B8C-83A1-F6EECF244321}">
                <p14:modId xmlns:p14="http://schemas.microsoft.com/office/powerpoint/2010/main" val="2736150906"/>
              </p:ext>
            </p:extLst>
          </p:nvPr>
        </p:nvGraphicFramePr>
        <p:xfrm>
          <a:off x="4466791" y="2223805"/>
          <a:ext cx="4572000" cy="3270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34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8EE2-0B4D-DEC6-7BE7-BDC9465BFEA1}"/>
              </a:ext>
            </a:extLst>
          </p:cNvPr>
          <p:cNvSpPr>
            <a:spLocks noGrp="1"/>
          </p:cNvSpPr>
          <p:nvPr>
            <p:ph type="title"/>
          </p:nvPr>
        </p:nvSpPr>
        <p:spPr>
          <a:xfrm>
            <a:off x="117835" y="623112"/>
            <a:ext cx="6553200" cy="762000"/>
          </a:xfrm>
        </p:spPr>
        <p:txBody>
          <a:bodyPr/>
          <a:lstStyle/>
          <a:p>
            <a:r>
              <a:rPr lang="en-US" dirty="0"/>
              <a:t>2023 Property tax – How it is used</a:t>
            </a:r>
          </a:p>
        </p:txBody>
      </p:sp>
      <p:sp>
        <p:nvSpPr>
          <p:cNvPr id="3" name="Date Placeholder 2">
            <a:extLst>
              <a:ext uri="{FF2B5EF4-FFF2-40B4-BE49-F238E27FC236}">
                <a16:creationId xmlns:a16="http://schemas.microsoft.com/office/drawing/2014/main" id="{8BF52202-204A-E9C9-F993-8242EF9E93E3}"/>
              </a:ext>
            </a:extLst>
          </p:cNvPr>
          <p:cNvSpPr>
            <a:spLocks noGrp="1"/>
          </p:cNvSpPr>
          <p:nvPr>
            <p:ph type="dt" sz="half" idx="10"/>
          </p:nvPr>
        </p:nvSpPr>
        <p:spPr/>
        <p:txBody>
          <a:bodyPr/>
          <a:lstStyle/>
          <a:p>
            <a:fld id="{6AD74D42-6381-BD40-9A4B-404B85C2F0A4}" type="datetime1">
              <a:rPr lang="en-US" smtClean="0"/>
              <a:pPr/>
              <a:t>10/24/2023</a:t>
            </a:fld>
            <a:endParaRPr lang="en-US" dirty="0"/>
          </a:p>
        </p:txBody>
      </p:sp>
      <p:sp>
        <p:nvSpPr>
          <p:cNvPr id="4" name="Footer Placeholder 3">
            <a:extLst>
              <a:ext uri="{FF2B5EF4-FFF2-40B4-BE49-F238E27FC236}">
                <a16:creationId xmlns:a16="http://schemas.microsoft.com/office/drawing/2014/main" id="{9599AF50-6E3A-FB3D-C4DD-DBD09A4C0A03}"/>
              </a:ext>
            </a:extLst>
          </p:cNvPr>
          <p:cNvSpPr>
            <a:spLocks noGrp="1"/>
          </p:cNvSpPr>
          <p:nvPr>
            <p:ph type="ftr" sz="quarter" idx="11"/>
          </p:nvPr>
        </p:nvSpPr>
        <p:spPr/>
        <p:txBody>
          <a:bodyPr/>
          <a:lstStyle/>
          <a:p>
            <a:r>
              <a:rPr lang="en-US" dirty="0"/>
              <a:t>Wyoming Taxpayers Association</a:t>
            </a:r>
          </a:p>
        </p:txBody>
      </p:sp>
      <p:sp>
        <p:nvSpPr>
          <p:cNvPr id="5" name="Slide Number Placeholder 4">
            <a:extLst>
              <a:ext uri="{FF2B5EF4-FFF2-40B4-BE49-F238E27FC236}">
                <a16:creationId xmlns:a16="http://schemas.microsoft.com/office/drawing/2014/main" id="{78004F03-DF40-0906-D8FF-260078AAF737}"/>
              </a:ext>
            </a:extLst>
          </p:cNvPr>
          <p:cNvSpPr>
            <a:spLocks noGrp="1"/>
          </p:cNvSpPr>
          <p:nvPr>
            <p:ph type="sldNum" sz="quarter" idx="12"/>
          </p:nvPr>
        </p:nvSpPr>
        <p:spPr/>
        <p:txBody>
          <a:bodyPr/>
          <a:lstStyle/>
          <a:p>
            <a:r>
              <a:rPr lang="en-US" dirty="0"/>
              <a:t>| Page  </a:t>
            </a:r>
            <a:fld id="{EDA4EA49-0405-024F-BF6E-43E30C18B5FA}" type="slidenum">
              <a:rPr lang="en-US" smtClean="0"/>
              <a:pPr/>
              <a:t>16</a:t>
            </a:fld>
            <a:endParaRPr lang="en-US" dirty="0"/>
          </a:p>
          <a:p>
            <a:endParaRPr lang="en-US" dirty="0"/>
          </a:p>
        </p:txBody>
      </p:sp>
      <p:sp>
        <p:nvSpPr>
          <p:cNvPr id="6" name="TextBox 5">
            <a:extLst>
              <a:ext uri="{FF2B5EF4-FFF2-40B4-BE49-F238E27FC236}">
                <a16:creationId xmlns:a16="http://schemas.microsoft.com/office/drawing/2014/main" id="{F15DC780-72F7-1355-09E1-575AF245BD11}"/>
              </a:ext>
            </a:extLst>
          </p:cNvPr>
          <p:cNvSpPr txBox="1"/>
          <p:nvPr/>
        </p:nvSpPr>
        <p:spPr>
          <a:xfrm>
            <a:off x="304800" y="2165866"/>
            <a:ext cx="1518429" cy="369332"/>
          </a:xfrm>
          <a:prstGeom prst="rect">
            <a:avLst/>
          </a:prstGeom>
          <a:noFill/>
        </p:spPr>
        <p:txBody>
          <a:bodyPr wrap="none" rtlCol="0">
            <a:spAutoFit/>
          </a:bodyPr>
          <a:lstStyle/>
          <a:p>
            <a:r>
              <a:rPr lang="en-US" u="sng" dirty="0"/>
              <a:t>How It’s Used</a:t>
            </a:r>
          </a:p>
        </p:txBody>
      </p:sp>
      <p:graphicFrame>
        <p:nvGraphicFramePr>
          <p:cNvPr id="10" name="Table 9">
            <a:extLst>
              <a:ext uri="{FF2B5EF4-FFF2-40B4-BE49-F238E27FC236}">
                <a16:creationId xmlns:a16="http://schemas.microsoft.com/office/drawing/2014/main" id="{7CC55E98-9520-CE07-1EC5-47D105567316}"/>
              </a:ext>
            </a:extLst>
          </p:cNvPr>
          <p:cNvGraphicFramePr>
            <a:graphicFrameLocks noGrp="1"/>
          </p:cNvGraphicFramePr>
          <p:nvPr>
            <p:extLst>
              <p:ext uri="{D42A27DB-BD31-4B8C-83A1-F6EECF244321}">
                <p14:modId xmlns:p14="http://schemas.microsoft.com/office/powerpoint/2010/main" val="1368460061"/>
              </p:ext>
            </p:extLst>
          </p:nvPr>
        </p:nvGraphicFramePr>
        <p:xfrm>
          <a:off x="333499" y="2535198"/>
          <a:ext cx="3421083" cy="1688070"/>
        </p:xfrm>
        <a:graphic>
          <a:graphicData uri="http://schemas.openxmlformats.org/drawingml/2006/table">
            <a:tbl>
              <a:tblPr>
                <a:tableStyleId>{2D5ABB26-0587-4C30-8999-92F81FD0307C}</a:tableStyleId>
              </a:tblPr>
              <a:tblGrid>
                <a:gridCol w="2301456">
                  <a:extLst>
                    <a:ext uri="{9D8B030D-6E8A-4147-A177-3AD203B41FA5}">
                      <a16:colId xmlns:a16="http://schemas.microsoft.com/office/drawing/2014/main" val="3850687212"/>
                    </a:ext>
                  </a:extLst>
                </a:gridCol>
                <a:gridCol w="1119627">
                  <a:extLst>
                    <a:ext uri="{9D8B030D-6E8A-4147-A177-3AD203B41FA5}">
                      <a16:colId xmlns:a16="http://schemas.microsoft.com/office/drawing/2014/main" val="1530962643"/>
                    </a:ext>
                  </a:extLst>
                </a:gridCol>
              </a:tblGrid>
              <a:tr h="281345">
                <a:tc>
                  <a:txBody>
                    <a:bodyPr/>
                    <a:lstStyle/>
                    <a:p>
                      <a:pPr algn="l" fontAlgn="b"/>
                      <a:r>
                        <a:rPr lang="en-US" sz="1200" u="none" strike="noStrike" dirty="0">
                          <a:effectLst/>
                        </a:rPr>
                        <a:t>Public Schools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$1,524 </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2810612"/>
                  </a:ext>
                </a:extLst>
              </a:tr>
              <a:tr h="281345">
                <a:tc>
                  <a:txBody>
                    <a:bodyPr/>
                    <a:lstStyle/>
                    <a:p>
                      <a:pPr algn="l" fontAlgn="b"/>
                      <a:r>
                        <a:rPr lang="en-US" sz="1200" u="none" strike="noStrike" dirty="0">
                          <a:effectLst/>
                        </a:rPr>
                        <a:t>County Government </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$385 </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2362549"/>
                  </a:ext>
                </a:extLst>
              </a:tr>
              <a:tr h="281345">
                <a:tc>
                  <a:txBody>
                    <a:bodyPr/>
                    <a:lstStyle/>
                    <a:p>
                      <a:pPr algn="l" fontAlgn="b"/>
                      <a:r>
                        <a:rPr lang="en-US" sz="1200" u="none" strike="noStrike" dirty="0">
                          <a:effectLst/>
                        </a:rPr>
                        <a:t>Special Districts</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$172 </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1595582"/>
                  </a:ext>
                </a:extLst>
              </a:tr>
              <a:tr h="281345">
                <a:tc>
                  <a:txBody>
                    <a:bodyPr/>
                    <a:lstStyle/>
                    <a:p>
                      <a:pPr algn="l" fontAlgn="b"/>
                      <a:r>
                        <a:rPr lang="en-US" sz="1200" u="none" strike="noStrike" dirty="0">
                          <a:effectLst/>
                        </a:rPr>
                        <a:t>Community Colleges</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$78 </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0349571"/>
                  </a:ext>
                </a:extLst>
              </a:tr>
              <a:tr h="281345">
                <a:tc>
                  <a:txBody>
                    <a:bodyPr/>
                    <a:lstStyle/>
                    <a:p>
                      <a:pPr algn="l" fontAlgn="b"/>
                      <a:r>
                        <a:rPr lang="en-US" sz="1200" u="none" strike="noStrike" dirty="0">
                          <a:effectLst/>
                        </a:rPr>
                        <a:t>Cities and Towns</a:t>
                      </a:r>
                      <a:endParaRPr lang="en-US" sz="12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rPr>
                        <a:t>$41 </a:t>
                      </a:r>
                      <a:endParaRPr lang="en-US" sz="12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508603"/>
                  </a:ext>
                </a:extLst>
              </a:tr>
              <a:tr h="281345">
                <a:tc>
                  <a:txBody>
                    <a:bodyPr/>
                    <a:lstStyle/>
                    <a:p>
                      <a:pPr algn="r" fontAlgn="b"/>
                      <a:r>
                        <a:rPr lang="en-US" sz="1200" u="none" strike="noStrike" dirty="0">
                          <a:effectLst/>
                        </a:rPr>
                        <a:t>TOTAL:</a:t>
                      </a:r>
                      <a:endParaRPr lang="en-US" sz="1200" b="1"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effectLst/>
                        </a:rPr>
                        <a:t>$2,200 </a:t>
                      </a:r>
                      <a:endParaRPr lang="en-US" sz="1200" b="0" i="0" u="none" strike="noStrike" dirty="0">
                        <a:solidFill>
                          <a:srgbClr val="000000"/>
                        </a:solidFill>
                        <a:effectLst/>
                        <a:latin typeface="Calibri" panose="020F0502020204030204" pitchFamily="34" charset="0"/>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24203038"/>
                  </a:ext>
                </a:extLst>
              </a:tr>
            </a:tbl>
          </a:graphicData>
        </a:graphic>
      </p:graphicFrame>
      <p:sp>
        <p:nvSpPr>
          <p:cNvPr id="11" name="TextBox 10">
            <a:extLst>
              <a:ext uri="{FF2B5EF4-FFF2-40B4-BE49-F238E27FC236}">
                <a16:creationId xmlns:a16="http://schemas.microsoft.com/office/drawing/2014/main" id="{C1BD6E7D-3FF7-3D7A-09C0-88A9BF480DB0}"/>
              </a:ext>
            </a:extLst>
          </p:cNvPr>
          <p:cNvSpPr txBox="1"/>
          <p:nvPr/>
        </p:nvSpPr>
        <p:spPr>
          <a:xfrm>
            <a:off x="2793147" y="2165866"/>
            <a:ext cx="1293944" cy="369332"/>
          </a:xfrm>
          <a:prstGeom prst="rect">
            <a:avLst/>
          </a:prstGeom>
          <a:noFill/>
        </p:spPr>
        <p:txBody>
          <a:bodyPr wrap="none" rtlCol="0">
            <a:spAutoFit/>
          </a:bodyPr>
          <a:lstStyle/>
          <a:p>
            <a:r>
              <a:rPr lang="en-US" u="sng" dirty="0"/>
              <a:t>($ Millions)</a:t>
            </a:r>
          </a:p>
        </p:txBody>
      </p:sp>
      <p:sp>
        <p:nvSpPr>
          <p:cNvPr id="8" name="TextBox 7">
            <a:extLst>
              <a:ext uri="{FF2B5EF4-FFF2-40B4-BE49-F238E27FC236}">
                <a16:creationId xmlns:a16="http://schemas.microsoft.com/office/drawing/2014/main" id="{B75866B4-8AD1-055B-E94B-32D0A881C522}"/>
              </a:ext>
            </a:extLst>
          </p:cNvPr>
          <p:cNvSpPr txBox="1"/>
          <p:nvPr/>
        </p:nvSpPr>
        <p:spPr>
          <a:xfrm>
            <a:off x="1649482" y="6019800"/>
            <a:ext cx="5540236" cy="369332"/>
          </a:xfrm>
          <a:prstGeom prst="rect">
            <a:avLst/>
          </a:prstGeom>
          <a:noFill/>
        </p:spPr>
        <p:txBody>
          <a:bodyPr wrap="square" rtlCol="0">
            <a:spAutoFit/>
          </a:bodyPr>
          <a:lstStyle/>
          <a:p>
            <a:r>
              <a:rPr lang="en-US" dirty="0"/>
              <a:t>Source: Wyoming Department of Revenue, FY 2023</a:t>
            </a:r>
          </a:p>
        </p:txBody>
      </p:sp>
      <p:graphicFrame>
        <p:nvGraphicFramePr>
          <p:cNvPr id="9" name="Chart 8">
            <a:extLst>
              <a:ext uri="{FF2B5EF4-FFF2-40B4-BE49-F238E27FC236}">
                <a16:creationId xmlns:a16="http://schemas.microsoft.com/office/drawing/2014/main" id="{CECF31B6-D21C-F3FD-77C6-58B699F0A26A}"/>
              </a:ext>
            </a:extLst>
          </p:cNvPr>
          <p:cNvGraphicFramePr>
            <a:graphicFrameLocks/>
          </p:cNvGraphicFramePr>
          <p:nvPr>
            <p:extLst>
              <p:ext uri="{D42A27DB-BD31-4B8C-83A1-F6EECF244321}">
                <p14:modId xmlns:p14="http://schemas.microsoft.com/office/powerpoint/2010/main" val="941201110"/>
              </p:ext>
            </p:extLst>
          </p:nvPr>
        </p:nvGraphicFramePr>
        <p:xfrm>
          <a:off x="4419600" y="2057400"/>
          <a:ext cx="4572000" cy="3188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0546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1" name="Footer Placeholder 4"/>
          <p:cNvSpPr>
            <a:spLocks noGrp="1"/>
          </p:cNvSpPr>
          <p:nvPr>
            <p:ph type="ftr" sz="quarter" idx="11"/>
          </p:nvPr>
        </p:nvSpPr>
        <p:spPr/>
        <p:txBody>
          <a:bodyPr/>
          <a:lstStyle/>
          <a:p>
            <a:r>
              <a:rPr lang="en-US" dirty="0"/>
              <a:t>Wyoming Taxpayers Association</a:t>
            </a:r>
          </a:p>
        </p:txBody>
      </p:sp>
      <p:sp>
        <p:nvSpPr>
          <p:cNvPr id="14" name="Slide Number Placeholder 5"/>
          <p:cNvSpPr>
            <a:spLocks noGrp="1"/>
          </p:cNvSpPr>
          <p:nvPr>
            <p:ph type="sldNum" sz="quarter" idx="12"/>
          </p:nvPr>
        </p:nvSpPr>
        <p:spPr/>
        <p:txBody>
          <a:bodyPr/>
          <a:lstStyle/>
          <a:p>
            <a:r>
              <a:rPr lang="en-US" dirty="0"/>
              <a:t>| Page  </a:t>
            </a:r>
            <a:fld id="{EDA4EA49-0405-024F-BF6E-43E30C18B5FA}" type="slidenum">
              <a:rPr lang="en-US" smtClean="0"/>
              <a:pPr/>
              <a:t>17</a:t>
            </a:fld>
            <a:endParaRPr lang="en-US" dirty="0"/>
          </a:p>
        </p:txBody>
      </p:sp>
      <p:sp>
        <p:nvSpPr>
          <p:cNvPr id="10" name="Title 1"/>
          <p:cNvSpPr txBox="1">
            <a:spLocks/>
          </p:cNvSpPr>
          <p:nvPr/>
        </p:nvSpPr>
        <p:spPr>
          <a:xfrm>
            <a:off x="70468" y="381000"/>
            <a:ext cx="7244732" cy="1003304"/>
          </a:xfrm>
          <a:prstGeom prst="rect">
            <a:avLst/>
          </a:prstGeom>
        </p:spPr>
        <p:txBody>
          <a:bodyPr vert="horz" wrap="square" lIns="0" tIns="0" rIns="0" bIns="0" rtlCol="0" anchor="b">
            <a:normAutofit/>
          </a:bodyPr>
          <a:lstStyle>
            <a:lvl1pPr algn="l" defTabSz="457200" rtl="0" eaLnBrk="1" latinLnBrk="0" hangingPunct="1">
              <a:lnSpc>
                <a:spcPts val="3500"/>
              </a:lnSpc>
              <a:spcBef>
                <a:spcPct val="0"/>
              </a:spcBef>
              <a:buNone/>
              <a:defRPr sz="3200" kern="1200">
                <a:solidFill>
                  <a:srgbClr val="FFF6DB"/>
                </a:solidFill>
                <a:latin typeface="Times New Roman"/>
                <a:ea typeface="+mj-ea"/>
                <a:cs typeface="Times New Roman"/>
              </a:defRPr>
            </a:lvl1pPr>
          </a:lstStyle>
          <a:p>
            <a:r>
              <a:rPr lang="en-US" dirty="0"/>
              <a:t>Residential Property Tax -</a:t>
            </a:r>
          </a:p>
          <a:p>
            <a:r>
              <a:rPr lang="en-US" i="1" dirty="0"/>
              <a:t>How Does Wyoming Compare? </a:t>
            </a:r>
          </a:p>
        </p:txBody>
      </p:sp>
      <p:pic>
        <p:nvPicPr>
          <p:cNvPr id="4" name="Picture 3" descr="A map of the united states&#10;&#10;Description automatically generated">
            <a:extLst>
              <a:ext uri="{FF2B5EF4-FFF2-40B4-BE49-F238E27FC236}">
                <a16:creationId xmlns:a16="http://schemas.microsoft.com/office/drawing/2014/main" id="{613BA7A0-F1E8-9EBE-0A7F-7ADE2B8E2959}"/>
              </a:ext>
            </a:extLst>
          </p:cNvPr>
          <p:cNvPicPr>
            <a:picLocks noChangeAspect="1"/>
          </p:cNvPicPr>
          <p:nvPr/>
        </p:nvPicPr>
        <p:blipFill>
          <a:blip r:embed="rId3"/>
          <a:stretch>
            <a:fillRect/>
          </a:stretch>
        </p:blipFill>
        <p:spPr>
          <a:xfrm>
            <a:off x="1447801" y="1561231"/>
            <a:ext cx="5574890" cy="4670257"/>
          </a:xfrm>
          <a:prstGeom prst="rect">
            <a:avLst/>
          </a:prstGeom>
        </p:spPr>
      </p:pic>
    </p:spTree>
    <p:extLst>
      <p:ext uri="{BB962C8B-B14F-4D97-AF65-F5344CB8AC3E}">
        <p14:creationId xmlns:p14="http://schemas.microsoft.com/office/powerpoint/2010/main" val="7071513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defTabSz="457189">
              <a:defRPr/>
            </a:pPr>
            <a:endParaRPr lang="en-US" b="1" dirty="0">
              <a:ln w="6350">
                <a:noFill/>
              </a:ln>
              <a:solidFill>
                <a:prstClr val="white"/>
              </a:solidFill>
              <a:effectLst>
                <a:outerShdw blurRad="114300" dist="101600" dir="2700000" algn="tl" rotWithShape="0">
                  <a:srgbClr val="000000">
                    <a:alpha val="40000"/>
                  </a:srgbClr>
                </a:outerShdw>
              </a:effectLst>
              <a:latin typeface="Times New Roman"/>
            </a:endParaRPr>
          </a:p>
        </p:txBody>
      </p:sp>
      <p:sp>
        <p:nvSpPr>
          <p:cNvPr id="13" name="Rectangle 5"/>
          <p:cNvSpPr txBox="1">
            <a:spLocks noChangeArrowheads="1"/>
          </p:cNvSpPr>
          <p:nvPr/>
        </p:nvSpPr>
        <p:spPr bwMode="auto">
          <a:xfrm>
            <a:off x="0" y="122238"/>
            <a:ext cx="8229600" cy="11731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2800" dirty="0">
                <a:ln w="6350">
                  <a:noFill/>
                </a:ln>
                <a:solidFill>
                  <a:srgbClr val="FFF3CF"/>
                </a:solidFill>
                <a:effectLst>
                  <a:outerShdw blurRad="50800" dist="38100" dir="2700000" algn="tl" rotWithShape="0">
                    <a:prstClr val="black">
                      <a:alpha val="40000"/>
                    </a:prstClr>
                  </a:outerShdw>
                </a:effectLst>
                <a:latin typeface="Times New Roman" panose="02020603050405020304" pitchFamily="18" charset="0"/>
              </a:rPr>
              <a:t>Direct Tax Collections &amp; </a:t>
            </a:r>
          </a:p>
          <a:p>
            <a:pPr algn="l">
              <a:defRPr/>
            </a:pPr>
            <a:r>
              <a:rPr lang="en-US" sz="12800" dirty="0">
                <a:ln w="6350">
                  <a:noFill/>
                </a:ln>
                <a:solidFill>
                  <a:srgbClr val="FFF3CF"/>
                </a:solidFill>
                <a:effectLst>
                  <a:outerShdw blurRad="50800" dist="38100" dir="2700000" algn="tl" rotWithShape="0">
                    <a:prstClr val="black">
                      <a:alpha val="40000"/>
                    </a:prstClr>
                  </a:outerShdw>
                </a:effectLst>
                <a:latin typeface="Times New Roman" panose="02020603050405020304" pitchFamily="18" charset="0"/>
              </a:rPr>
              <a:t>Public Service Costs 2021</a:t>
            </a:r>
          </a:p>
          <a:p>
            <a:pPr algn="l">
              <a:defRPr/>
            </a:pPr>
            <a:endParaRPr lang="en-US" sz="5600" dirty="0">
              <a:ln w="6350">
                <a:noFill/>
              </a:ln>
              <a:solidFill>
                <a:srgbClr val="FFF3CF"/>
              </a:solidFill>
              <a:latin typeface="Times New Roman" panose="02020603050405020304" pitchFamily="18" charset="0"/>
            </a:endParaRPr>
          </a:p>
          <a:p>
            <a:pPr algn="l">
              <a:defRPr/>
            </a:pPr>
            <a:r>
              <a:rPr lang="en-US" sz="6400" dirty="0">
                <a:ln w="6350">
                  <a:noFill/>
                </a:ln>
                <a:solidFill>
                  <a:srgbClr val="FFF3CF"/>
                </a:solidFill>
                <a:latin typeface="Times New Roman" panose="02020603050405020304" pitchFamily="18" charset="0"/>
              </a:rPr>
              <a:t>For a 3-person family with income of $67,000 and owning a home valued at $290,000</a:t>
            </a:r>
          </a:p>
        </p:txBody>
      </p:sp>
      <p:sp>
        <p:nvSpPr>
          <p:cNvPr id="21" name="Rectangle 20"/>
          <p:cNvSpPr/>
          <p:nvPr/>
        </p:nvSpPr>
        <p:spPr>
          <a:xfrm>
            <a:off x="914400" y="4495801"/>
            <a:ext cx="2895600" cy="1877437"/>
          </a:xfrm>
          <a:prstGeom prst="rect">
            <a:avLst/>
          </a:prstGeom>
        </p:spPr>
        <p:txBody>
          <a:bodyPr wrap="square">
            <a:spAutoFit/>
          </a:bodyPr>
          <a:lstStyle/>
          <a:p>
            <a:pPr defTabSz="457189"/>
            <a:r>
              <a:rPr lang="en-US" u="sng" dirty="0">
                <a:solidFill>
                  <a:srgbClr val="67102F"/>
                </a:solidFill>
                <a:latin typeface="Times New Roman"/>
              </a:rPr>
              <a:t>Personal Tax Collections</a:t>
            </a:r>
            <a:r>
              <a:rPr lang="en-US" sz="1400" dirty="0">
                <a:solidFill>
                  <a:srgbClr val="67102F"/>
                </a:solidFill>
                <a:latin typeface="Times New Roman"/>
              </a:rPr>
              <a:t>	</a:t>
            </a:r>
          </a:p>
          <a:p>
            <a:pPr defTabSz="457189"/>
            <a:r>
              <a:rPr lang="en-US" sz="1400" b="1" dirty="0">
                <a:solidFill>
                  <a:srgbClr val="67102F"/>
                </a:solidFill>
                <a:latin typeface="Times New Roman"/>
              </a:rPr>
              <a:t>Retail Sales			$  1,150</a:t>
            </a:r>
          </a:p>
          <a:p>
            <a:pPr defTabSz="457189"/>
            <a:r>
              <a:rPr lang="en-US" sz="1400" b="1" dirty="0">
                <a:solidFill>
                  <a:srgbClr val="67102F"/>
                </a:solidFill>
                <a:latin typeface="Times New Roman"/>
              </a:rPr>
              <a:t>Gasoline			$     210</a:t>
            </a:r>
          </a:p>
          <a:p>
            <a:pPr defTabSz="457189"/>
            <a:r>
              <a:rPr lang="en-US" sz="1400" b="1" dirty="0">
                <a:solidFill>
                  <a:srgbClr val="67102F"/>
                </a:solidFill>
                <a:latin typeface="Times New Roman"/>
              </a:rPr>
              <a:t>Cigarettes			$     120</a:t>
            </a:r>
          </a:p>
          <a:p>
            <a:pPr defTabSz="457189"/>
            <a:r>
              <a:rPr lang="en-US" sz="1400" b="1" dirty="0">
                <a:solidFill>
                  <a:srgbClr val="67102F"/>
                </a:solidFill>
                <a:latin typeface="Times New Roman"/>
              </a:rPr>
              <a:t>Alcohol			$     110</a:t>
            </a:r>
          </a:p>
          <a:p>
            <a:pPr defTabSz="457189"/>
            <a:r>
              <a:rPr lang="en-US" sz="1400" b="1" dirty="0">
                <a:solidFill>
                  <a:srgbClr val="67102F"/>
                </a:solidFill>
                <a:latin typeface="Times New Roman"/>
              </a:rPr>
              <a:t>Vehicle Registration	$     600</a:t>
            </a:r>
          </a:p>
          <a:p>
            <a:pPr defTabSz="457189"/>
            <a:r>
              <a:rPr lang="en-US" sz="1400" b="1" dirty="0">
                <a:solidFill>
                  <a:srgbClr val="67102F"/>
                </a:solidFill>
                <a:latin typeface="Times New Roman"/>
              </a:rPr>
              <a:t>Property Tax		$  1,780</a:t>
            </a:r>
          </a:p>
          <a:p>
            <a:pPr defTabSz="457189"/>
            <a:r>
              <a:rPr lang="en-US" sz="1400" b="1" dirty="0">
                <a:solidFill>
                  <a:srgbClr val="FF0000"/>
                </a:solidFill>
                <a:latin typeface="Times New Roman"/>
              </a:rPr>
              <a:t>				</a:t>
            </a:r>
          </a:p>
        </p:txBody>
      </p:sp>
      <p:sp>
        <p:nvSpPr>
          <p:cNvPr id="23" name="Rectangle 22"/>
          <p:cNvSpPr/>
          <p:nvPr/>
        </p:nvSpPr>
        <p:spPr>
          <a:xfrm>
            <a:off x="5257801" y="4495800"/>
            <a:ext cx="3261357" cy="1877437"/>
          </a:xfrm>
          <a:prstGeom prst="rect">
            <a:avLst/>
          </a:prstGeom>
        </p:spPr>
        <p:txBody>
          <a:bodyPr wrap="square">
            <a:spAutoFit/>
          </a:bodyPr>
          <a:lstStyle/>
          <a:p>
            <a:pPr algn="ctr" defTabSz="457189"/>
            <a:r>
              <a:rPr lang="en-US" u="sng" dirty="0">
                <a:solidFill>
                  <a:srgbClr val="67102F"/>
                </a:solidFill>
                <a:latin typeface="Times New Roman"/>
              </a:rPr>
              <a:t>Public Service Costs	</a:t>
            </a:r>
          </a:p>
          <a:p>
            <a:pPr defTabSz="457189"/>
            <a:r>
              <a:rPr lang="en-US" sz="1400" b="1" dirty="0">
                <a:solidFill>
                  <a:srgbClr val="67102F"/>
                </a:solidFill>
                <a:latin typeface="Times New Roman"/>
              </a:rPr>
              <a:t>County			$  2,810</a:t>
            </a:r>
          </a:p>
          <a:p>
            <a:pPr defTabSz="457189"/>
            <a:r>
              <a:rPr lang="en-US" sz="1400" b="1" dirty="0">
                <a:solidFill>
                  <a:srgbClr val="67102F"/>
                </a:solidFill>
                <a:latin typeface="Times New Roman"/>
              </a:rPr>
              <a:t>City/Town			$  3,070</a:t>
            </a:r>
          </a:p>
          <a:p>
            <a:pPr defTabSz="457189"/>
            <a:r>
              <a:rPr lang="en-US" sz="1400" b="1" dirty="0">
                <a:solidFill>
                  <a:srgbClr val="67102F"/>
                </a:solidFill>
                <a:latin typeface="Times New Roman"/>
              </a:rPr>
              <a:t>Special District		$  6,290</a:t>
            </a:r>
          </a:p>
          <a:p>
            <a:pPr defTabSz="457189"/>
            <a:r>
              <a:rPr lang="en-US" sz="1400" b="1" dirty="0">
                <a:solidFill>
                  <a:srgbClr val="67102F"/>
                </a:solidFill>
                <a:latin typeface="Times New Roman"/>
              </a:rPr>
              <a:t>K-12 Education		$  7,570</a:t>
            </a:r>
          </a:p>
          <a:p>
            <a:pPr defTabSz="457189"/>
            <a:r>
              <a:rPr lang="en-US" sz="1400" b="1" dirty="0">
                <a:solidFill>
                  <a:srgbClr val="67102F"/>
                </a:solidFill>
                <a:latin typeface="Times New Roman"/>
              </a:rPr>
              <a:t>State Services		$  7,810</a:t>
            </a:r>
          </a:p>
          <a:p>
            <a:pPr defTabSz="457189"/>
            <a:endParaRPr lang="en-US" sz="1400" b="1" dirty="0">
              <a:solidFill>
                <a:srgbClr val="67102F"/>
              </a:solidFill>
              <a:latin typeface="Times New Roman"/>
            </a:endParaRPr>
          </a:p>
          <a:p>
            <a:pPr defTabSz="457189"/>
            <a:r>
              <a:rPr lang="en-US" sz="1400" b="1" dirty="0">
                <a:solidFill>
                  <a:srgbClr val="3E101F"/>
                </a:solidFill>
                <a:latin typeface="Times New Roman"/>
              </a:rPr>
              <a:t>			</a:t>
            </a:r>
            <a:endParaRPr lang="en-US" sz="1400" b="1" dirty="0">
              <a:solidFill>
                <a:srgbClr val="FF0000"/>
              </a:solidFill>
              <a:latin typeface="Times New Roman"/>
            </a:endParaRPr>
          </a:p>
        </p:txBody>
      </p:sp>
      <p:graphicFrame>
        <p:nvGraphicFramePr>
          <p:cNvPr id="19" name="Chart 18"/>
          <p:cNvGraphicFramePr>
            <a:graphicFrameLocks/>
          </p:cNvGraphicFramePr>
          <p:nvPr/>
        </p:nvGraphicFramePr>
        <p:xfrm>
          <a:off x="349405" y="1524000"/>
          <a:ext cx="4207669" cy="30170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nvGraphicFramePr>
        <p:xfrm>
          <a:off x="4572001" y="1524001"/>
          <a:ext cx="4396179" cy="301704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59672" y="6095079"/>
            <a:ext cx="4800600" cy="538609"/>
          </a:xfrm>
          <a:prstGeom prst="rect">
            <a:avLst/>
          </a:prstGeom>
          <a:noFill/>
        </p:spPr>
        <p:txBody>
          <a:bodyPr wrap="square" rtlCol="0">
            <a:spAutoFit/>
          </a:bodyPr>
          <a:lstStyle/>
          <a:p>
            <a:pPr defTabSz="457189"/>
            <a:r>
              <a:rPr lang="en-US" sz="900" b="1" dirty="0">
                <a:latin typeface="Times New Roman"/>
              </a:rPr>
              <a:t>Source: Department of Administration &amp; Information, Economic Analysis </a:t>
            </a:r>
            <a:r>
              <a:rPr lang="en-US" sz="1000" b="1" dirty="0">
                <a:latin typeface="Times New Roman"/>
              </a:rPr>
              <a:t>Division 2022</a:t>
            </a:r>
          </a:p>
          <a:p>
            <a:pPr defTabSz="457189"/>
            <a:endParaRPr lang="en-US" sz="1000" b="1" dirty="0">
              <a:latin typeface="Times New Roman"/>
            </a:endParaRPr>
          </a:p>
          <a:p>
            <a:pPr defTabSz="457189"/>
            <a:endParaRPr lang="en-US" sz="900" b="1" dirty="0">
              <a:latin typeface="Times New Roman"/>
            </a:endParaRPr>
          </a:p>
        </p:txBody>
      </p:sp>
      <p:sp>
        <p:nvSpPr>
          <p:cNvPr id="14" name="TextBox 13"/>
          <p:cNvSpPr txBox="1"/>
          <p:nvPr/>
        </p:nvSpPr>
        <p:spPr>
          <a:xfrm>
            <a:off x="3672526" y="5334001"/>
            <a:ext cx="975674" cy="400110"/>
          </a:xfrm>
          <a:prstGeom prst="rect">
            <a:avLst/>
          </a:prstGeom>
          <a:noFill/>
        </p:spPr>
        <p:txBody>
          <a:bodyPr wrap="square" rtlCol="0">
            <a:spAutoFit/>
          </a:bodyPr>
          <a:lstStyle/>
          <a:p>
            <a:pPr defTabSz="457189"/>
            <a:r>
              <a:rPr lang="en-US" sz="2000" b="1" dirty="0">
                <a:solidFill>
                  <a:srgbClr val="FF0000"/>
                </a:solidFill>
                <a:latin typeface="Times New Roman"/>
              </a:rPr>
              <a:t>$ 3,990</a:t>
            </a:r>
            <a:endParaRPr lang="en-US" sz="2000" dirty="0">
              <a:solidFill>
                <a:srgbClr val="3E101F"/>
              </a:solidFill>
              <a:latin typeface="Times New Roman"/>
            </a:endParaRPr>
          </a:p>
        </p:txBody>
      </p:sp>
      <p:sp>
        <p:nvSpPr>
          <p:cNvPr id="5" name="Right Brace 4"/>
          <p:cNvSpPr/>
          <p:nvPr/>
        </p:nvSpPr>
        <p:spPr>
          <a:xfrm>
            <a:off x="3429000" y="4876800"/>
            <a:ext cx="228600" cy="1219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89"/>
            <a:endParaRPr lang="en-US" dirty="0">
              <a:solidFill>
                <a:srgbClr val="3E101F"/>
              </a:solidFill>
            </a:endParaRPr>
          </a:p>
        </p:txBody>
      </p:sp>
      <p:sp>
        <p:nvSpPr>
          <p:cNvPr id="15" name="Right Brace 14"/>
          <p:cNvSpPr/>
          <p:nvPr/>
        </p:nvSpPr>
        <p:spPr>
          <a:xfrm>
            <a:off x="7886700" y="4876800"/>
            <a:ext cx="114300" cy="990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189"/>
            <a:endParaRPr lang="en-US" dirty="0">
              <a:solidFill>
                <a:srgbClr val="3E101F"/>
              </a:solidFill>
            </a:endParaRPr>
          </a:p>
        </p:txBody>
      </p:sp>
      <p:sp>
        <p:nvSpPr>
          <p:cNvPr id="17" name="TextBox 16"/>
          <p:cNvSpPr txBox="1"/>
          <p:nvPr/>
        </p:nvSpPr>
        <p:spPr>
          <a:xfrm>
            <a:off x="8015926" y="5181600"/>
            <a:ext cx="1128074" cy="400110"/>
          </a:xfrm>
          <a:prstGeom prst="rect">
            <a:avLst/>
          </a:prstGeom>
          <a:noFill/>
        </p:spPr>
        <p:txBody>
          <a:bodyPr wrap="square" rtlCol="0">
            <a:spAutoFit/>
          </a:bodyPr>
          <a:lstStyle/>
          <a:p>
            <a:pPr defTabSz="457189"/>
            <a:r>
              <a:rPr lang="en-US" sz="2000" b="1" dirty="0">
                <a:solidFill>
                  <a:srgbClr val="FF0000"/>
                </a:solidFill>
                <a:latin typeface="Times New Roman"/>
              </a:rPr>
              <a:t>$27,550</a:t>
            </a:r>
            <a:endParaRPr lang="en-US" sz="2000" dirty="0">
              <a:solidFill>
                <a:srgbClr val="3E101F"/>
              </a:solidFill>
              <a:latin typeface="Times New Roman"/>
            </a:endParaRPr>
          </a:p>
        </p:txBody>
      </p:sp>
      <p:sp>
        <p:nvSpPr>
          <p:cNvPr id="16" name="Date Placeholder 2"/>
          <p:cNvSpPr>
            <a:spLocks noGrp="1"/>
          </p:cNvSpPr>
          <p:nvPr>
            <p:ph type="dt" sz="half" idx="10"/>
          </p:nvPr>
        </p:nvSpPr>
        <p:spPr>
          <a:xfrm>
            <a:off x="457200" y="6553200"/>
            <a:ext cx="2133600" cy="168275"/>
          </a:xfrm>
        </p:spPr>
        <p:txBody>
          <a:bodyPr/>
          <a:lstStyle/>
          <a:p>
            <a:fld id="{6AD74D42-6381-BD40-9A4B-404B85C2F0A4}" type="datetime1">
              <a:rPr lang="en-US" smtClean="0"/>
              <a:pPr/>
              <a:t>10/24/2023</a:t>
            </a:fld>
            <a:endParaRPr lang="en-US" dirty="0"/>
          </a:p>
        </p:txBody>
      </p:sp>
      <p:sp>
        <p:nvSpPr>
          <p:cNvPr id="18" name="Footer Placeholder 3"/>
          <p:cNvSpPr>
            <a:spLocks noGrp="1"/>
          </p:cNvSpPr>
          <p:nvPr>
            <p:ph type="ftr" sz="quarter" idx="11"/>
          </p:nvPr>
        </p:nvSpPr>
        <p:spPr>
          <a:xfrm>
            <a:off x="5029200" y="6553201"/>
            <a:ext cx="2895600" cy="168275"/>
          </a:xfrm>
        </p:spPr>
        <p:txBody>
          <a:bodyPr/>
          <a:lstStyle/>
          <a:p>
            <a:r>
              <a:rPr lang="en-US" dirty="0"/>
              <a:t>Wyoming Taxpayers Association</a:t>
            </a:r>
          </a:p>
        </p:txBody>
      </p:sp>
      <p:sp>
        <p:nvSpPr>
          <p:cNvPr id="22" name="Slide Number Placeholder 4"/>
          <p:cNvSpPr>
            <a:spLocks noGrp="1"/>
          </p:cNvSpPr>
          <p:nvPr>
            <p:ph type="sldNum" sz="quarter" idx="12"/>
          </p:nvPr>
        </p:nvSpPr>
        <p:spPr>
          <a:xfrm>
            <a:off x="8001000" y="6553200"/>
            <a:ext cx="685800" cy="168275"/>
          </a:xfrm>
        </p:spPr>
        <p:txBody>
          <a:bodyPr/>
          <a:lstStyle/>
          <a:p>
            <a:r>
              <a:rPr lang="en-US" dirty="0"/>
              <a:t>| Page  </a:t>
            </a:r>
            <a:fld id="{EDA4EA49-0405-024F-BF6E-43E30C18B5FA}" type="slidenum">
              <a:rPr lang="en-US" smtClean="0"/>
              <a:pPr/>
              <a:t>18</a:t>
            </a:fld>
            <a:endParaRPr lang="en-US" dirty="0"/>
          </a:p>
          <a:p>
            <a:endParaRPr lang="en-US" dirty="0"/>
          </a:p>
        </p:txBody>
      </p:sp>
      <p:sp>
        <p:nvSpPr>
          <p:cNvPr id="4" name="TextBox 3">
            <a:extLst>
              <a:ext uri="{FF2B5EF4-FFF2-40B4-BE49-F238E27FC236}">
                <a16:creationId xmlns:a16="http://schemas.microsoft.com/office/drawing/2014/main" id="{21344A39-F6E8-4D6A-BE3D-85EFEE383578}"/>
              </a:ext>
            </a:extLst>
          </p:cNvPr>
          <p:cNvSpPr txBox="1"/>
          <p:nvPr/>
        </p:nvSpPr>
        <p:spPr>
          <a:xfrm>
            <a:off x="5174572" y="6070803"/>
            <a:ext cx="4800600" cy="384721"/>
          </a:xfrm>
          <a:prstGeom prst="rect">
            <a:avLst/>
          </a:prstGeom>
          <a:noFill/>
        </p:spPr>
        <p:txBody>
          <a:bodyPr wrap="square" rtlCol="0">
            <a:spAutoFit/>
          </a:bodyPr>
          <a:lstStyle/>
          <a:p>
            <a:pPr defTabSz="457189"/>
            <a:r>
              <a:rPr lang="en-US" sz="1000" b="1" dirty="0">
                <a:latin typeface="Times New Roman"/>
              </a:rPr>
              <a:t>NOTE: Excludes Federal Funds and Enterprise Revenues</a:t>
            </a:r>
            <a:endParaRPr lang="en-US" sz="1050" b="1" dirty="0">
              <a:latin typeface="Times New Roman"/>
            </a:endParaRPr>
          </a:p>
          <a:p>
            <a:pPr defTabSz="457189"/>
            <a:endParaRPr lang="en-US" sz="900" b="1" dirty="0">
              <a:latin typeface="Times New Roman"/>
            </a:endParaRPr>
          </a:p>
        </p:txBody>
      </p:sp>
    </p:spTree>
    <p:extLst>
      <p:ext uri="{BB962C8B-B14F-4D97-AF65-F5344CB8AC3E}">
        <p14:creationId xmlns:p14="http://schemas.microsoft.com/office/powerpoint/2010/main" val="4138738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1">
                                            <p:txEl>
                                              <p:pRg st="7" end="7"/>
                                            </p:txEl>
                                          </p:spTgt>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23">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0" name="Footer Placeholder 4"/>
          <p:cNvSpPr>
            <a:spLocks noGrp="1"/>
          </p:cNvSpPr>
          <p:nvPr>
            <p:ph type="ftr" sz="quarter" idx="11"/>
          </p:nvPr>
        </p:nvSpPr>
        <p:spPr/>
        <p:txBody>
          <a:bodyPr/>
          <a:lstStyle/>
          <a:p>
            <a:r>
              <a:rPr lang="en-US" dirty="0"/>
              <a:t>Wyoming Taxpayers Association</a:t>
            </a:r>
          </a:p>
        </p:txBody>
      </p:sp>
      <p:sp>
        <p:nvSpPr>
          <p:cNvPr id="11" name="Slide Number Placeholder 5"/>
          <p:cNvSpPr>
            <a:spLocks noGrp="1"/>
          </p:cNvSpPr>
          <p:nvPr>
            <p:ph type="sldNum" sz="quarter" idx="12"/>
          </p:nvPr>
        </p:nvSpPr>
        <p:spPr/>
        <p:txBody>
          <a:bodyPr/>
          <a:lstStyle/>
          <a:p>
            <a:r>
              <a:rPr lang="en-US" dirty="0"/>
              <a:t>| Page  </a:t>
            </a:r>
            <a:fld id="{EDA4EA49-0405-024F-BF6E-43E30C18B5FA}" type="slidenum">
              <a:rPr lang="en-US" smtClean="0"/>
              <a:pPr/>
              <a:t>19</a:t>
            </a:fld>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endParaRPr lang="en-US" b="1" dirty="0">
              <a:ln w="6350">
                <a:noFill/>
              </a:ln>
              <a:solidFill>
                <a:prstClr val="white"/>
              </a:solidFill>
              <a:effectLst>
                <a:outerShdw blurRad="114300" dist="101600" dir="2700000" algn="tl" rotWithShape="0">
                  <a:srgbClr val="000000">
                    <a:alpha val="40000"/>
                  </a:srgbClr>
                </a:outerShdw>
              </a:effectLst>
              <a:ea typeface="+mj-ea"/>
              <a:cs typeface="+mj-cs"/>
            </a:endParaRPr>
          </a:p>
        </p:txBody>
      </p:sp>
      <p:sp>
        <p:nvSpPr>
          <p:cNvPr id="13" name="Rectangle 5"/>
          <p:cNvSpPr txBox="1">
            <a:spLocks noChangeArrowheads="1"/>
          </p:cNvSpPr>
          <p:nvPr/>
        </p:nvSpPr>
        <p:spPr bwMode="auto">
          <a:xfrm>
            <a:off x="609600" y="122238"/>
            <a:ext cx="8229600" cy="7921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dirty="0">
              <a:solidFill>
                <a:prstClr val="white"/>
              </a:solidFill>
            </a:endParaRPr>
          </a:p>
        </p:txBody>
      </p:sp>
      <p:sp>
        <p:nvSpPr>
          <p:cNvPr id="7" name="Rectangle 5"/>
          <p:cNvSpPr txBox="1">
            <a:spLocks noChangeArrowheads="1"/>
          </p:cNvSpPr>
          <p:nvPr/>
        </p:nvSpPr>
        <p:spPr bwMode="auto">
          <a:xfrm>
            <a:off x="53788" y="338482"/>
            <a:ext cx="8664388" cy="11811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6DB"/>
                </a:solidFill>
                <a:latin typeface="Times New Roman"/>
                <a:cs typeface="Times New Roman"/>
              </a:rPr>
              <a:t>What does this mean for economic </a:t>
            </a:r>
          </a:p>
          <a:p>
            <a:pPr algn="l"/>
            <a:r>
              <a:rPr lang="en-US" sz="3200" dirty="0">
                <a:solidFill>
                  <a:srgbClr val="FFF6DB"/>
                </a:solidFill>
                <a:latin typeface="Times New Roman"/>
                <a:cs typeface="Times New Roman"/>
              </a:rPr>
              <a:t>development and diversification?</a:t>
            </a:r>
          </a:p>
          <a:p>
            <a:endParaRPr lang="en-US" sz="3400" dirty="0">
              <a:solidFill>
                <a:srgbClr val="FFF3CF"/>
              </a:solidFill>
              <a:latin typeface="Times New Roman" panose="02020603050405020304" pitchFamily="18" charset="0"/>
            </a:endParaRPr>
          </a:p>
        </p:txBody>
      </p:sp>
      <p:sp>
        <p:nvSpPr>
          <p:cNvPr id="8" name="Rectangle 3"/>
          <p:cNvSpPr txBox="1">
            <a:spLocks noChangeArrowheads="1"/>
          </p:cNvSpPr>
          <p:nvPr/>
        </p:nvSpPr>
        <p:spPr bwMode="auto">
          <a:xfrm>
            <a:off x="-237827" y="1516063"/>
            <a:ext cx="8664388" cy="4846637"/>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189" lvl="1" indent="0">
              <a:buNone/>
            </a:pPr>
            <a:r>
              <a:rPr lang="en-US" b="1" dirty="0"/>
              <a:t>Economic diversification efforts are unable to improve revenue flow in Wyoming </a:t>
            </a:r>
            <a:r>
              <a:rPr lang="en-US" dirty="0"/>
              <a:t>– </a:t>
            </a:r>
            <a:r>
              <a:rPr lang="en-US" b="1" i="1" dirty="0">
                <a:solidFill>
                  <a:srgbClr val="FF0000"/>
                </a:solidFill>
              </a:rPr>
              <a:t>without tax reform</a:t>
            </a:r>
          </a:p>
          <a:p>
            <a:endParaRPr lang="en-US" dirty="0"/>
          </a:p>
          <a:p>
            <a:endParaRPr lang="en-US" dirty="0"/>
          </a:p>
        </p:txBody>
      </p:sp>
      <p:grpSp>
        <p:nvGrpSpPr>
          <p:cNvPr id="3" name="Group 4">
            <a:extLst>
              <a:ext uri="{FF2B5EF4-FFF2-40B4-BE49-F238E27FC236}">
                <a16:creationId xmlns:a16="http://schemas.microsoft.com/office/drawing/2014/main" id="{A1FF9DEF-1F24-42EC-BA6C-0148AAB0688A}"/>
              </a:ext>
            </a:extLst>
          </p:cNvPr>
          <p:cNvGrpSpPr>
            <a:grpSpLocks noChangeAspect="1"/>
          </p:cNvGrpSpPr>
          <p:nvPr/>
        </p:nvGrpSpPr>
        <p:grpSpPr bwMode="auto">
          <a:xfrm>
            <a:off x="1409700" y="2297135"/>
            <a:ext cx="6324600" cy="3878263"/>
            <a:chOff x="761" y="1546"/>
            <a:chExt cx="3984" cy="2443"/>
          </a:xfrm>
        </p:grpSpPr>
        <p:sp>
          <p:nvSpPr>
            <p:cNvPr id="5" name="AutoShape 3">
              <a:extLst>
                <a:ext uri="{FF2B5EF4-FFF2-40B4-BE49-F238E27FC236}">
                  <a16:creationId xmlns:a16="http://schemas.microsoft.com/office/drawing/2014/main" id="{9D3A6C80-830D-4363-B3AA-8D6E903EFD89}"/>
                </a:ext>
              </a:extLst>
            </p:cNvPr>
            <p:cNvSpPr>
              <a:spLocks noChangeAspect="1" noChangeArrowheads="1" noTextEdit="1"/>
            </p:cNvSpPr>
            <p:nvPr/>
          </p:nvSpPr>
          <p:spPr bwMode="auto">
            <a:xfrm>
              <a:off x="761" y="1546"/>
              <a:ext cx="3984" cy="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D0546A41-6B87-450D-8A45-948329F1D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 y="1546"/>
              <a:ext cx="3988"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239246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7748"/>
            <a:ext cx="6553200" cy="762000"/>
          </a:xfrm>
        </p:spPr>
        <p:txBody>
          <a:bodyPr/>
          <a:lstStyle/>
          <a:p>
            <a:r>
              <a:rPr lang="en-US" dirty="0"/>
              <a:t>The Tax Collector’s Creed</a:t>
            </a:r>
          </a:p>
        </p:txBody>
      </p:sp>
      <p:sp>
        <p:nvSpPr>
          <p:cNvPr id="3" name="Date Placeholder 2"/>
          <p:cNvSpPr>
            <a:spLocks noGrp="1"/>
          </p:cNvSpPr>
          <p:nvPr>
            <p:ph type="dt" sz="half" idx="10"/>
          </p:nvPr>
        </p:nvSpPr>
        <p:spPr/>
        <p:txBody>
          <a:bodyPr/>
          <a:lstStyle/>
          <a:p>
            <a:fld id="{6AD74D42-6381-BD40-9A4B-404B85C2F0A4}" type="datetime1">
              <a:rPr lang="en-US" smtClean="0"/>
              <a:pPr/>
              <a:t>10/24/2023</a:t>
            </a:fld>
            <a:endParaRPr lang="en-US" dirty="0"/>
          </a:p>
        </p:txBody>
      </p:sp>
      <p:sp>
        <p:nvSpPr>
          <p:cNvPr id="4" name="Footer Placeholder 3"/>
          <p:cNvSpPr>
            <a:spLocks noGrp="1"/>
          </p:cNvSpPr>
          <p:nvPr>
            <p:ph type="ftr" sz="quarter" idx="11"/>
          </p:nvPr>
        </p:nvSpPr>
        <p:spPr/>
        <p:txBody>
          <a:bodyPr/>
          <a:lstStyle/>
          <a:p>
            <a:r>
              <a:rPr lang="en-US" dirty="0"/>
              <a:t>Wyoming Taxpayers Association</a:t>
            </a:r>
          </a:p>
        </p:txBody>
      </p:sp>
      <p:sp>
        <p:nvSpPr>
          <p:cNvPr id="5" name="Slide Number Placeholder 4"/>
          <p:cNvSpPr>
            <a:spLocks noGrp="1"/>
          </p:cNvSpPr>
          <p:nvPr>
            <p:ph type="sldNum" sz="quarter" idx="12"/>
          </p:nvPr>
        </p:nvSpPr>
        <p:spPr/>
        <p:txBody>
          <a:bodyPr/>
          <a:lstStyle/>
          <a:p>
            <a:r>
              <a:rPr lang="en-US" dirty="0"/>
              <a:t>| Page  </a:t>
            </a:r>
            <a:fld id="{EDA4EA49-0405-024F-BF6E-43E30C18B5FA}" type="slidenum">
              <a:rPr lang="en-US" smtClean="0"/>
              <a:pPr/>
              <a:t>2</a:t>
            </a:fld>
            <a:endParaRPr lang="en-US" dirty="0"/>
          </a:p>
          <a:p>
            <a:endParaRPr lang="en-US" dirty="0"/>
          </a:p>
        </p:txBody>
      </p:sp>
      <p:sp>
        <p:nvSpPr>
          <p:cNvPr id="6" name="TextBox 5"/>
          <p:cNvSpPr txBox="1"/>
          <p:nvPr/>
        </p:nvSpPr>
        <p:spPr>
          <a:xfrm>
            <a:off x="591787" y="1752601"/>
            <a:ext cx="8153400" cy="3785652"/>
          </a:xfrm>
          <a:prstGeom prst="rect">
            <a:avLst/>
          </a:prstGeom>
          <a:noFill/>
        </p:spPr>
        <p:txBody>
          <a:bodyPr wrap="square" rtlCol="0">
            <a:spAutoFit/>
          </a:bodyPr>
          <a:lstStyle/>
          <a:p>
            <a:r>
              <a:rPr lang="en-US" sz="4000" i="1" dirty="0"/>
              <a:t>“The art of taxation consists in so plucking the goose as to obtain the largest possible amount of feathers with the smallest possible amount of hissing.” </a:t>
            </a:r>
            <a:r>
              <a:rPr lang="en-US" sz="4000" dirty="0"/>
              <a:t> </a:t>
            </a:r>
          </a:p>
          <a:p>
            <a:endParaRPr lang="en-US" sz="2000" dirty="0"/>
          </a:p>
          <a:p>
            <a:pPr algn="ctr"/>
            <a:r>
              <a:rPr lang="en-US" sz="2000" dirty="0"/>
              <a:t>- Jean-Baptiste Colbert, Finance Minister (1665-1683), King Louis XIV</a:t>
            </a:r>
          </a:p>
        </p:txBody>
      </p:sp>
    </p:spTree>
    <p:extLst>
      <p:ext uri="{BB962C8B-B14F-4D97-AF65-F5344CB8AC3E}">
        <p14:creationId xmlns:p14="http://schemas.microsoft.com/office/powerpoint/2010/main" val="126036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7002" y="626411"/>
            <a:ext cx="6552398" cy="676905"/>
          </a:xfrm>
        </p:spPr>
        <p:txBody>
          <a:bodyPr>
            <a:normAutofit fontScale="90000"/>
          </a:bodyPr>
          <a:lstStyle/>
          <a:p>
            <a:r>
              <a:rPr lang="en-US" sz="4000" dirty="0"/>
              <a:t>“Breaking The Pace”</a:t>
            </a:r>
            <a:br>
              <a:rPr lang="en-US" dirty="0"/>
            </a:br>
            <a:r>
              <a:rPr lang="en-US" dirty="0"/>
              <a:t>   </a:t>
            </a:r>
            <a:r>
              <a:rPr lang="en-US" sz="2700" i="1" dirty="0"/>
              <a:t>Can we make do with less?</a:t>
            </a:r>
          </a:p>
        </p:txBody>
      </p:sp>
      <p:sp>
        <p:nvSpPr>
          <p:cNvPr id="3" name="Date Placeholder 2"/>
          <p:cNvSpPr>
            <a:spLocks noGrp="1"/>
          </p:cNvSpPr>
          <p:nvPr>
            <p:ph type="dt" sz="half" idx="10"/>
          </p:nvPr>
        </p:nvSpPr>
        <p:spPr/>
        <p:txBody>
          <a:bodyPr/>
          <a:lstStyle/>
          <a:p>
            <a:fld id="{6AD74D42-6381-BD40-9A4B-404B85C2F0A4}" type="datetime1">
              <a:rPr lang="en-US" smtClean="0"/>
              <a:pPr/>
              <a:t>10/24/2023</a:t>
            </a:fld>
            <a:endParaRPr lang="en-US" dirty="0"/>
          </a:p>
        </p:txBody>
      </p:sp>
      <p:sp>
        <p:nvSpPr>
          <p:cNvPr id="4" name="Footer Placeholder 3"/>
          <p:cNvSpPr>
            <a:spLocks noGrp="1"/>
          </p:cNvSpPr>
          <p:nvPr>
            <p:ph type="ftr" sz="quarter" idx="11"/>
          </p:nvPr>
        </p:nvSpPr>
        <p:spPr/>
        <p:txBody>
          <a:bodyPr/>
          <a:lstStyle/>
          <a:p>
            <a:r>
              <a:rPr lang="en-US" dirty="0"/>
              <a:t>Wyoming Taxpayers Association</a:t>
            </a:r>
          </a:p>
        </p:txBody>
      </p:sp>
      <p:sp>
        <p:nvSpPr>
          <p:cNvPr id="5" name="Slide Number Placeholder 4"/>
          <p:cNvSpPr>
            <a:spLocks noGrp="1"/>
          </p:cNvSpPr>
          <p:nvPr>
            <p:ph type="sldNum" sz="quarter" idx="12"/>
          </p:nvPr>
        </p:nvSpPr>
        <p:spPr/>
        <p:txBody>
          <a:bodyPr/>
          <a:lstStyle/>
          <a:p>
            <a:r>
              <a:rPr lang="en-US" dirty="0"/>
              <a:t>| Page  </a:t>
            </a:r>
            <a:fld id="{EDA4EA49-0405-024F-BF6E-43E30C18B5FA}" type="slidenum">
              <a:rPr lang="en-US" smtClean="0"/>
              <a:pPr/>
              <a:t>20</a:t>
            </a:fld>
            <a:endParaRPr lang="en-US" dirty="0"/>
          </a:p>
          <a:p>
            <a:endParaRPr lang="en-US" dirty="0"/>
          </a:p>
        </p:txBody>
      </p:sp>
      <p:sp>
        <p:nvSpPr>
          <p:cNvPr id="9" name="TextBox 8"/>
          <p:cNvSpPr txBox="1"/>
          <p:nvPr/>
        </p:nvSpPr>
        <p:spPr>
          <a:xfrm>
            <a:off x="457201" y="5812654"/>
            <a:ext cx="8543366" cy="400110"/>
          </a:xfrm>
          <a:prstGeom prst="rect">
            <a:avLst/>
          </a:prstGeom>
          <a:noFill/>
        </p:spPr>
        <p:txBody>
          <a:bodyPr wrap="square" rtlCol="0">
            <a:spAutoFit/>
          </a:bodyPr>
          <a:lstStyle/>
          <a:p>
            <a:pPr defTabSz="457189"/>
            <a:r>
              <a:rPr lang="en-US" sz="1000" b="1" i="1" dirty="0">
                <a:latin typeface="Times New Roman"/>
              </a:rPr>
              <a:t>Notes/Source: Revenues from the CREG/Previous Revenues include capital gains from Budget Fiscal Data Book / Fiscal Profile, Legislative Service Office/ Additional information from State Economic Analysis Division &amp; Wyomingsense.gov</a:t>
            </a:r>
            <a:endParaRPr lang="en-US" sz="1050" b="1" i="1" dirty="0">
              <a:latin typeface="Times New Roman"/>
            </a:endParaRPr>
          </a:p>
        </p:txBody>
      </p:sp>
      <p:graphicFrame>
        <p:nvGraphicFramePr>
          <p:cNvPr id="11" name="Chart 10">
            <a:extLst>
              <a:ext uri="{FF2B5EF4-FFF2-40B4-BE49-F238E27FC236}">
                <a16:creationId xmlns:a16="http://schemas.microsoft.com/office/drawing/2014/main" id="{21F2F64C-8120-4DD1-B7F6-B2E0A3482006}"/>
              </a:ext>
            </a:extLst>
          </p:cNvPr>
          <p:cNvGraphicFramePr/>
          <p:nvPr>
            <p:extLst>
              <p:ext uri="{D42A27DB-BD31-4B8C-83A1-F6EECF244321}">
                <p14:modId xmlns:p14="http://schemas.microsoft.com/office/powerpoint/2010/main" val="43054479"/>
              </p:ext>
            </p:extLst>
          </p:nvPr>
        </p:nvGraphicFramePr>
        <p:xfrm>
          <a:off x="342190" y="1760020"/>
          <a:ext cx="8773388" cy="4074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2731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0" name="Footer Placeholder 4"/>
          <p:cNvSpPr>
            <a:spLocks noGrp="1"/>
          </p:cNvSpPr>
          <p:nvPr>
            <p:ph type="ftr" sz="quarter" idx="11"/>
          </p:nvPr>
        </p:nvSpPr>
        <p:spPr/>
        <p:txBody>
          <a:bodyPr/>
          <a:lstStyle/>
          <a:p>
            <a:r>
              <a:rPr lang="en-US" dirty="0"/>
              <a:t>Wyoming Taxpayers Association</a:t>
            </a:r>
          </a:p>
        </p:txBody>
      </p:sp>
      <p:sp>
        <p:nvSpPr>
          <p:cNvPr id="11" name="Slide Number Placeholder 5"/>
          <p:cNvSpPr>
            <a:spLocks noGrp="1"/>
          </p:cNvSpPr>
          <p:nvPr>
            <p:ph type="sldNum" sz="quarter" idx="12"/>
          </p:nvPr>
        </p:nvSpPr>
        <p:spPr/>
        <p:txBody>
          <a:bodyPr/>
          <a:lstStyle/>
          <a:p>
            <a:r>
              <a:rPr lang="en-US" dirty="0"/>
              <a:t>| Page  </a:t>
            </a:r>
            <a:fld id="{EDA4EA49-0405-024F-BF6E-43E30C18B5FA}" type="slidenum">
              <a:rPr lang="en-US" smtClean="0"/>
              <a:pPr/>
              <a:t>21</a:t>
            </a:fld>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endParaRPr lang="en-US" b="1" dirty="0">
              <a:ln w="6350">
                <a:noFill/>
              </a:ln>
              <a:solidFill>
                <a:prstClr val="white"/>
              </a:solidFill>
              <a:effectLst>
                <a:outerShdw blurRad="114300" dist="101600" dir="2700000" algn="tl" rotWithShape="0">
                  <a:srgbClr val="000000">
                    <a:alpha val="40000"/>
                  </a:srgbClr>
                </a:outerShdw>
              </a:effectLst>
              <a:ea typeface="+mj-ea"/>
              <a:cs typeface="+mj-cs"/>
            </a:endParaRPr>
          </a:p>
        </p:txBody>
      </p:sp>
      <p:sp>
        <p:nvSpPr>
          <p:cNvPr id="13" name="Rectangle 5"/>
          <p:cNvSpPr txBox="1">
            <a:spLocks noChangeArrowheads="1"/>
          </p:cNvSpPr>
          <p:nvPr/>
        </p:nvSpPr>
        <p:spPr bwMode="auto">
          <a:xfrm>
            <a:off x="609600" y="122238"/>
            <a:ext cx="8229600" cy="7921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dirty="0">
              <a:solidFill>
                <a:prstClr val="white"/>
              </a:solidFill>
            </a:endParaRPr>
          </a:p>
        </p:txBody>
      </p:sp>
      <p:sp>
        <p:nvSpPr>
          <p:cNvPr id="7" name="Rectangle 5"/>
          <p:cNvSpPr txBox="1">
            <a:spLocks noChangeArrowheads="1"/>
          </p:cNvSpPr>
          <p:nvPr/>
        </p:nvSpPr>
        <p:spPr bwMode="auto">
          <a:xfrm>
            <a:off x="-61108" y="381000"/>
            <a:ext cx="8081158" cy="118903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6DB"/>
                </a:solidFill>
                <a:latin typeface="Times New Roman"/>
                <a:cs typeface="Times New Roman"/>
              </a:rPr>
              <a:t>2024 Budget Session   </a:t>
            </a:r>
          </a:p>
          <a:p>
            <a:pPr algn="l"/>
            <a:r>
              <a:rPr lang="en-US" sz="2800" i="1" dirty="0">
                <a:solidFill>
                  <a:srgbClr val="FFF6DB"/>
                </a:solidFill>
                <a:latin typeface="Times New Roman"/>
                <a:cs typeface="Times New Roman"/>
              </a:rPr>
              <a:t>2023 Interim Priorities with fiscal impacts</a:t>
            </a:r>
          </a:p>
          <a:p>
            <a:pPr algn="l"/>
            <a:endParaRPr lang="en-US" sz="3400" dirty="0">
              <a:solidFill>
                <a:srgbClr val="FFF3CF"/>
              </a:solidFill>
              <a:latin typeface="Times New Roman" panose="02020603050405020304" pitchFamily="18" charset="0"/>
            </a:endParaRPr>
          </a:p>
        </p:txBody>
      </p:sp>
      <p:sp>
        <p:nvSpPr>
          <p:cNvPr id="8" name="Rectangle 3"/>
          <p:cNvSpPr txBox="1">
            <a:spLocks noChangeArrowheads="1"/>
          </p:cNvSpPr>
          <p:nvPr/>
        </p:nvSpPr>
        <p:spPr bwMode="auto">
          <a:xfrm>
            <a:off x="8106" y="1520757"/>
            <a:ext cx="8839200" cy="497465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indent="0">
              <a:lnSpc>
                <a:spcPct val="115000"/>
              </a:lnSpc>
              <a:spcBef>
                <a:spcPts val="0"/>
              </a:spcBef>
              <a:spcAft>
                <a:spcPts val="1000"/>
              </a:spcAft>
              <a:buNone/>
            </a:pPr>
            <a:r>
              <a:rPr lang="en-US" sz="2400" b="1" u="sng" dirty="0">
                <a:effectLst/>
                <a:latin typeface="Calibri" panose="020F0502020204030204" pitchFamily="34" charset="0"/>
                <a:ea typeface="Times New Roman" panose="02020603050405020304" pitchFamily="18" charset="0"/>
                <a:cs typeface="Times New Roman" panose="02020603050405020304" pitchFamily="18" charset="0"/>
              </a:rPr>
              <a:t>Budget Year!</a:t>
            </a:r>
          </a:p>
          <a:p>
            <a:pPr>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2/3rds vote for bill introduction</a:t>
            </a:r>
          </a:p>
          <a:p>
            <a:pPr>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Must present balanced budget</a:t>
            </a:r>
          </a:p>
          <a:p>
            <a:pPr marL="0" marR="0" indent="0">
              <a:lnSpc>
                <a:spcPct val="115000"/>
              </a:lnSpc>
              <a:spcBef>
                <a:spcPts val="0"/>
              </a:spcBef>
              <a:spcAft>
                <a:spcPts val="1000"/>
              </a:spcAft>
              <a:buNone/>
            </a:pPr>
            <a:r>
              <a:rPr lang="en-US" sz="2400" b="1" u="sng" dirty="0">
                <a:effectLst/>
                <a:latin typeface="Calibri" panose="020F0502020204030204" pitchFamily="34" charset="0"/>
                <a:ea typeface="Times New Roman" panose="02020603050405020304" pitchFamily="18" charset="0"/>
                <a:cs typeface="Times New Roman" panose="02020603050405020304" pitchFamily="18" charset="0"/>
              </a:rPr>
              <a:t>Appropriations  </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Budget!</a:t>
            </a:r>
          </a:p>
          <a:p>
            <a:pPr lvl="1" indent="-342900">
              <a:lnSpc>
                <a:spcPct val="107000"/>
              </a:lnSpc>
              <a:spcBef>
                <a:spcPts val="0"/>
              </a:spcBef>
              <a:spcAft>
                <a:spcPts val="80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Flushed with cash – waiting on October CREG</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Priority 1: Pension Plans, Unemployment Insurance and Workers Compensations</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Priority 2: Performance Compensation and State Treasurer’s Office</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Priority 3: Environmental, Social, and Governance Issues</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Priority 4: Major Maintenance Review </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Priority 5: Statutory Responsibilities and Reports</a:t>
            </a:r>
          </a:p>
          <a:p>
            <a:pPr marL="0" marR="0" lvl="0" indent="0">
              <a:lnSpc>
                <a:spcPct val="107000"/>
              </a:lnSpc>
              <a:spcBef>
                <a:spcPts val="0"/>
              </a:spcBef>
              <a:spcAft>
                <a:spcPts val="800"/>
              </a:spcAft>
              <a:buNone/>
            </a:pP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pP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0">
              <a:buNone/>
            </a:pPr>
            <a:endParaRPr lang="en-US" dirty="0">
              <a:solidFill>
                <a:srgbClr val="610C2B"/>
              </a:solidFill>
            </a:endParaRPr>
          </a:p>
          <a:p>
            <a:pPr marL="57150" indent="0">
              <a:buNone/>
            </a:pPr>
            <a:endParaRPr lang="en-US" dirty="0">
              <a:solidFill>
                <a:srgbClr val="610C2B"/>
              </a:solidFill>
            </a:endParaRPr>
          </a:p>
          <a:p>
            <a:pPr marL="57150" indent="0">
              <a:buNone/>
            </a:pPr>
            <a:endParaRPr lang="en-US" dirty="0">
              <a:solidFill>
                <a:srgbClr val="610C2B"/>
              </a:solidFill>
            </a:endParaRPr>
          </a:p>
          <a:p>
            <a:pPr lvl="1"/>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26781515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0" name="Footer Placeholder 4"/>
          <p:cNvSpPr>
            <a:spLocks noGrp="1"/>
          </p:cNvSpPr>
          <p:nvPr>
            <p:ph type="ftr" sz="quarter" idx="11"/>
          </p:nvPr>
        </p:nvSpPr>
        <p:spPr/>
        <p:txBody>
          <a:bodyPr/>
          <a:lstStyle/>
          <a:p>
            <a:r>
              <a:rPr lang="en-US" dirty="0"/>
              <a:t>Wyoming Taxpayers Association</a:t>
            </a:r>
          </a:p>
        </p:txBody>
      </p:sp>
      <p:sp>
        <p:nvSpPr>
          <p:cNvPr id="11" name="Slide Number Placeholder 5"/>
          <p:cNvSpPr>
            <a:spLocks noGrp="1"/>
          </p:cNvSpPr>
          <p:nvPr>
            <p:ph type="sldNum" sz="quarter" idx="12"/>
          </p:nvPr>
        </p:nvSpPr>
        <p:spPr/>
        <p:txBody>
          <a:bodyPr/>
          <a:lstStyle/>
          <a:p>
            <a:r>
              <a:rPr lang="en-US" dirty="0"/>
              <a:t>| Page  </a:t>
            </a:r>
            <a:fld id="{EDA4EA49-0405-024F-BF6E-43E30C18B5FA}" type="slidenum">
              <a:rPr lang="en-US" smtClean="0"/>
              <a:pPr/>
              <a:t>22</a:t>
            </a:fld>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endParaRPr lang="en-US" b="1" dirty="0">
              <a:ln w="6350">
                <a:noFill/>
              </a:ln>
              <a:solidFill>
                <a:prstClr val="white"/>
              </a:solidFill>
              <a:effectLst>
                <a:outerShdw blurRad="114300" dist="101600" dir="2700000" algn="tl" rotWithShape="0">
                  <a:srgbClr val="000000">
                    <a:alpha val="40000"/>
                  </a:srgbClr>
                </a:outerShdw>
              </a:effectLst>
              <a:ea typeface="+mj-ea"/>
              <a:cs typeface="+mj-cs"/>
            </a:endParaRPr>
          </a:p>
        </p:txBody>
      </p:sp>
      <p:sp>
        <p:nvSpPr>
          <p:cNvPr id="13" name="Rectangle 5"/>
          <p:cNvSpPr txBox="1">
            <a:spLocks noChangeArrowheads="1"/>
          </p:cNvSpPr>
          <p:nvPr/>
        </p:nvSpPr>
        <p:spPr bwMode="auto">
          <a:xfrm>
            <a:off x="609600" y="122238"/>
            <a:ext cx="8229600" cy="7921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dirty="0">
              <a:solidFill>
                <a:prstClr val="white"/>
              </a:solidFill>
            </a:endParaRPr>
          </a:p>
        </p:txBody>
      </p:sp>
      <p:sp>
        <p:nvSpPr>
          <p:cNvPr id="7" name="Rectangle 5"/>
          <p:cNvSpPr txBox="1">
            <a:spLocks noChangeArrowheads="1"/>
          </p:cNvSpPr>
          <p:nvPr/>
        </p:nvSpPr>
        <p:spPr bwMode="auto">
          <a:xfrm>
            <a:off x="-61108" y="381000"/>
            <a:ext cx="8081158" cy="118903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6DB"/>
                </a:solidFill>
                <a:latin typeface="Times New Roman"/>
                <a:cs typeface="Times New Roman"/>
              </a:rPr>
              <a:t>2024 Budget Session   </a:t>
            </a:r>
          </a:p>
          <a:p>
            <a:pPr algn="l"/>
            <a:r>
              <a:rPr lang="en-US" sz="2800" i="1" dirty="0">
                <a:solidFill>
                  <a:srgbClr val="FFF6DB"/>
                </a:solidFill>
                <a:latin typeface="Times New Roman"/>
                <a:cs typeface="Times New Roman"/>
              </a:rPr>
              <a:t>2023 Interim Priorities with fiscal impacts</a:t>
            </a:r>
          </a:p>
          <a:p>
            <a:pPr algn="l"/>
            <a:endParaRPr lang="en-US" sz="3400" dirty="0">
              <a:solidFill>
                <a:srgbClr val="FFF3CF"/>
              </a:solidFill>
              <a:latin typeface="Times New Roman" panose="02020603050405020304" pitchFamily="18" charset="0"/>
            </a:endParaRPr>
          </a:p>
        </p:txBody>
      </p:sp>
      <p:sp>
        <p:nvSpPr>
          <p:cNvPr id="8" name="Rectangle 3"/>
          <p:cNvSpPr txBox="1">
            <a:spLocks noChangeArrowheads="1"/>
          </p:cNvSpPr>
          <p:nvPr/>
        </p:nvSpPr>
        <p:spPr bwMode="auto">
          <a:xfrm>
            <a:off x="-61108" y="1426147"/>
            <a:ext cx="8839200" cy="497465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indent="0">
              <a:lnSpc>
                <a:spcPct val="115000"/>
              </a:lnSpc>
              <a:spcBef>
                <a:spcPts val="0"/>
              </a:spcBef>
              <a:spcAft>
                <a:spcPts val="1000"/>
              </a:spcAft>
              <a:buNone/>
            </a:pPr>
            <a:r>
              <a:rPr lang="en-US" sz="2600" b="1" u="sng" dirty="0">
                <a:effectLst/>
                <a:latin typeface="Calibri" panose="020F0502020204030204" pitchFamily="34" charset="0"/>
                <a:ea typeface="Times New Roman" panose="02020603050405020304" pitchFamily="18" charset="0"/>
                <a:cs typeface="Times New Roman" panose="02020603050405020304" pitchFamily="18" charset="0"/>
              </a:rPr>
              <a:t>Revenue </a:t>
            </a:r>
            <a:endParaRPr lang="en-US" sz="2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1700" b="1" strike="sngStrike" dirty="0">
                <a:solidFill>
                  <a:srgbClr val="412B0D"/>
                </a:solidFill>
                <a:effectLst/>
                <a:latin typeface="Calibri" panose="020F0502020204030204" pitchFamily="34" charset="0"/>
                <a:ea typeface="Times New Roman" panose="02020603050405020304" pitchFamily="18" charset="0"/>
                <a:cs typeface="Times New Roman" panose="02020603050405020304" pitchFamily="18" charset="0"/>
              </a:rPr>
              <a:t>Priority 1: Electrical Generation tax</a:t>
            </a:r>
          </a:p>
          <a:p>
            <a:pPr marL="342900" marR="0" lvl="0" indent="-342900">
              <a:spcBef>
                <a:spcPts val="0"/>
              </a:spcBef>
              <a:spcAft>
                <a:spcPts val="800"/>
              </a:spcAft>
              <a:buFont typeface="Symbol" panose="05050102010706020507" pitchFamily="18" charset="2"/>
              <a:buChar char=""/>
            </a:pPr>
            <a:r>
              <a:rPr lang="en-US" sz="1700" b="1"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Priority 2: Property Tax Issues</a:t>
            </a:r>
          </a:p>
          <a:p>
            <a:pPr lvl="1" indent="-342900">
              <a:spcBef>
                <a:spcPts val="0"/>
              </a:spcBef>
              <a:spcAft>
                <a:spcPts val="800"/>
              </a:spcAft>
              <a:buFont typeface="Symbol" panose="05050102010706020507" pitchFamily="18" charset="2"/>
              <a:buChar char=""/>
            </a:pPr>
            <a:r>
              <a:rPr lang="en-US" sz="1700" b="1" dirty="0">
                <a:solidFill>
                  <a:srgbClr val="412B0D"/>
                </a:solidFill>
                <a:latin typeface="Calibri" panose="020F0502020204030204" pitchFamily="34" charset="0"/>
                <a:ea typeface="Calibri" panose="020F0502020204030204" pitchFamily="34" charset="0"/>
                <a:cs typeface="Calibri" panose="020F0502020204030204" pitchFamily="34" charset="0"/>
              </a:rPr>
              <a:t>Acquisition Value - 2 draft bills </a:t>
            </a:r>
            <a:r>
              <a:rPr lang="en-US" sz="1300" dirty="0">
                <a:solidFill>
                  <a:srgbClr val="FF0000"/>
                </a:solidFill>
                <a:latin typeface="Calibri" panose="020F0502020204030204" pitchFamily="34" charset="0"/>
                <a:ea typeface="Calibri" panose="020F0502020204030204" pitchFamily="34" charset="0"/>
                <a:cs typeface="Calibri" panose="020F0502020204030204" pitchFamily="34" charset="0"/>
              </a:rPr>
              <a:t>*requires 4 constitutional amendments </a:t>
            </a:r>
          </a:p>
          <a:p>
            <a:pPr lvl="2" indent="-342900">
              <a:spcBef>
                <a:spcPts val="0"/>
              </a:spcBef>
              <a:spcAft>
                <a:spcPts val="800"/>
              </a:spcAft>
              <a:buFont typeface="Symbol" panose="05050102010706020507" pitchFamily="18" charset="2"/>
              <a:buChar char=""/>
            </a:pPr>
            <a:r>
              <a:rPr lang="en-US" sz="1300"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The committee moved to draft two bills for consideration at the next meeting. One will amend the state constitution and the other will consider a land acquisition value property tax system. </a:t>
            </a:r>
          </a:p>
          <a:p>
            <a:pPr lvl="1" indent="-342900">
              <a:spcBef>
                <a:spcPts val="0"/>
              </a:spcBef>
              <a:spcAft>
                <a:spcPts val="800"/>
              </a:spcAft>
              <a:buFont typeface="Symbol" panose="05050102010706020507" pitchFamily="18" charset="2"/>
              <a:buChar char=""/>
            </a:pPr>
            <a:r>
              <a:rPr lang="en-US" sz="1700" b="1" dirty="0">
                <a:solidFill>
                  <a:srgbClr val="412B0D"/>
                </a:solidFill>
                <a:latin typeface="Calibri" panose="020F0502020204030204" pitchFamily="34" charset="0"/>
                <a:ea typeface="Calibri" panose="020F0502020204030204" pitchFamily="34" charset="0"/>
                <a:cs typeface="Calibri" panose="020F0502020204030204" pitchFamily="34" charset="0"/>
              </a:rPr>
              <a:t>2023 Property Tax Refund Program </a:t>
            </a:r>
            <a:r>
              <a:rPr lang="en-US" sz="1700" b="1" u="sng" dirty="0">
                <a:solidFill>
                  <a:srgbClr val="412B0D"/>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24LSO-0252 Property tax refund program</a:t>
            </a:r>
            <a:endParaRPr lang="en-US" sz="1700" b="1" u="sng" dirty="0">
              <a:solidFill>
                <a:srgbClr val="412B0D"/>
              </a:solidFill>
              <a:effectLst/>
              <a:latin typeface="Calibri" panose="020F0502020204030204" pitchFamily="34" charset="0"/>
              <a:ea typeface="Calibri" panose="020F0502020204030204" pitchFamily="34" charset="0"/>
              <a:cs typeface="Calibri" panose="020F0502020204030204" pitchFamily="34" charset="0"/>
            </a:endParaRPr>
          </a:p>
          <a:p>
            <a:pPr lvl="2" indent="-342900">
              <a:spcBef>
                <a:spcPts val="0"/>
              </a:spcBef>
              <a:spcAft>
                <a:spcPts val="800"/>
              </a:spcAft>
              <a:buFont typeface="Symbol" panose="05050102010706020507" pitchFamily="18" charset="2"/>
              <a:buChar char=""/>
            </a:pPr>
            <a:r>
              <a:rPr lang="en-US" sz="1300" dirty="0">
                <a:solidFill>
                  <a:srgbClr val="412B0D"/>
                </a:solidFill>
                <a:latin typeface="Calibri" panose="020F0502020204030204" pitchFamily="34" charset="0"/>
                <a:ea typeface="Calibri" panose="020F0502020204030204" pitchFamily="34" charset="0"/>
                <a:cs typeface="Calibri" panose="020F0502020204030204" pitchFamily="34" charset="0"/>
              </a:rPr>
              <a:t>8,813 applications refunded $8,263,783.84</a:t>
            </a:r>
          </a:p>
          <a:p>
            <a:pPr lvl="2" indent="-342900">
              <a:spcBef>
                <a:spcPts val="0"/>
              </a:spcBef>
              <a:spcAft>
                <a:spcPts val="800"/>
              </a:spcAft>
              <a:buFont typeface="Symbol" panose="05050102010706020507" pitchFamily="18" charset="2"/>
              <a:buChar char=""/>
            </a:pPr>
            <a:r>
              <a:rPr lang="en-US" sz="1300" dirty="0">
                <a:solidFill>
                  <a:srgbClr val="412B0D"/>
                </a:solidFill>
                <a:latin typeface="Calibri" panose="020F0502020204030204" pitchFamily="34" charset="0"/>
                <a:ea typeface="Calibri" panose="020F0502020204030204" pitchFamily="34" charset="0"/>
                <a:cs typeface="Calibri" panose="020F0502020204030204" pitchFamily="34" charset="0"/>
              </a:rPr>
              <a:t>Rejected applications </a:t>
            </a:r>
            <a:r>
              <a:rPr lang="en-US" sz="1300"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over the income limit (57%), lack of information (25%), and over the asset limit (13%)</a:t>
            </a:r>
          </a:p>
          <a:p>
            <a:pPr lvl="2" indent="-342900">
              <a:spcBef>
                <a:spcPts val="0"/>
              </a:spcBef>
              <a:spcAft>
                <a:spcPts val="800"/>
              </a:spcAft>
              <a:buFont typeface="Symbol" panose="05050102010706020507" pitchFamily="18" charset="2"/>
              <a:buChar char=""/>
            </a:pPr>
            <a:r>
              <a:rPr lang="en-US" sz="1300"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Proposal expands 6 income tiers, funded by GF, before changes estimated COST = $10 m</a:t>
            </a:r>
          </a:p>
          <a:p>
            <a:pPr lvl="1" indent="-342900">
              <a:spcBef>
                <a:spcPts val="0"/>
              </a:spcBef>
              <a:spcAft>
                <a:spcPts val="800"/>
              </a:spcAft>
              <a:buFont typeface="Symbol" panose="05050102010706020507" pitchFamily="18" charset="2"/>
              <a:buChar char=""/>
            </a:pPr>
            <a:r>
              <a:rPr lang="en-US" sz="1700" b="1"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Homeowner tax exemption - </a:t>
            </a:r>
            <a:r>
              <a:rPr lang="en-US" sz="1700" b="1" u="sng" dirty="0">
                <a:solidFill>
                  <a:srgbClr val="412B0D"/>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24LSO-0187 Homeowner tax exemption</a:t>
            </a:r>
            <a:r>
              <a:rPr lang="en-US" sz="1700"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 </a:t>
            </a:r>
            <a:r>
              <a:rPr lang="en-US" sz="13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*possible constitutional violation</a:t>
            </a:r>
          </a:p>
          <a:p>
            <a:pPr lvl="2" indent="-342900">
              <a:spcBef>
                <a:spcPts val="0"/>
              </a:spcBef>
              <a:spcAft>
                <a:spcPts val="800"/>
              </a:spcAft>
              <a:buFont typeface="Symbol" panose="05050102010706020507" pitchFamily="18" charset="2"/>
              <a:buChar char=""/>
            </a:pPr>
            <a:r>
              <a:rPr lang="en-US" sz="1300" dirty="0">
                <a:latin typeface="Calibri" panose="020F0502020204030204" pitchFamily="34" charset="0"/>
                <a:ea typeface="Calibri" panose="020F0502020204030204" pitchFamily="34" charset="0"/>
                <a:cs typeface="Calibri" panose="020F0502020204030204" pitchFamily="34" charset="0"/>
              </a:rPr>
              <a:t>25.6% exemption of fair market value, resides in WY 8 months out of the year, does not exceed $200,000 </a:t>
            </a:r>
            <a:r>
              <a:rPr lang="en-US" sz="1300" dirty="0" err="1">
                <a:latin typeface="Calibri" panose="020F0502020204030204" pitchFamily="34" charset="0"/>
                <a:ea typeface="Calibri" panose="020F0502020204030204" pitchFamily="34" charset="0"/>
                <a:cs typeface="Calibri" panose="020F0502020204030204" pitchFamily="34" charset="0"/>
              </a:rPr>
              <a:t>fmv</a:t>
            </a:r>
            <a:endParaRPr lang="en-US" sz="1300" dirty="0">
              <a:latin typeface="Calibri" panose="020F0502020204030204" pitchFamily="34" charset="0"/>
              <a:ea typeface="Calibri" panose="020F0502020204030204" pitchFamily="34" charset="0"/>
              <a:cs typeface="Calibri" panose="020F0502020204030204" pitchFamily="34" charset="0"/>
            </a:endParaRPr>
          </a:p>
          <a:p>
            <a:pPr lvl="2" indent="-342900">
              <a:spcBef>
                <a:spcPts val="0"/>
              </a:spcBef>
              <a:spcAft>
                <a:spcPts val="800"/>
              </a:spcAft>
              <a:buFont typeface="Symbol" panose="05050102010706020507" pitchFamily="18" charset="2"/>
              <a:buChar char=""/>
            </a:pPr>
            <a:r>
              <a:rPr lang="en-US" sz="1300" dirty="0">
                <a:latin typeface="Calibri" panose="020F0502020204030204" pitchFamily="34" charset="0"/>
                <a:ea typeface="Calibri" panose="020F0502020204030204" pitchFamily="34" charset="0"/>
                <a:cs typeface="Calibri" panose="020F0502020204030204" pitchFamily="34" charset="0"/>
              </a:rPr>
              <a:t>COST = </a:t>
            </a:r>
            <a:r>
              <a:rPr lang="en-US" sz="1300" dirty="0">
                <a:effectLst/>
                <a:latin typeface="Calibri" panose="020F0502020204030204" pitchFamily="34" charset="0"/>
                <a:ea typeface="Calibri" panose="020F0502020204030204" pitchFamily="34" charset="0"/>
                <a:cs typeface="Calibri" panose="020F0502020204030204" pitchFamily="34" charset="0"/>
              </a:rPr>
              <a:t>$84.6 m TY 2025/FY 2026, $87.1 m TY 2026/FY 2027 and $89.6 m for TY 2027/FY 2028, n</a:t>
            </a:r>
            <a:r>
              <a:rPr lang="en-US" sz="1300" dirty="0">
                <a:latin typeface="Calibri" panose="020F0502020204030204" pitchFamily="34" charset="0"/>
                <a:ea typeface="Calibri" panose="020F0502020204030204" pitchFamily="34" charset="0"/>
                <a:cs typeface="Calibri" panose="020F0502020204030204" pitchFamily="34" charset="0"/>
              </a:rPr>
              <a:t>o backfill</a:t>
            </a:r>
          </a:p>
          <a:p>
            <a:pPr lvl="1" indent="-342900">
              <a:spcBef>
                <a:spcPts val="0"/>
              </a:spcBef>
              <a:spcAft>
                <a:spcPts val="800"/>
              </a:spcAft>
              <a:buFont typeface="Symbol" panose="05050102010706020507" pitchFamily="18" charset="2"/>
              <a:buChar char=""/>
            </a:pPr>
            <a:r>
              <a:rPr lang="en-US" sz="1700" b="1" dirty="0">
                <a:solidFill>
                  <a:srgbClr val="412B0D"/>
                </a:solidFill>
                <a:latin typeface="Calibri" panose="020F0502020204030204" pitchFamily="34" charset="0"/>
                <a:ea typeface="Calibri" panose="020F0502020204030204" pitchFamily="34" charset="0"/>
                <a:cs typeface="Calibri" panose="020F0502020204030204" pitchFamily="34" charset="0"/>
              </a:rPr>
              <a:t>Property tax exemption for long term homeowners - </a:t>
            </a:r>
            <a:r>
              <a:rPr lang="en-US" sz="1700" b="1" u="sng" dirty="0">
                <a:solidFill>
                  <a:srgbClr val="412B0D"/>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24LSO-0188 Property tax exemption for long term homeowners</a:t>
            </a:r>
            <a:r>
              <a:rPr lang="en-US" sz="1700"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  </a:t>
            </a:r>
          </a:p>
          <a:p>
            <a:pPr lvl="2" indent="-342900">
              <a:spcBef>
                <a:spcPts val="0"/>
              </a:spcBef>
              <a:spcAft>
                <a:spcPts val="800"/>
              </a:spcAft>
              <a:buFont typeface="Symbol" panose="05050102010706020507" pitchFamily="18" charset="2"/>
              <a:buChar char=""/>
            </a:pPr>
            <a:r>
              <a:rPr lang="en-US" sz="1300" dirty="0">
                <a:solidFill>
                  <a:srgbClr val="412B0D"/>
                </a:solidFill>
                <a:latin typeface="Calibri" panose="020F0502020204030204" pitchFamily="34" charset="0"/>
                <a:ea typeface="Calibri" panose="020F0502020204030204" pitchFamily="34" charset="0"/>
                <a:cs typeface="Calibri" panose="020F0502020204030204" pitchFamily="34" charset="0"/>
              </a:rPr>
              <a:t>50% exemption if owner/spouse is 65+, paid in WY 30 years+, resides in WY 8 months out of the year</a:t>
            </a:r>
          </a:p>
          <a:p>
            <a:pPr lvl="2" indent="-342900">
              <a:spcBef>
                <a:spcPts val="0"/>
              </a:spcBef>
              <a:spcAft>
                <a:spcPts val="800"/>
              </a:spcAft>
              <a:buFont typeface="Symbol" panose="05050102010706020507" pitchFamily="18" charset="2"/>
              <a:buChar char=""/>
            </a:pPr>
            <a:r>
              <a:rPr lang="en-US" sz="1300"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COST = $10.6 m TY 2025/FY 2026, $10.9 m TY 2026/FY 2027 and $11.3 m for TY 2027/FY 2028</a:t>
            </a:r>
          </a:p>
          <a:p>
            <a:pPr lvl="2" indent="-342900">
              <a:spcBef>
                <a:spcPts val="0"/>
              </a:spcBef>
              <a:spcAft>
                <a:spcPts val="800"/>
              </a:spcAft>
              <a:buFont typeface="Symbol" panose="05050102010706020507" pitchFamily="18" charset="2"/>
              <a:buChar char=""/>
            </a:pPr>
            <a:endParaRPr lang="en-US" sz="1300" dirty="0">
              <a:solidFill>
                <a:srgbClr val="412B0D"/>
              </a:solidFill>
              <a:effectLst/>
              <a:latin typeface="Calibri" panose="020F0502020204030204" pitchFamily="34" charset="0"/>
              <a:ea typeface="Calibri" panose="020F0502020204030204" pitchFamily="34" charset="0"/>
              <a:cs typeface="Calibri" panose="020F0502020204030204" pitchFamily="34" charset="0"/>
            </a:endParaRPr>
          </a:p>
          <a:p>
            <a:pPr lvl="2" indent="-342900">
              <a:spcBef>
                <a:spcPts val="0"/>
              </a:spcBef>
              <a:spcAft>
                <a:spcPts val="800"/>
              </a:spcAft>
              <a:buFont typeface="Symbol" panose="05050102010706020507" pitchFamily="18" charset="2"/>
              <a:buChar char=""/>
            </a:pPr>
            <a:endParaRPr lang="en-US" sz="1300" dirty="0">
              <a:solidFill>
                <a:srgbClr val="412B0D"/>
              </a:solidFill>
              <a:effectLst/>
              <a:latin typeface="Calibri" panose="020F0502020204030204" pitchFamily="34" charset="0"/>
              <a:ea typeface="Calibri" panose="020F0502020204030204" pitchFamily="34" charset="0"/>
              <a:cs typeface="Calibri" panose="020F0502020204030204" pitchFamily="34" charset="0"/>
            </a:endParaRPr>
          </a:p>
          <a:p>
            <a:pPr lvl="2" indent="-342900">
              <a:lnSpc>
                <a:spcPct val="107000"/>
              </a:lnSpc>
              <a:spcBef>
                <a:spcPts val="0"/>
              </a:spcBef>
              <a:spcAft>
                <a:spcPts val="800"/>
              </a:spcAft>
              <a:buFont typeface="Symbol" panose="05050102010706020507" pitchFamily="18" charset="2"/>
              <a:buChar char=""/>
            </a:pP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3" indent="-342900">
              <a:lnSpc>
                <a:spcPct val="107000"/>
              </a:lnSpc>
              <a:spcBef>
                <a:spcPts val="0"/>
              </a:spcBef>
              <a:spcAft>
                <a:spcPts val="800"/>
              </a:spcAft>
              <a:buFont typeface="Symbol" panose="05050102010706020507" pitchFamily="18" charset="2"/>
              <a:buChar char=""/>
            </a:pPr>
            <a:endPar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None/>
            </a:pPr>
            <a:endParaRPr lang="en-US" sz="16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0">
              <a:buNone/>
            </a:pPr>
            <a:endParaRPr lang="en-US" dirty="0">
              <a:solidFill>
                <a:srgbClr val="610C2B"/>
              </a:solidFill>
            </a:endParaRPr>
          </a:p>
          <a:p>
            <a:pPr marL="57150" indent="0">
              <a:buNone/>
            </a:pPr>
            <a:endParaRPr lang="en-US" dirty="0">
              <a:solidFill>
                <a:srgbClr val="610C2B"/>
              </a:solidFill>
            </a:endParaRPr>
          </a:p>
          <a:p>
            <a:pPr marL="57150" indent="0">
              <a:buNone/>
            </a:pPr>
            <a:endParaRPr lang="en-US" dirty="0">
              <a:solidFill>
                <a:srgbClr val="610C2B"/>
              </a:solidFill>
            </a:endParaRPr>
          </a:p>
          <a:p>
            <a:pPr lvl="1"/>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4201626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0" name="Footer Placeholder 4"/>
          <p:cNvSpPr>
            <a:spLocks noGrp="1"/>
          </p:cNvSpPr>
          <p:nvPr>
            <p:ph type="ftr" sz="quarter" idx="11"/>
          </p:nvPr>
        </p:nvSpPr>
        <p:spPr/>
        <p:txBody>
          <a:bodyPr/>
          <a:lstStyle/>
          <a:p>
            <a:r>
              <a:rPr lang="en-US" dirty="0"/>
              <a:t>Wyoming Taxpayers Association</a:t>
            </a:r>
          </a:p>
        </p:txBody>
      </p:sp>
      <p:sp>
        <p:nvSpPr>
          <p:cNvPr id="11" name="Slide Number Placeholder 5"/>
          <p:cNvSpPr>
            <a:spLocks noGrp="1"/>
          </p:cNvSpPr>
          <p:nvPr>
            <p:ph type="sldNum" sz="quarter" idx="12"/>
          </p:nvPr>
        </p:nvSpPr>
        <p:spPr/>
        <p:txBody>
          <a:bodyPr/>
          <a:lstStyle/>
          <a:p>
            <a:r>
              <a:rPr lang="en-US" dirty="0"/>
              <a:t>| Page  </a:t>
            </a:r>
            <a:fld id="{EDA4EA49-0405-024F-BF6E-43E30C18B5FA}" type="slidenum">
              <a:rPr lang="en-US" smtClean="0"/>
              <a:pPr/>
              <a:t>23</a:t>
            </a:fld>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endParaRPr lang="en-US" b="1" dirty="0">
              <a:ln w="6350">
                <a:noFill/>
              </a:ln>
              <a:solidFill>
                <a:prstClr val="white"/>
              </a:solidFill>
              <a:effectLst>
                <a:outerShdw blurRad="114300" dist="101600" dir="2700000" algn="tl" rotWithShape="0">
                  <a:srgbClr val="000000">
                    <a:alpha val="40000"/>
                  </a:srgbClr>
                </a:outerShdw>
              </a:effectLst>
              <a:ea typeface="+mj-ea"/>
              <a:cs typeface="+mj-cs"/>
            </a:endParaRPr>
          </a:p>
        </p:txBody>
      </p:sp>
      <p:sp>
        <p:nvSpPr>
          <p:cNvPr id="13" name="Rectangle 5"/>
          <p:cNvSpPr txBox="1">
            <a:spLocks noChangeArrowheads="1"/>
          </p:cNvSpPr>
          <p:nvPr/>
        </p:nvSpPr>
        <p:spPr bwMode="auto">
          <a:xfrm>
            <a:off x="609600" y="122238"/>
            <a:ext cx="8229600" cy="7921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dirty="0">
              <a:solidFill>
                <a:prstClr val="white"/>
              </a:solidFill>
            </a:endParaRPr>
          </a:p>
        </p:txBody>
      </p:sp>
      <p:sp>
        <p:nvSpPr>
          <p:cNvPr id="7" name="Rectangle 5"/>
          <p:cNvSpPr txBox="1">
            <a:spLocks noChangeArrowheads="1"/>
          </p:cNvSpPr>
          <p:nvPr/>
        </p:nvSpPr>
        <p:spPr bwMode="auto">
          <a:xfrm>
            <a:off x="-61108" y="381000"/>
            <a:ext cx="8081158" cy="118903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6DB"/>
                </a:solidFill>
                <a:latin typeface="Times New Roman"/>
                <a:cs typeface="Times New Roman"/>
              </a:rPr>
              <a:t>2024 Budget Session   </a:t>
            </a:r>
          </a:p>
          <a:p>
            <a:pPr algn="l"/>
            <a:r>
              <a:rPr lang="en-US" sz="2800" i="1" dirty="0">
                <a:solidFill>
                  <a:srgbClr val="FFF6DB"/>
                </a:solidFill>
                <a:latin typeface="Times New Roman"/>
                <a:cs typeface="Times New Roman"/>
              </a:rPr>
              <a:t>2023 Interim Priorities with fiscal impacts</a:t>
            </a:r>
          </a:p>
          <a:p>
            <a:pPr algn="l"/>
            <a:endParaRPr lang="en-US" sz="3400" dirty="0">
              <a:solidFill>
                <a:srgbClr val="FFF3CF"/>
              </a:solidFill>
              <a:latin typeface="Times New Roman" panose="02020603050405020304" pitchFamily="18" charset="0"/>
            </a:endParaRPr>
          </a:p>
        </p:txBody>
      </p:sp>
      <p:sp>
        <p:nvSpPr>
          <p:cNvPr id="8" name="Rectangle 3"/>
          <p:cNvSpPr txBox="1">
            <a:spLocks noChangeArrowheads="1"/>
          </p:cNvSpPr>
          <p:nvPr/>
        </p:nvSpPr>
        <p:spPr bwMode="auto">
          <a:xfrm>
            <a:off x="-61108" y="1295400"/>
            <a:ext cx="9281308" cy="497465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indent="0">
              <a:lnSpc>
                <a:spcPct val="115000"/>
              </a:lnSpc>
              <a:spcBef>
                <a:spcPts val="0"/>
              </a:spcBef>
              <a:spcAft>
                <a:spcPts val="1000"/>
              </a:spcAft>
              <a:buNone/>
            </a:pPr>
            <a:r>
              <a:rPr lang="en-US" b="1" u="sng" dirty="0">
                <a:effectLst/>
                <a:latin typeface="Calibri" panose="020F0502020204030204" pitchFamily="34" charset="0"/>
                <a:ea typeface="Times New Roman" panose="02020603050405020304" pitchFamily="18" charset="0"/>
                <a:cs typeface="Times New Roman" panose="02020603050405020304" pitchFamily="18" charset="0"/>
              </a:rPr>
              <a:t>Revenue </a:t>
            </a:r>
            <a:endParaRPr lang="en-US" b="1"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spcBef>
                <a:spcPts val="0"/>
              </a:spcBef>
              <a:spcAft>
                <a:spcPts val="800"/>
              </a:spcAft>
              <a:buFont typeface="Symbol" panose="05050102010706020507" pitchFamily="18" charset="2"/>
              <a:buChar char=""/>
            </a:pPr>
            <a:r>
              <a:rPr lang="en-US" sz="1800" b="1" dirty="0">
                <a:solidFill>
                  <a:srgbClr val="412B0D"/>
                </a:solidFill>
                <a:latin typeface="Calibri" panose="020F0502020204030204" pitchFamily="34" charset="0"/>
                <a:ea typeface="Calibri" panose="020F0502020204030204" pitchFamily="34" charset="0"/>
                <a:cs typeface="Calibri" panose="020F0502020204030204" pitchFamily="34" charset="0"/>
              </a:rPr>
              <a:t>Property Tax Valuation </a:t>
            </a:r>
          </a:p>
          <a:p>
            <a:pPr lvl="2" indent="-342900">
              <a:spcBef>
                <a:spcPts val="0"/>
              </a:spcBef>
              <a:spcAft>
                <a:spcPts val="800"/>
              </a:spcAft>
              <a:buFont typeface="Symbol" panose="05050102010706020507" pitchFamily="18" charset="2"/>
              <a:buChar char=""/>
            </a:pPr>
            <a:r>
              <a:rPr lang="en-US" sz="1500" b="1" u="sng" dirty="0">
                <a:solidFill>
                  <a:srgbClr val="412B0D"/>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24LSO-0184 Property tax - inflation cap</a:t>
            </a:r>
            <a:r>
              <a:rPr lang="en-US" sz="1500"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*requires constitutional amendment to separate residential property from “all other” </a:t>
            </a:r>
          </a:p>
          <a:p>
            <a:pPr lvl="3" indent="-342900">
              <a:spcBef>
                <a:spcPts val="0"/>
              </a:spcBef>
              <a:spcAft>
                <a:spcPts val="800"/>
              </a:spcAft>
              <a:buFont typeface="Symbol" panose="05050102010706020507" pitchFamily="18" charset="2"/>
              <a:buChar char=""/>
            </a:pPr>
            <a:r>
              <a:rPr lang="en-US" sz="1600" dirty="0">
                <a:solidFill>
                  <a:srgbClr val="412B0D"/>
                </a:solidFill>
                <a:latin typeface="Calibri" panose="020F0502020204030204" pitchFamily="34" charset="0"/>
                <a:ea typeface="Calibri" panose="020F0502020204030204" pitchFamily="34" charset="0"/>
                <a:cs typeface="Calibri" panose="020F0502020204030204" pitchFamily="34" charset="0"/>
              </a:rPr>
              <a:t>Limits max value of increase by CPI or 5% (whatever is less)</a:t>
            </a:r>
          </a:p>
          <a:p>
            <a:pPr lvl="3" indent="-342900">
              <a:spcBef>
                <a:spcPts val="0"/>
              </a:spcBef>
              <a:spcAft>
                <a:spcPts val="800"/>
              </a:spcAft>
              <a:buFont typeface="Symbol" panose="05050102010706020507" pitchFamily="18" charset="2"/>
              <a:buChar char=""/>
            </a:pPr>
            <a:r>
              <a:rPr lang="en-US" sz="1600" dirty="0">
                <a:solidFill>
                  <a:srgbClr val="412B0D"/>
                </a:solidFill>
                <a:latin typeface="Calibri" panose="020F0502020204030204" pitchFamily="34" charset="0"/>
                <a:ea typeface="Calibri" panose="020F0502020204030204" pitchFamily="34" charset="0"/>
                <a:cs typeface="Calibri" panose="020F0502020204030204" pitchFamily="34" charset="0"/>
              </a:rPr>
              <a:t>Does not include changes, additions or improvements</a:t>
            </a:r>
          </a:p>
          <a:p>
            <a:pPr lvl="2" indent="-342900">
              <a:spcBef>
                <a:spcPts val="0"/>
              </a:spcBef>
              <a:spcAft>
                <a:spcPts val="800"/>
              </a:spcAft>
              <a:buFont typeface="Symbol" panose="05050102010706020507" pitchFamily="18" charset="2"/>
              <a:buChar char=""/>
            </a:pPr>
            <a:r>
              <a:rPr lang="en-US" sz="1500" b="1" u="sng" dirty="0">
                <a:solidFill>
                  <a:srgbClr val="412B0D"/>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24LSO-0185 Property tax - residential property valuation</a:t>
            </a:r>
            <a:r>
              <a:rPr lang="en-US" sz="1500"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  </a:t>
            </a:r>
            <a:r>
              <a:rPr lang="en-US" sz="900" b="1" dirty="0">
                <a:solidFill>
                  <a:srgbClr val="FF0000"/>
                </a:solidFill>
                <a:latin typeface="Calibri" panose="020F0502020204030204" pitchFamily="34" charset="0"/>
                <a:ea typeface="Calibri" panose="020F0502020204030204" pitchFamily="34" charset="0"/>
                <a:cs typeface="Calibri" panose="020F0502020204030204" pitchFamily="34" charset="0"/>
              </a:rPr>
              <a:t>*requires constitutional amendment to separate residential property from “all other” </a:t>
            </a:r>
          </a:p>
          <a:p>
            <a:pPr lvl="3" indent="-342900">
              <a:spcBef>
                <a:spcPts val="0"/>
              </a:spcBef>
              <a:spcAft>
                <a:spcPts val="800"/>
              </a:spcAft>
              <a:buFont typeface="Symbol" panose="05050102010706020507" pitchFamily="18" charset="2"/>
              <a:buChar char=""/>
            </a:pPr>
            <a:r>
              <a:rPr lang="en-US" sz="1600"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Allows a cap by providing a resolution for a constitutional amendment </a:t>
            </a:r>
            <a:r>
              <a:rPr lang="en-US" sz="1600" dirty="0" err="1">
                <a:solidFill>
                  <a:srgbClr val="412B0D"/>
                </a:solidFill>
                <a:effectLst/>
                <a:latin typeface="Calibri" panose="020F0502020204030204" pitchFamily="34" charset="0"/>
                <a:ea typeface="Calibri" panose="020F0502020204030204" pitchFamily="34" charset="0"/>
                <a:cs typeface="Calibri" panose="020F0502020204030204" pitchFamily="34" charset="0"/>
              </a:rPr>
              <a:t>sperating</a:t>
            </a:r>
            <a:r>
              <a:rPr lang="en-US" sz="1600"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 residential from the “all other” classification</a:t>
            </a:r>
          </a:p>
          <a:p>
            <a:pPr lvl="1" indent="-342900">
              <a:lnSpc>
                <a:spcPct val="107000"/>
              </a:lnSpc>
              <a:spcBef>
                <a:spcPts val="0"/>
              </a:spcBef>
              <a:spcAft>
                <a:spcPts val="800"/>
              </a:spcAft>
              <a:buFont typeface="Symbol" panose="05050102010706020507" pitchFamily="18" charset="2"/>
              <a:buChar char=""/>
            </a:pPr>
            <a:r>
              <a:rPr lang="en-US" sz="1800" b="1" dirty="0">
                <a:solidFill>
                  <a:srgbClr val="412B0D"/>
                </a:solidFill>
                <a:latin typeface="Calibri" panose="020F0502020204030204" pitchFamily="34" charset="0"/>
                <a:ea typeface="Calibri" panose="020F0502020204030204" pitchFamily="34" charset="0"/>
                <a:cs typeface="Calibri" panose="020F0502020204030204" pitchFamily="34" charset="0"/>
              </a:rPr>
              <a:t>Failed proposals could be back as individual bills:</a:t>
            </a:r>
          </a:p>
          <a:p>
            <a:pPr lvl="2" indent="-342900">
              <a:lnSpc>
                <a:spcPct val="107000"/>
              </a:lnSpc>
              <a:spcBef>
                <a:spcPts val="0"/>
              </a:spcBef>
              <a:spcAft>
                <a:spcPts val="800"/>
              </a:spcAft>
              <a:buFont typeface="Symbol" panose="05050102010706020507" pitchFamily="18" charset="2"/>
              <a:buChar char=""/>
            </a:pPr>
            <a:r>
              <a:rPr lang="en-US" sz="1800" dirty="0">
                <a:solidFill>
                  <a:srgbClr val="412B0D"/>
                </a:solidFill>
                <a:latin typeface="Calibri" panose="020F0502020204030204" pitchFamily="34" charset="0"/>
                <a:ea typeface="Calibri" panose="020F0502020204030204" pitchFamily="34" charset="0"/>
                <a:cs typeface="Calibri" panose="020F0502020204030204" pitchFamily="34" charset="0"/>
              </a:rPr>
              <a:t>Property tax deferral </a:t>
            </a:r>
          </a:p>
          <a:p>
            <a:pPr lvl="2" indent="-342900">
              <a:lnSpc>
                <a:spcPct val="107000"/>
              </a:lnSpc>
              <a:spcBef>
                <a:spcPts val="0"/>
              </a:spcBef>
              <a:spcAft>
                <a:spcPts val="800"/>
              </a:spcAft>
              <a:buFont typeface="Symbol" panose="05050102010706020507" pitchFamily="18" charset="2"/>
              <a:buChar char=""/>
            </a:pPr>
            <a:r>
              <a:rPr lang="en-US" sz="1800" dirty="0">
                <a:solidFill>
                  <a:srgbClr val="412B0D"/>
                </a:solidFill>
                <a:latin typeface="Calibri" panose="020F0502020204030204" pitchFamily="34" charset="0"/>
                <a:ea typeface="Calibri" panose="020F0502020204030204" pitchFamily="34" charset="0"/>
                <a:cs typeface="Calibri" panose="020F0502020204030204" pitchFamily="34" charset="0"/>
              </a:rPr>
              <a:t>Monthly payments</a:t>
            </a:r>
          </a:p>
          <a:p>
            <a:pPr lvl="2" indent="-342900">
              <a:lnSpc>
                <a:spcPct val="107000"/>
              </a:lnSpc>
              <a:spcBef>
                <a:spcPts val="0"/>
              </a:spcBef>
              <a:spcAft>
                <a:spcPts val="800"/>
              </a:spcAft>
              <a:buFont typeface="Symbol" panose="05050102010706020507" pitchFamily="18" charset="2"/>
              <a:buChar char=""/>
            </a:pPr>
            <a:r>
              <a:rPr lang="en-US" sz="1800" dirty="0">
                <a:solidFill>
                  <a:srgbClr val="412B0D"/>
                </a:solidFill>
                <a:latin typeface="Calibri" panose="020F0502020204030204" pitchFamily="34" charset="0"/>
                <a:ea typeface="Calibri" panose="020F0502020204030204" pitchFamily="34" charset="0"/>
                <a:cs typeface="Calibri" panose="020F0502020204030204" pitchFamily="34" charset="0"/>
              </a:rPr>
              <a:t>Mill levy amendments </a:t>
            </a:r>
          </a:p>
          <a:p>
            <a:pPr lvl="3" indent="-342900">
              <a:lnSpc>
                <a:spcPct val="107000"/>
              </a:lnSpc>
              <a:spcBef>
                <a:spcPts val="0"/>
              </a:spcBef>
              <a:spcAft>
                <a:spcPts val="800"/>
              </a:spcAft>
              <a:buFont typeface="Symbol" panose="05050102010706020507" pitchFamily="18" charset="2"/>
              <a:buChar char=""/>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None/>
            </a:pPr>
            <a:endParaRPr lang="en-US" sz="16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0">
              <a:buNone/>
            </a:pPr>
            <a:endParaRPr lang="en-US" dirty="0">
              <a:solidFill>
                <a:srgbClr val="610C2B"/>
              </a:solidFill>
            </a:endParaRPr>
          </a:p>
          <a:p>
            <a:pPr marL="57150" indent="0">
              <a:buNone/>
            </a:pPr>
            <a:endParaRPr lang="en-US" dirty="0">
              <a:solidFill>
                <a:srgbClr val="610C2B"/>
              </a:solidFill>
            </a:endParaRPr>
          </a:p>
          <a:p>
            <a:pPr marL="57150" indent="0">
              <a:buNone/>
            </a:pPr>
            <a:endParaRPr lang="en-US" dirty="0">
              <a:solidFill>
                <a:srgbClr val="610C2B"/>
              </a:solidFill>
            </a:endParaRPr>
          </a:p>
          <a:p>
            <a:pPr lvl="1"/>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38027790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0" name="Footer Placeholder 4"/>
          <p:cNvSpPr>
            <a:spLocks noGrp="1"/>
          </p:cNvSpPr>
          <p:nvPr>
            <p:ph type="ftr" sz="quarter" idx="11"/>
          </p:nvPr>
        </p:nvSpPr>
        <p:spPr/>
        <p:txBody>
          <a:bodyPr/>
          <a:lstStyle/>
          <a:p>
            <a:r>
              <a:rPr lang="en-US" dirty="0"/>
              <a:t>Wyoming Taxpayers Association</a:t>
            </a:r>
          </a:p>
        </p:txBody>
      </p:sp>
      <p:sp>
        <p:nvSpPr>
          <p:cNvPr id="11" name="Slide Number Placeholder 5"/>
          <p:cNvSpPr>
            <a:spLocks noGrp="1"/>
          </p:cNvSpPr>
          <p:nvPr>
            <p:ph type="sldNum" sz="quarter" idx="12"/>
          </p:nvPr>
        </p:nvSpPr>
        <p:spPr/>
        <p:txBody>
          <a:bodyPr/>
          <a:lstStyle/>
          <a:p>
            <a:r>
              <a:rPr lang="en-US" dirty="0"/>
              <a:t>| Page  </a:t>
            </a:r>
            <a:fld id="{EDA4EA49-0405-024F-BF6E-43E30C18B5FA}" type="slidenum">
              <a:rPr lang="en-US" smtClean="0"/>
              <a:pPr/>
              <a:t>24</a:t>
            </a:fld>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endParaRPr lang="en-US" b="1" dirty="0">
              <a:ln w="6350">
                <a:noFill/>
              </a:ln>
              <a:solidFill>
                <a:prstClr val="white"/>
              </a:solidFill>
              <a:effectLst>
                <a:outerShdw blurRad="114300" dist="101600" dir="2700000" algn="tl" rotWithShape="0">
                  <a:srgbClr val="000000">
                    <a:alpha val="40000"/>
                  </a:srgbClr>
                </a:outerShdw>
              </a:effectLst>
              <a:ea typeface="+mj-ea"/>
              <a:cs typeface="+mj-cs"/>
            </a:endParaRPr>
          </a:p>
        </p:txBody>
      </p:sp>
      <p:sp>
        <p:nvSpPr>
          <p:cNvPr id="13" name="Rectangle 5"/>
          <p:cNvSpPr txBox="1">
            <a:spLocks noChangeArrowheads="1"/>
          </p:cNvSpPr>
          <p:nvPr/>
        </p:nvSpPr>
        <p:spPr bwMode="auto">
          <a:xfrm>
            <a:off x="609600" y="122238"/>
            <a:ext cx="8229600" cy="7921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dirty="0">
              <a:solidFill>
                <a:prstClr val="white"/>
              </a:solidFill>
            </a:endParaRPr>
          </a:p>
        </p:txBody>
      </p:sp>
      <p:sp>
        <p:nvSpPr>
          <p:cNvPr id="7" name="Rectangle 5"/>
          <p:cNvSpPr txBox="1">
            <a:spLocks noChangeArrowheads="1"/>
          </p:cNvSpPr>
          <p:nvPr/>
        </p:nvSpPr>
        <p:spPr bwMode="auto">
          <a:xfrm>
            <a:off x="-61108" y="381000"/>
            <a:ext cx="8081158" cy="118903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6DB"/>
                </a:solidFill>
                <a:latin typeface="Times New Roman"/>
                <a:cs typeface="Times New Roman"/>
              </a:rPr>
              <a:t>2024 Budget Session   </a:t>
            </a:r>
          </a:p>
          <a:p>
            <a:pPr algn="l"/>
            <a:r>
              <a:rPr lang="en-US" sz="2800" i="1" dirty="0">
                <a:solidFill>
                  <a:srgbClr val="FFF6DB"/>
                </a:solidFill>
                <a:latin typeface="Times New Roman"/>
                <a:cs typeface="Times New Roman"/>
              </a:rPr>
              <a:t>2023 Interim Priorities with fiscal impacts</a:t>
            </a:r>
          </a:p>
          <a:p>
            <a:pPr algn="l"/>
            <a:endParaRPr lang="en-US" sz="3400" dirty="0">
              <a:solidFill>
                <a:srgbClr val="FFF3CF"/>
              </a:solidFill>
              <a:latin typeface="Times New Roman" panose="02020603050405020304" pitchFamily="18" charset="0"/>
            </a:endParaRPr>
          </a:p>
        </p:txBody>
      </p:sp>
      <p:sp>
        <p:nvSpPr>
          <p:cNvPr id="8" name="Rectangle 3"/>
          <p:cNvSpPr txBox="1">
            <a:spLocks noChangeArrowheads="1"/>
          </p:cNvSpPr>
          <p:nvPr/>
        </p:nvSpPr>
        <p:spPr bwMode="auto">
          <a:xfrm>
            <a:off x="-22123" y="1436973"/>
            <a:ext cx="8839200" cy="497465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indent="0">
              <a:lnSpc>
                <a:spcPct val="115000"/>
              </a:lnSpc>
              <a:spcBef>
                <a:spcPts val="0"/>
              </a:spcBef>
              <a:spcAft>
                <a:spcPts val="1000"/>
              </a:spcAft>
              <a:buNone/>
            </a:pPr>
            <a:r>
              <a:rPr lang="en-US" b="1" u="sng"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Revenue </a:t>
            </a:r>
            <a:endParaRPr lang="en-US" b="1" dirty="0">
              <a:solidFill>
                <a:srgbClr val="412B0D"/>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800"/>
              </a:spcAft>
              <a:buFont typeface="Symbol" panose="05050102010706020507" pitchFamily="18" charset="2"/>
              <a:buChar char=""/>
            </a:pPr>
            <a:r>
              <a:rPr lang="en-US" sz="1900" b="1"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Priority 3: Sales Tax Administration </a:t>
            </a:r>
          </a:p>
          <a:p>
            <a:pPr lvl="1" indent="-342900">
              <a:spcBef>
                <a:spcPts val="0"/>
              </a:spcBef>
              <a:spcAft>
                <a:spcPts val="800"/>
              </a:spcAft>
              <a:buFont typeface="Symbol" panose="05050102010706020507" pitchFamily="18" charset="2"/>
              <a:buChar char=""/>
            </a:pPr>
            <a:r>
              <a:rPr lang="en-US" sz="1900" b="1" u="sng" dirty="0">
                <a:solidFill>
                  <a:srgbClr val="412B0D"/>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24LSO-0226 Sales tax revisions</a:t>
            </a:r>
            <a:r>
              <a:rPr lang="en-US" sz="1900"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 - Revises 18 provisions related to the administration of the sales tax. Amended to take out imposition on oilfield impositions statutes and annual propane surveys. </a:t>
            </a:r>
            <a:r>
              <a:rPr lang="en-US" sz="1900" b="1" i="1" dirty="0">
                <a:solidFill>
                  <a:srgbClr val="412B0D"/>
                </a:solidFill>
                <a:effectLst/>
                <a:latin typeface="Calibri" panose="020F0502020204030204" pitchFamily="34" charset="0"/>
                <a:ea typeface="Calibri" panose="020F0502020204030204" pitchFamily="34" charset="0"/>
                <a:cs typeface="Calibri" panose="020F0502020204030204" pitchFamily="34" charset="0"/>
              </a:rPr>
              <a:t> Topics being considered are:</a:t>
            </a: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Annual </a:t>
            </a:r>
            <a:r>
              <a:rPr lang="en-US" sz="1900" dirty="0">
                <a:solidFill>
                  <a:srgbClr val="412B0D"/>
                </a:solidFill>
                <a:latin typeface="Calibri" panose="020F0502020204030204" pitchFamily="34" charset="0"/>
                <a:ea typeface="Times New Roman" panose="02020603050405020304" pitchFamily="18" charset="0"/>
              </a:rPr>
              <a:t>e</a:t>
            </a:r>
            <a:r>
              <a:rPr lang="en-US" sz="1900" dirty="0">
                <a:solidFill>
                  <a:srgbClr val="412B0D"/>
                </a:solidFill>
                <a:effectLst/>
                <a:latin typeface="Calibri" panose="020F0502020204030204" pitchFamily="34" charset="0"/>
                <a:ea typeface="Times New Roman" panose="02020603050405020304" pitchFamily="18" charset="0"/>
              </a:rPr>
              <a:t>xemption surveys</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Clarification of the imposition for the repair, alteration, or improvement of tangible personal property</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Power used in the transportation business</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Taxation of digital products</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Vendor compensation</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Resort District Tax</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Refund approvals or denials </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Excise tax appeals</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Vendor licensing thresholds</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Voluntarily licensing</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Removal of the NAICS code for the manufacturing exemption</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Use fee taxation</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Remote seller threshold</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Principal residence for motor vehicles </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Aircraft exemption language</a:t>
            </a:r>
            <a:endParaRPr lang="en-US" sz="1900" dirty="0">
              <a:solidFill>
                <a:srgbClr val="412B0D"/>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SzPts val="1000"/>
              <a:buFont typeface="Symbol" panose="05050102010706020507" pitchFamily="18" charset="2"/>
              <a:buChar char=""/>
              <a:tabLst>
                <a:tab pos="1371600" algn="l"/>
              </a:tabLst>
            </a:pPr>
            <a:r>
              <a:rPr lang="en-US" sz="1900" dirty="0">
                <a:solidFill>
                  <a:srgbClr val="412B0D"/>
                </a:solidFill>
                <a:effectLst/>
                <a:latin typeface="Calibri" panose="020F0502020204030204" pitchFamily="34" charset="0"/>
                <a:ea typeface="Times New Roman" panose="02020603050405020304" pitchFamily="18" charset="0"/>
              </a:rPr>
              <a:t>Tax due on free admissions </a:t>
            </a:r>
            <a:endParaRPr lang="en-US" sz="1900" dirty="0">
              <a:solidFill>
                <a:srgbClr val="412B0D"/>
              </a:solidFill>
              <a:effectLst/>
              <a:latin typeface="Calibri" panose="020F0502020204030204" pitchFamily="34" charset="0"/>
              <a:ea typeface="Calibri" panose="020F0502020204030204" pitchFamily="34" charset="0"/>
            </a:endParaRPr>
          </a:p>
          <a:p>
            <a:pPr marL="400050" lvl="1" indent="0">
              <a:spcBef>
                <a:spcPts val="0"/>
              </a:spcBef>
              <a:spcAft>
                <a:spcPts val="800"/>
              </a:spcAft>
              <a:buNone/>
            </a:pPr>
            <a:endParaRPr lang="en-US" sz="1800" dirty="0">
              <a:solidFill>
                <a:srgbClr val="412B0D"/>
              </a:solidFill>
              <a:latin typeface="Calibri" panose="020F0502020204030204" pitchFamily="34" charset="0"/>
              <a:ea typeface="Calibri" panose="020F0502020204030204" pitchFamily="34" charset="0"/>
              <a:cs typeface="Calibri" panose="020F0502020204030204" pitchFamily="34" charset="0"/>
            </a:endParaRPr>
          </a:p>
          <a:p>
            <a:pPr lvl="3" indent="-342900">
              <a:lnSpc>
                <a:spcPct val="107000"/>
              </a:lnSpc>
              <a:spcBef>
                <a:spcPts val="0"/>
              </a:spcBef>
              <a:spcAft>
                <a:spcPts val="800"/>
              </a:spcAft>
              <a:buFont typeface="Symbol" panose="05050102010706020507" pitchFamily="18" charset="2"/>
              <a:buChar char=""/>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None/>
            </a:pPr>
            <a:endParaRPr lang="en-US" sz="16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0">
              <a:buNone/>
            </a:pPr>
            <a:endParaRPr lang="en-US" dirty="0">
              <a:solidFill>
                <a:srgbClr val="610C2B"/>
              </a:solidFill>
            </a:endParaRPr>
          </a:p>
          <a:p>
            <a:pPr marL="57150" indent="0">
              <a:buNone/>
            </a:pPr>
            <a:endParaRPr lang="en-US" dirty="0">
              <a:solidFill>
                <a:srgbClr val="610C2B"/>
              </a:solidFill>
            </a:endParaRPr>
          </a:p>
          <a:p>
            <a:pPr marL="57150" indent="0">
              <a:buNone/>
            </a:pPr>
            <a:endParaRPr lang="en-US" dirty="0">
              <a:solidFill>
                <a:srgbClr val="610C2B"/>
              </a:solidFill>
            </a:endParaRPr>
          </a:p>
          <a:p>
            <a:pPr lvl="1"/>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38784913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0" name="Footer Placeholder 4"/>
          <p:cNvSpPr>
            <a:spLocks noGrp="1"/>
          </p:cNvSpPr>
          <p:nvPr>
            <p:ph type="ftr" sz="quarter" idx="11"/>
          </p:nvPr>
        </p:nvSpPr>
        <p:spPr/>
        <p:txBody>
          <a:bodyPr/>
          <a:lstStyle/>
          <a:p>
            <a:r>
              <a:rPr lang="en-US" dirty="0"/>
              <a:t>Wyoming Taxpayers Association</a:t>
            </a:r>
          </a:p>
        </p:txBody>
      </p:sp>
      <p:sp>
        <p:nvSpPr>
          <p:cNvPr id="11" name="Slide Number Placeholder 5"/>
          <p:cNvSpPr>
            <a:spLocks noGrp="1"/>
          </p:cNvSpPr>
          <p:nvPr>
            <p:ph type="sldNum" sz="quarter" idx="12"/>
          </p:nvPr>
        </p:nvSpPr>
        <p:spPr/>
        <p:txBody>
          <a:bodyPr/>
          <a:lstStyle/>
          <a:p>
            <a:r>
              <a:rPr lang="en-US" dirty="0"/>
              <a:t>| Page  </a:t>
            </a:r>
            <a:fld id="{EDA4EA49-0405-024F-BF6E-43E30C18B5FA}" type="slidenum">
              <a:rPr lang="en-US" smtClean="0"/>
              <a:pPr/>
              <a:t>25</a:t>
            </a:fld>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endParaRPr lang="en-US" b="1" dirty="0">
              <a:ln w="6350">
                <a:noFill/>
              </a:ln>
              <a:solidFill>
                <a:prstClr val="white"/>
              </a:solidFill>
              <a:effectLst>
                <a:outerShdw blurRad="114300" dist="101600" dir="2700000" algn="tl" rotWithShape="0">
                  <a:srgbClr val="000000">
                    <a:alpha val="40000"/>
                  </a:srgbClr>
                </a:outerShdw>
              </a:effectLst>
              <a:ea typeface="+mj-ea"/>
              <a:cs typeface="+mj-cs"/>
            </a:endParaRPr>
          </a:p>
        </p:txBody>
      </p:sp>
      <p:sp>
        <p:nvSpPr>
          <p:cNvPr id="13" name="Rectangle 5"/>
          <p:cNvSpPr txBox="1">
            <a:spLocks noChangeArrowheads="1"/>
          </p:cNvSpPr>
          <p:nvPr/>
        </p:nvSpPr>
        <p:spPr bwMode="auto">
          <a:xfrm>
            <a:off x="609600" y="122238"/>
            <a:ext cx="8229600" cy="7921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dirty="0">
              <a:solidFill>
                <a:prstClr val="white"/>
              </a:solidFill>
            </a:endParaRPr>
          </a:p>
        </p:txBody>
      </p:sp>
      <p:sp>
        <p:nvSpPr>
          <p:cNvPr id="7" name="Rectangle 5"/>
          <p:cNvSpPr txBox="1">
            <a:spLocks noChangeArrowheads="1"/>
          </p:cNvSpPr>
          <p:nvPr/>
        </p:nvSpPr>
        <p:spPr bwMode="auto">
          <a:xfrm>
            <a:off x="-61108" y="381000"/>
            <a:ext cx="8081158" cy="118903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6DB"/>
                </a:solidFill>
                <a:latin typeface="Times New Roman"/>
                <a:cs typeface="Times New Roman"/>
              </a:rPr>
              <a:t>2024 Budget Session   </a:t>
            </a:r>
          </a:p>
          <a:p>
            <a:pPr algn="l"/>
            <a:r>
              <a:rPr lang="en-US" sz="2800" i="1" dirty="0">
                <a:solidFill>
                  <a:srgbClr val="FFF6DB"/>
                </a:solidFill>
                <a:latin typeface="Times New Roman"/>
                <a:cs typeface="Times New Roman"/>
              </a:rPr>
              <a:t>Interim Priorities</a:t>
            </a:r>
          </a:p>
          <a:p>
            <a:pPr algn="l"/>
            <a:endParaRPr lang="en-US" sz="3400" dirty="0">
              <a:solidFill>
                <a:srgbClr val="FFF3CF"/>
              </a:solidFill>
              <a:latin typeface="Times New Roman" panose="02020603050405020304" pitchFamily="18" charset="0"/>
            </a:endParaRPr>
          </a:p>
        </p:txBody>
      </p:sp>
      <p:sp>
        <p:nvSpPr>
          <p:cNvPr id="8" name="Rectangle 3"/>
          <p:cNvSpPr txBox="1">
            <a:spLocks noChangeArrowheads="1"/>
          </p:cNvSpPr>
          <p:nvPr/>
        </p:nvSpPr>
        <p:spPr bwMode="auto">
          <a:xfrm>
            <a:off x="0" y="1524000"/>
            <a:ext cx="8839200" cy="497465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nSpc>
                <a:spcPct val="107000"/>
              </a:lnSpc>
              <a:spcBef>
                <a:spcPts val="0"/>
              </a:spcBef>
              <a:spcAft>
                <a:spcPts val="800"/>
              </a:spcAft>
              <a:buNone/>
            </a:pPr>
            <a:r>
              <a:rPr lang="en-US" sz="2400" b="1" u="sng" dirty="0">
                <a:effectLst/>
                <a:latin typeface="Calibri" panose="020F0502020204030204" pitchFamily="34" charset="0"/>
                <a:ea typeface="Times New Roman" panose="02020603050405020304" pitchFamily="18" charset="0"/>
                <a:cs typeface="Times New Roman" panose="02020603050405020304" pitchFamily="18" charset="0"/>
              </a:rPr>
              <a:t>Travel, Recreation, wildlife &amp; Cultural Resources</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Priority 1: Commercial Fishing Outfitters and Guides</a:t>
            </a:r>
          </a:p>
          <a:p>
            <a:pPr marL="342900" marR="0" lvl="0" indent="-342900">
              <a:lnSpc>
                <a:spcPct val="107000"/>
              </a:lnSpc>
              <a:spcBef>
                <a:spcPts val="0"/>
              </a:spcBef>
              <a:spcAft>
                <a:spcPts val="80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Priority 2: Wyoming State Museum</a:t>
            </a: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Priority 3: Wyoming Outdoor Recreation and Tourism Trust Fund</a:t>
            </a:r>
          </a:p>
          <a:p>
            <a:pPr marL="0" marR="0" lvl="0" indent="0">
              <a:lnSpc>
                <a:spcPct val="107000"/>
              </a:lnSpc>
              <a:spcBef>
                <a:spcPts val="0"/>
              </a:spcBef>
              <a:spcAft>
                <a:spcPts val="800"/>
              </a:spcAft>
              <a:buNone/>
            </a:pPr>
            <a:r>
              <a:rPr lang="en-US" sz="2400" b="1" u="sng" dirty="0">
                <a:effectLst/>
                <a:latin typeface="Calibri" panose="020F0502020204030204" pitchFamily="34" charset="0"/>
                <a:ea typeface="Times New Roman" panose="02020603050405020304" pitchFamily="18" charset="0"/>
                <a:cs typeface="Times New Roman" panose="02020603050405020304" pitchFamily="18" charset="0"/>
              </a:rPr>
              <a:t>Transportation, Highways &amp; Military Affairs</a:t>
            </a: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Priority 1: Transportation and Highways</a:t>
            </a:r>
          </a:p>
          <a:p>
            <a:pPr marL="742950" marR="0" lvl="1" indent="-285750">
              <a:lnSpc>
                <a:spcPct val="107000"/>
              </a:lnSpc>
              <a:spcBef>
                <a:spcPts val="0"/>
              </a:spcBef>
              <a:spcAft>
                <a:spcPts val="800"/>
              </a:spcAft>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cs typeface="Times New Roman" panose="02020603050405020304" pitchFamily="18" charset="0"/>
              </a:rPr>
              <a:t>I-80 funding </a:t>
            </a:r>
          </a:p>
          <a:p>
            <a:pPr marL="742950" marR="0" lvl="1" indent="-285750">
              <a:lnSpc>
                <a:spcPct val="107000"/>
              </a:lnSpc>
              <a:spcBef>
                <a:spcPts val="0"/>
              </a:spcBef>
              <a:spcAft>
                <a:spcPts val="800"/>
              </a:spcAft>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cs typeface="Times New Roman" panose="02020603050405020304" pitchFamily="18" charset="0"/>
              </a:rPr>
              <a:t>Fuel tax</a:t>
            </a: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Times New Roman" panose="02020603050405020304" pitchFamily="18" charset="0"/>
                <a:cs typeface="Times New Roman" panose="02020603050405020304" pitchFamily="18" charset="0"/>
              </a:rPr>
              <a:t>EV taxes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0">
              <a:buNone/>
            </a:pPr>
            <a:endParaRPr lang="en-US" dirty="0">
              <a:solidFill>
                <a:srgbClr val="610C2B"/>
              </a:solidFill>
            </a:endParaRPr>
          </a:p>
          <a:p>
            <a:pPr marL="57150" indent="0">
              <a:buNone/>
            </a:pPr>
            <a:endParaRPr lang="en-US" dirty="0">
              <a:solidFill>
                <a:srgbClr val="610C2B"/>
              </a:solidFill>
            </a:endParaRPr>
          </a:p>
          <a:p>
            <a:pPr marL="57150" indent="0">
              <a:buNone/>
            </a:pPr>
            <a:endParaRPr lang="en-US" dirty="0">
              <a:solidFill>
                <a:srgbClr val="610C2B"/>
              </a:solidFill>
            </a:endParaRPr>
          </a:p>
          <a:p>
            <a:pPr lvl="1"/>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35478821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0" name="Footer Placeholder 4"/>
          <p:cNvSpPr>
            <a:spLocks noGrp="1"/>
          </p:cNvSpPr>
          <p:nvPr>
            <p:ph type="ftr" sz="quarter" idx="11"/>
          </p:nvPr>
        </p:nvSpPr>
        <p:spPr/>
        <p:txBody>
          <a:bodyPr/>
          <a:lstStyle/>
          <a:p>
            <a:r>
              <a:rPr lang="en-US" dirty="0"/>
              <a:t>Wyoming Taxpayers Association</a:t>
            </a:r>
          </a:p>
        </p:txBody>
      </p:sp>
      <p:sp>
        <p:nvSpPr>
          <p:cNvPr id="11" name="Slide Number Placeholder 5"/>
          <p:cNvSpPr>
            <a:spLocks noGrp="1"/>
          </p:cNvSpPr>
          <p:nvPr>
            <p:ph type="sldNum" sz="quarter" idx="12"/>
          </p:nvPr>
        </p:nvSpPr>
        <p:spPr/>
        <p:txBody>
          <a:bodyPr/>
          <a:lstStyle/>
          <a:p>
            <a:r>
              <a:rPr lang="en-US" dirty="0"/>
              <a:t>| Page  </a:t>
            </a:r>
            <a:fld id="{EDA4EA49-0405-024F-BF6E-43E30C18B5FA}" type="slidenum">
              <a:rPr lang="en-US" smtClean="0"/>
              <a:pPr/>
              <a:t>26</a:t>
            </a:fld>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endParaRPr lang="en-US" b="1" dirty="0">
              <a:ln w="6350">
                <a:noFill/>
              </a:ln>
              <a:solidFill>
                <a:prstClr val="white"/>
              </a:solidFill>
              <a:effectLst>
                <a:outerShdw blurRad="114300" dist="101600" dir="2700000" algn="tl" rotWithShape="0">
                  <a:srgbClr val="000000">
                    <a:alpha val="40000"/>
                  </a:srgbClr>
                </a:outerShdw>
              </a:effectLst>
              <a:ea typeface="+mj-ea"/>
              <a:cs typeface="+mj-cs"/>
            </a:endParaRPr>
          </a:p>
        </p:txBody>
      </p:sp>
      <p:sp>
        <p:nvSpPr>
          <p:cNvPr id="13" name="Rectangle 5"/>
          <p:cNvSpPr txBox="1">
            <a:spLocks noChangeArrowheads="1"/>
          </p:cNvSpPr>
          <p:nvPr/>
        </p:nvSpPr>
        <p:spPr bwMode="auto">
          <a:xfrm>
            <a:off x="609600" y="122238"/>
            <a:ext cx="8229600" cy="7921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dirty="0">
              <a:solidFill>
                <a:prstClr val="white"/>
              </a:solidFill>
            </a:endParaRPr>
          </a:p>
        </p:txBody>
      </p:sp>
      <p:sp>
        <p:nvSpPr>
          <p:cNvPr id="7" name="Rectangle 5"/>
          <p:cNvSpPr txBox="1">
            <a:spLocks noChangeArrowheads="1"/>
          </p:cNvSpPr>
          <p:nvPr/>
        </p:nvSpPr>
        <p:spPr bwMode="auto">
          <a:xfrm>
            <a:off x="-61108" y="381000"/>
            <a:ext cx="8081158" cy="118903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6DB"/>
                </a:solidFill>
                <a:latin typeface="Times New Roman"/>
                <a:cs typeface="Times New Roman"/>
              </a:rPr>
              <a:t>2024 Budget Session   </a:t>
            </a:r>
          </a:p>
          <a:p>
            <a:pPr algn="l"/>
            <a:r>
              <a:rPr lang="en-US" sz="2800" i="1" dirty="0">
                <a:solidFill>
                  <a:srgbClr val="FFF6DB"/>
                </a:solidFill>
                <a:latin typeface="Times New Roman"/>
                <a:cs typeface="Times New Roman"/>
              </a:rPr>
              <a:t>Interim Priorities</a:t>
            </a:r>
          </a:p>
          <a:p>
            <a:pPr algn="l"/>
            <a:endParaRPr lang="en-US" sz="3400" dirty="0">
              <a:solidFill>
                <a:srgbClr val="FFF3CF"/>
              </a:solidFill>
              <a:latin typeface="Times New Roman" panose="02020603050405020304" pitchFamily="18" charset="0"/>
            </a:endParaRPr>
          </a:p>
        </p:txBody>
      </p:sp>
      <p:sp>
        <p:nvSpPr>
          <p:cNvPr id="8" name="Rectangle 3"/>
          <p:cNvSpPr txBox="1">
            <a:spLocks noChangeArrowheads="1"/>
          </p:cNvSpPr>
          <p:nvPr/>
        </p:nvSpPr>
        <p:spPr bwMode="auto">
          <a:xfrm>
            <a:off x="8106" y="1520757"/>
            <a:ext cx="8839200" cy="497465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indent="0">
              <a:lnSpc>
                <a:spcPct val="115000"/>
              </a:lnSpc>
              <a:spcBef>
                <a:spcPts val="0"/>
              </a:spcBef>
              <a:spcAft>
                <a:spcPts val="1000"/>
              </a:spcAft>
              <a:buNone/>
            </a:pPr>
            <a:r>
              <a:rPr lang="en-US" sz="1900" b="1" u="sng" dirty="0">
                <a:effectLst/>
                <a:latin typeface="Calibri" panose="020F0502020204030204" pitchFamily="34" charset="0"/>
                <a:ea typeface="Times New Roman" panose="02020603050405020304" pitchFamily="18" charset="0"/>
                <a:cs typeface="Times New Roman" panose="02020603050405020304" pitchFamily="18" charset="0"/>
              </a:rPr>
              <a:t>Corporations, Elections &amp; Political Subdivisions </a:t>
            </a:r>
            <a:endParaRPr lang="en-US"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Priority 1: Electric Utilities</a:t>
            </a: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Priority 4: Special Districts </a:t>
            </a:r>
          </a:p>
          <a:p>
            <a:pPr marL="0" marR="0" lvl="0" indent="0">
              <a:lnSpc>
                <a:spcPct val="107000"/>
              </a:lnSpc>
              <a:spcBef>
                <a:spcPts val="0"/>
              </a:spcBef>
              <a:spcAft>
                <a:spcPts val="800"/>
              </a:spcAft>
              <a:buNone/>
            </a:pPr>
            <a:r>
              <a:rPr lang="en-US" sz="1900" b="1" u="sng" dirty="0">
                <a:effectLst/>
                <a:latin typeface="Calibri" panose="020F0502020204030204" pitchFamily="34" charset="0"/>
                <a:ea typeface="Times New Roman" panose="02020603050405020304" pitchFamily="18" charset="0"/>
                <a:cs typeface="Times New Roman" panose="02020603050405020304" pitchFamily="18" charset="0"/>
              </a:rPr>
              <a:t>Minerals, Business &amp; Economic Development</a:t>
            </a:r>
            <a:endParaRPr lang="en-US"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Priority 1: Energy Issues</a:t>
            </a: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Priority 2: Carbon Dioxide and Carbon Capture, Utilization, and Sequestration</a:t>
            </a: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Priority 4: Oil and Gas Refinery and Capacity Issues</a:t>
            </a: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Priority 5: Committee Reports </a:t>
            </a:r>
          </a:p>
          <a:p>
            <a:pPr marL="0" marR="0" lvl="0" indent="0">
              <a:lnSpc>
                <a:spcPct val="107000"/>
              </a:lnSpc>
              <a:spcBef>
                <a:spcPts val="0"/>
              </a:spcBef>
              <a:spcAft>
                <a:spcPts val="800"/>
              </a:spcAft>
              <a:buNone/>
            </a:pPr>
            <a:r>
              <a:rPr lang="en-US" sz="1900" b="1" u="sng" dirty="0">
                <a:effectLst/>
                <a:latin typeface="Calibri" panose="020F0502020204030204" pitchFamily="34" charset="0"/>
                <a:ea typeface="Times New Roman" panose="02020603050405020304" pitchFamily="18" charset="0"/>
                <a:cs typeface="Times New Roman" panose="02020603050405020304" pitchFamily="18" charset="0"/>
              </a:rPr>
              <a:t>Select Committee on Blockchain, Financial Technology and Digital Innovation Technology</a:t>
            </a:r>
            <a:endParaRPr lang="en-US"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Priority 4: Previous Legislation</a:t>
            </a:r>
          </a:p>
          <a:p>
            <a:pPr lvl="1" indent="-342900">
              <a:lnSpc>
                <a:spcPct val="107000"/>
              </a:lnSpc>
              <a:spcBef>
                <a:spcPts val="0"/>
              </a:spcBef>
              <a:spcAft>
                <a:spcPts val="800"/>
              </a:spcAft>
              <a:buFont typeface="Symbol" panose="05050102010706020507" pitchFamily="18" charset="2"/>
              <a:buChar char=""/>
            </a:pPr>
            <a:r>
              <a:rPr lang="en-US" sz="1900" dirty="0">
                <a:latin typeface="Calibri" panose="020F0502020204030204" pitchFamily="34" charset="0"/>
                <a:ea typeface="Times New Roman" panose="02020603050405020304" pitchFamily="18" charset="0"/>
                <a:cs typeface="Times New Roman" panose="02020603050405020304" pitchFamily="18" charset="0"/>
              </a:rPr>
              <a:t>Lean on digital assets </a:t>
            </a:r>
          </a:p>
          <a:p>
            <a:pPr marL="0" marR="0" lvl="0" indent="0">
              <a:lnSpc>
                <a:spcPct val="107000"/>
              </a:lnSpc>
              <a:spcBef>
                <a:spcPts val="0"/>
              </a:spcBef>
              <a:spcAft>
                <a:spcPts val="800"/>
              </a:spcAft>
              <a:buNone/>
            </a:pPr>
            <a:r>
              <a:rPr lang="en-US" sz="1900" b="1" u="sng" dirty="0">
                <a:effectLst/>
                <a:latin typeface="Calibri" panose="020F0502020204030204" pitchFamily="34" charset="0"/>
                <a:ea typeface="Times New Roman" panose="02020603050405020304" pitchFamily="18" charset="0"/>
                <a:cs typeface="Times New Roman" panose="02020603050405020304" pitchFamily="18" charset="0"/>
              </a:rPr>
              <a:t>Select Committee on Capital Financing and Investments</a:t>
            </a:r>
            <a:endParaRPr lang="en-US" sz="1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Priority 1: Statutory Obligations</a:t>
            </a:r>
          </a:p>
          <a:p>
            <a:pPr marL="342900" marR="0" lvl="0" indent="-342900">
              <a:lnSpc>
                <a:spcPct val="107000"/>
              </a:lnSpc>
              <a:spcBef>
                <a:spcPts val="0"/>
              </a:spcBef>
              <a:spcAft>
                <a:spcPts val="800"/>
              </a:spcAft>
              <a:buFont typeface="Symbol" panose="05050102010706020507" pitchFamily="18" charset="2"/>
              <a:buChar char=""/>
            </a:pPr>
            <a:r>
              <a:rPr lang="en-US" sz="1900" dirty="0">
                <a:latin typeface="Calibri" panose="020F0502020204030204" pitchFamily="34" charset="0"/>
                <a:ea typeface="Times New Roman" panose="02020603050405020304" pitchFamily="18" charset="0"/>
                <a:cs typeface="Times New Roman" panose="02020603050405020304" pitchFamily="18" charset="0"/>
              </a:rPr>
              <a:t>Priority 2: Performance Compensation for Investment Staff</a:t>
            </a: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Priority 3: Investment of Non-permanent Funds</a:t>
            </a:r>
          </a:p>
          <a:p>
            <a:pPr marL="400050" lvl="1" indent="0">
              <a:lnSpc>
                <a:spcPct val="107000"/>
              </a:lnSpc>
              <a:spcBef>
                <a:spcPts val="0"/>
              </a:spcBef>
              <a:spcAft>
                <a:spcPts val="800"/>
              </a:spcAft>
              <a:buNone/>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0">
              <a:buNone/>
            </a:pPr>
            <a:endParaRPr lang="en-US" dirty="0">
              <a:solidFill>
                <a:srgbClr val="610C2B"/>
              </a:solidFill>
            </a:endParaRPr>
          </a:p>
          <a:p>
            <a:pPr marL="57150" indent="0">
              <a:buNone/>
            </a:pPr>
            <a:endParaRPr lang="en-US" dirty="0">
              <a:solidFill>
                <a:srgbClr val="610C2B"/>
              </a:solidFill>
            </a:endParaRPr>
          </a:p>
          <a:p>
            <a:pPr marL="57150" indent="0">
              <a:buNone/>
            </a:pPr>
            <a:endParaRPr lang="en-US" dirty="0">
              <a:solidFill>
                <a:srgbClr val="610C2B"/>
              </a:solidFill>
            </a:endParaRPr>
          </a:p>
          <a:p>
            <a:pPr lvl="1"/>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60517528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0" name="Footer Placeholder 4"/>
          <p:cNvSpPr>
            <a:spLocks noGrp="1"/>
          </p:cNvSpPr>
          <p:nvPr>
            <p:ph type="ftr" sz="quarter" idx="11"/>
          </p:nvPr>
        </p:nvSpPr>
        <p:spPr/>
        <p:txBody>
          <a:bodyPr/>
          <a:lstStyle/>
          <a:p>
            <a:r>
              <a:rPr lang="en-US" dirty="0"/>
              <a:t>Wyoming Taxpayers Association</a:t>
            </a:r>
          </a:p>
        </p:txBody>
      </p:sp>
      <p:sp>
        <p:nvSpPr>
          <p:cNvPr id="11" name="Slide Number Placeholder 5"/>
          <p:cNvSpPr>
            <a:spLocks noGrp="1"/>
          </p:cNvSpPr>
          <p:nvPr>
            <p:ph type="sldNum" sz="quarter" idx="12"/>
          </p:nvPr>
        </p:nvSpPr>
        <p:spPr/>
        <p:txBody>
          <a:bodyPr/>
          <a:lstStyle/>
          <a:p>
            <a:r>
              <a:rPr lang="en-US" dirty="0"/>
              <a:t>| Page  </a:t>
            </a:r>
            <a:fld id="{EDA4EA49-0405-024F-BF6E-43E30C18B5FA}" type="slidenum">
              <a:rPr lang="en-US" smtClean="0"/>
              <a:pPr/>
              <a:t>27</a:t>
            </a:fld>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endParaRPr lang="en-US" b="1" dirty="0">
              <a:ln w="6350">
                <a:noFill/>
              </a:ln>
              <a:solidFill>
                <a:prstClr val="white"/>
              </a:solidFill>
              <a:effectLst>
                <a:outerShdw blurRad="114300" dist="101600" dir="2700000" algn="tl" rotWithShape="0">
                  <a:srgbClr val="000000">
                    <a:alpha val="40000"/>
                  </a:srgbClr>
                </a:outerShdw>
              </a:effectLst>
              <a:ea typeface="+mj-ea"/>
              <a:cs typeface="+mj-cs"/>
            </a:endParaRPr>
          </a:p>
        </p:txBody>
      </p:sp>
      <p:sp>
        <p:nvSpPr>
          <p:cNvPr id="13" name="Rectangle 5"/>
          <p:cNvSpPr txBox="1">
            <a:spLocks noChangeArrowheads="1"/>
          </p:cNvSpPr>
          <p:nvPr/>
        </p:nvSpPr>
        <p:spPr bwMode="auto">
          <a:xfrm>
            <a:off x="609600" y="122238"/>
            <a:ext cx="8229600" cy="7921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dirty="0">
              <a:solidFill>
                <a:prstClr val="white"/>
              </a:solidFill>
            </a:endParaRPr>
          </a:p>
        </p:txBody>
      </p:sp>
      <p:sp>
        <p:nvSpPr>
          <p:cNvPr id="7" name="Rectangle 5"/>
          <p:cNvSpPr txBox="1">
            <a:spLocks noChangeArrowheads="1"/>
          </p:cNvSpPr>
          <p:nvPr/>
        </p:nvSpPr>
        <p:spPr bwMode="auto">
          <a:xfrm>
            <a:off x="-61108" y="381000"/>
            <a:ext cx="8081158" cy="118903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6DB"/>
                </a:solidFill>
                <a:latin typeface="Times New Roman"/>
                <a:cs typeface="Times New Roman"/>
              </a:rPr>
              <a:t>2024 Budget Session   </a:t>
            </a:r>
          </a:p>
          <a:p>
            <a:pPr algn="l"/>
            <a:r>
              <a:rPr lang="en-US" sz="2800" i="1" dirty="0">
                <a:solidFill>
                  <a:srgbClr val="FFF6DB"/>
                </a:solidFill>
                <a:latin typeface="Times New Roman"/>
                <a:cs typeface="Times New Roman"/>
              </a:rPr>
              <a:t>Interim Priorities</a:t>
            </a:r>
          </a:p>
          <a:p>
            <a:pPr algn="l"/>
            <a:endParaRPr lang="en-US" sz="3400" dirty="0">
              <a:solidFill>
                <a:srgbClr val="FFF3CF"/>
              </a:solidFill>
              <a:latin typeface="Times New Roman" panose="02020603050405020304" pitchFamily="18" charset="0"/>
            </a:endParaRPr>
          </a:p>
        </p:txBody>
      </p:sp>
      <p:sp>
        <p:nvSpPr>
          <p:cNvPr id="8" name="Rectangle 3"/>
          <p:cNvSpPr txBox="1">
            <a:spLocks noChangeArrowheads="1"/>
          </p:cNvSpPr>
          <p:nvPr/>
        </p:nvSpPr>
        <p:spPr bwMode="auto">
          <a:xfrm>
            <a:off x="8106" y="1520757"/>
            <a:ext cx="8839200" cy="497465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indent="0">
              <a:lnSpc>
                <a:spcPct val="115000"/>
              </a:lnSpc>
              <a:spcBef>
                <a:spcPts val="0"/>
              </a:spcBef>
              <a:spcAft>
                <a:spcPts val="1000"/>
              </a:spcAft>
              <a:buNone/>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Management Audit</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Priority 2: Receive Reports</a:t>
            </a: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Department of Audit – Public Funds Division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Priority 4: State Lands </a:t>
            </a:r>
          </a:p>
          <a:p>
            <a:pPr marL="0" marR="0" indent="0">
              <a:lnSpc>
                <a:spcPct val="115000"/>
              </a:lnSpc>
              <a:spcBef>
                <a:spcPts val="0"/>
              </a:spcBef>
              <a:spcAft>
                <a:spcPts val="1000"/>
              </a:spcAft>
              <a:buNone/>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Education</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Priority 4: Community Colleges </a:t>
            </a: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Funding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Priority 5: Recruiting and Retaining School District Personnel</a:t>
            </a: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ECA &amp; block grant </a:t>
            </a:r>
          </a:p>
          <a:p>
            <a:pPr marL="0" marR="0" indent="0">
              <a:lnSpc>
                <a:spcPct val="115000"/>
              </a:lnSpc>
              <a:spcBef>
                <a:spcPts val="0"/>
              </a:spcBef>
              <a:spcAft>
                <a:spcPts val="1000"/>
              </a:spcAft>
              <a:buNone/>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Labor, Health &amp; Social Services</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Priority 1: Emergency Medical Services (EMS) / Firefighters</a:t>
            </a:r>
          </a:p>
          <a:p>
            <a:pPr lvl="1"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Times New Roman" panose="02020603050405020304" pitchFamily="18" charset="0"/>
                <a:cs typeface="Times New Roman" panose="02020603050405020304" pitchFamily="18" charset="0"/>
              </a:rPr>
              <a:t>The funding of and definition of critical services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pPr>
            <a:endParaRPr lang="en-US" sz="2400" b="1"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indent="0">
              <a:lnSpc>
                <a:spcPct val="107000"/>
              </a:lnSpc>
              <a:spcBef>
                <a:spcPts val="0"/>
              </a:spcBef>
              <a:spcAft>
                <a:spcPts val="800"/>
              </a:spcAft>
              <a:buNone/>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0">
              <a:buNone/>
            </a:pPr>
            <a:endParaRPr lang="en-US" dirty="0">
              <a:solidFill>
                <a:srgbClr val="610C2B"/>
              </a:solidFill>
            </a:endParaRPr>
          </a:p>
          <a:p>
            <a:pPr marL="57150" indent="0">
              <a:buNone/>
            </a:pPr>
            <a:endParaRPr lang="en-US" dirty="0">
              <a:solidFill>
                <a:srgbClr val="610C2B"/>
              </a:solidFill>
            </a:endParaRPr>
          </a:p>
          <a:p>
            <a:pPr marL="57150" indent="0">
              <a:buNone/>
            </a:pPr>
            <a:endParaRPr lang="en-US" dirty="0">
              <a:solidFill>
                <a:srgbClr val="610C2B"/>
              </a:solidFill>
            </a:endParaRPr>
          </a:p>
          <a:p>
            <a:pPr lvl="1"/>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25565815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0" name="Footer Placeholder 4"/>
          <p:cNvSpPr>
            <a:spLocks noGrp="1"/>
          </p:cNvSpPr>
          <p:nvPr>
            <p:ph type="ftr" sz="quarter" idx="11"/>
          </p:nvPr>
        </p:nvSpPr>
        <p:spPr/>
        <p:txBody>
          <a:bodyPr/>
          <a:lstStyle/>
          <a:p>
            <a:r>
              <a:rPr lang="en-US" dirty="0"/>
              <a:t>Wyoming Taxpayers Association</a:t>
            </a:r>
          </a:p>
        </p:txBody>
      </p:sp>
      <p:sp>
        <p:nvSpPr>
          <p:cNvPr id="11" name="Slide Number Placeholder 5"/>
          <p:cNvSpPr>
            <a:spLocks noGrp="1"/>
          </p:cNvSpPr>
          <p:nvPr>
            <p:ph type="sldNum" sz="quarter" idx="12"/>
          </p:nvPr>
        </p:nvSpPr>
        <p:spPr/>
        <p:txBody>
          <a:bodyPr/>
          <a:lstStyle/>
          <a:p>
            <a:r>
              <a:rPr lang="en-US" dirty="0"/>
              <a:t>| Page  </a:t>
            </a:r>
            <a:fld id="{EDA4EA49-0405-024F-BF6E-43E30C18B5FA}" type="slidenum">
              <a:rPr lang="en-US" smtClean="0"/>
              <a:pPr/>
              <a:t>28</a:t>
            </a:fld>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endParaRPr lang="en-US" b="1" dirty="0">
              <a:ln w="6350">
                <a:noFill/>
              </a:ln>
              <a:solidFill>
                <a:prstClr val="white"/>
              </a:solidFill>
              <a:effectLst>
                <a:outerShdw blurRad="114300" dist="101600" dir="2700000" algn="tl" rotWithShape="0">
                  <a:srgbClr val="000000">
                    <a:alpha val="40000"/>
                  </a:srgbClr>
                </a:outerShdw>
              </a:effectLst>
              <a:ea typeface="+mj-ea"/>
              <a:cs typeface="+mj-cs"/>
            </a:endParaRPr>
          </a:p>
        </p:txBody>
      </p:sp>
      <p:sp>
        <p:nvSpPr>
          <p:cNvPr id="13" name="Rectangle 5"/>
          <p:cNvSpPr txBox="1">
            <a:spLocks noChangeArrowheads="1"/>
          </p:cNvSpPr>
          <p:nvPr/>
        </p:nvSpPr>
        <p:spPr bwMode="auto">
          <a:xfrm>
            <a:off x="609600" y="122238"/>
            <a:ext cx="8229600" cy="7921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dirty="0">
              <a:solidFill>
                <a:prstClr val="white"/>
              </a:solidFill>
            </a:endParaRPr>
          </a:p>
        </p:txBody>
      </p:sp>
      <p:sp>
        <p:nvSpPr>
          <p:cNvPr id="7" name="Rectangle 5"/>
          <p:cNvSpPr txBox="1">
            <a:spLocks noChangeArrowheads="1"/>
          </p:cNvSpPr>
          <p:nvPr/>
        </p:nvSpPr>
        <p:spPr bwMode="auto">
          <a:xfrm>
            <a:off x="-61108" y="381000"/>
            <a:ext cx="8081158" cy="118903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6DB"/>
                </a:solidFill>
                <a:latin typeface="Times New Roman"/>
                <a:cs typeface="Times New Roman"/>
              </a:rPr>
              <a:t>2024 Budget Session   </a:t>
            </a:r>
          </a:p>
          <a:p>
            <a:pPr algn="l"/>
            <a:r>
              <a:rPr lang="en-US" sz="2800" i="1" dirty="0">
                <a:solidFill>
                  <a:srgbClr val="FFF6DB"/>
                </a:solidFill>
                <a:latin typeface="Times New Roman"/>
                <a:cs typeface="Times New Roman"/>
              </a:rPr>
              <a:t>Tax Trends</a:t>
            </a:r>
          </a:p>
          <a:p>
            <a:pPr algn="l"/>
            <a:endParaRPr lang="en-US" sz="3400" dirty="0">
              <a:solidFill>
                <a:srgbClr val="FFF3CF"/>
              </a:solidFill>
              <a:latin typeface="Times New Roman" panose="02020603050405020304" pitchFamily="18" charset="0"/>
            </a:endParaRPr>
          </a:p>
        </p:txBody>
      </p:sp>
      <p:sp>
        <p:nvSpPr>
          <p:cNvPr id="8" name="Rectangle 3"/>
          <p:cNvSpPr txBox="1">
            <a:spLocks noChangeArrowheads="1"/>
          </p:cNvSpPr>
          <p:nvPr/>
        </p:nvSpPr>
        <p:spPr bwMode="auto">
          <a:xfrm>
            <a:off x="8106" y="1520757"/>
            <a:ext cx="8839200" cy="4974654"/>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15000"/>
              </a:lnSpc>
              <a:spcBef>
                <a:spcPts val="0"/>
              </a:spcBef>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Investment revenue</a:t>
            </a:r>
          </a:p>
          <a:p>
            <a:pPr lvl="1">
              <a:lnSpc>
                <a:spcPct val="115000"/>
              </a:lnSpc>
              <a:spcBef>
                <a:spcPts val="0"/>
              </a:spcBef>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Provides 1/3</a:t>
            </a:r>
            <a:r>
              <a:rPr lang="en-US" b="1" baseline="30000" dirty="0">
                <a:latin typeface="Calibri" panose="020F0502020204030204" pitchFamily="34" charset="0"/>
                <a:ea typeface="Times New Roman" panose="02020603050405020304" pitchFamily="18" charset="0"/>
                <a:cs typeface="Times New Roman" panose="02020603050405020304" pitchFamily="18" charset="0"/>
              </a:rPr>
              <a:t>rd</a:t>
            </a:r>
            <a:r>
              <a:rPr lang="en-US" b="1" dirty="0">
                <a:latin typeface="Calibri" panose="020F0502020204030204" pitchFamily="34" charset="0"/>
                <a:ea typeface="Times New Roman" panose="02020603050405020304" pitchFamily="18" charset="0"/>
                <a:cs typeface="Times New Roman" panose="02020603050405020304" pitchFamily="18" charset="0"/>
              </a:rPr>
              <a:t> of revenue to the budget</a:t>
            </a:r>
          </a:p>
          <a:p>
            <a:pPr lvl="1">
              <a:lnSpc>
                <a:spcPct val="115000"/>
              </a:lnSpc>
              <a:spcBef>
                <a:spcPts val="0"/>
              </a:spcBef>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Saves taxpayers approximately $3,000 pp</a:t>
            </a:r>
          </a:p>
          <a:p>
            <a:pPr>
              <a:lnSpc>
                <a:spcPct val="115000"/>
              </a:lnSpc>
              <a:spcBef>
                <a:spcPts val="0"/>
              </a:spcBef>
              <a:spcAft>
                <a:spcPts val="100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Trust funds  +/-</a:t>
            </a:r>
          </a:p>
          <a:p>
            <a:pPr marL="457200" lvl="1" indent="0">
              <a:lnSpc>
                <a:spcPct val="115000"/>
              </a:lnSpc>
              <a:spcBef>
                <a:spcPts val="0"/>
              </a:spcBef>
              <a:spcAft>
                <a:spcPts val="1000"/>
              </a:spcAft>
              <a:buNone/>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 Do we use today’s $ for today’s problem and fight high inflation costs?</a:t>
            </a:r>
          </a:p>
          <a:p>
            <a:pPr lvl="2">
              <a:lnSpc>
                <a:spcPct val="115000"/>
              </a:lnSpc>
              <a:spcBef>
                <a:spcPts val="0"/>
              </a:spcBef>
              <a:spcAft>
                <a:spcPts val="100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Benefit is cheaper today, more expensive tomorrow</a:t>
            </a:r>
          </a:p>
          <a:p>
            <a:pPr marL="457200" lvl="1" indent="0">
              <a:lnSpc>
                <a:spcPct val="115000"/>
              </a:lnSpc>
              <a:spcBef>
                <a:spcPts val="0"/>
              </a:spcBef>
              <a:spcAft>
                <a:spcPts val="1000"/>
              </a:spcAft>
              <a:buNone/>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 Do we save today’s $ for tomorrow’s problems and fight low returns?</a:t>
            </a:r>
          </a:p>
          <a:p>
            <a:pPr lvl="2">
              <a:lnSpc>
                <a:spcPct val="115000"/>
              </a:lnSpc>
              <a:spcBef>
                <a:spcPts val="0"/>
              </a:spcBef>
              <a:spcAft>
                <a:spcPts val="100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Benefit is it saves future taxpayers</a:t>
            </a:r>
          </a:p>
          <a:p>
            <a:pPr>
              <a:lnSpc>
                <a:spcPct val="115000"/>
              </a:lnSpc>
              <a:spcBef>
                <a:spcPts val="0"/>
              </a:spcBef>
              <a:spcAft>
                <a:spcPts val="100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New mineral wealth</a:t>
            </a:r>
          </a:p>
          <a:p>
            <a:pPr>
              <a:lnSpc>
                <a:spcPct val="115000"/>
              </a:lnSpc>
              <a:spcBef>
                <a:spcPts val="0"/>
              </a:spcBef>
              <a:spcAft>
                <a:spcPts val="100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Election year </a:t>
            </a:r>
          </a:p>
          <a:p>
            <a:pPr>
              <a:lnSpc>
                <a:spcPct val="115000"/>
              </a:lnSpc>
              <a:spcBef>
                <a:spcPts val="0"/>
              </a:spcBef>
              <a:spcAft>
                <a:spcPts val="100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Constitutional amendments</a:t>
            </a:r>
          </a:p>
          <a:p>
            <a:pPr>
              <a:lnSpc>
                <a:spcPct val="115000"/>
              </a:lnSpc>
              <a:spcBef>
                <a:spcPts val="0"/>
              </a:spcBef>
              <a:spcAft>
                <a:spcPts val="100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Ballot initiative</a:t>
            </a:r>
          </a:p>
          <a:p>
            <a:pPr>
              <a:lnSpc>
                <a:spcPct val="115000"/>
              </a:lnSpc>
              <a:spcBef>
                <a:spcPts val="0"/>
              </a:spcBef>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“Don’t tax you, don’t tax me, tax the fellow behind the tree”</a:t>
            </a:r>
          </a:p>
          <a:p>
            <a:pPr marL="0" indent="0">
              <a:lnSpc>
                <a:spcPct val="115000"/>
              </a:lnSpc>
              <a:spcBef>
                <a:spcPts val="0"/>
              </a:spcBef>
              <a:spcAft>
                <a:spcPts val="1000"/>
              </a:spcAft>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indent="0">
              <a:lnSpc>
                <a:spcPct val="107000"/>
              </a:lnSpc>
              <a:spcBef>
                <a:spcPts val="0"/>
              </a:spcBef>
              <a:spcAft>
                <a:spcPts val="800"/>
              </a:spcAft>
              <a:buNone/>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None/>
              <a:tabLst/>
              <a:defRP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0">
              <a:buNone/>
            </a:pPr>
            <a:endParaRPr lang="en-US" dirty="0">
              <a:solidFill>
                <a:srgbClr val="610C2B"/>
              </a:solidFill>
            </a:endParaRPr>
          </a:p>
          <a:p>
            <a:pPr marL="57150" indent="0">
              <a:buNone/>
            </a:pPr>
            <a:endParaRPr lang="en-US" dirty="0">
              <a:solidFill>
                <a:srgbClr val="610C2B"/>
              </a:solidFill>
            </a:endParaRPr>
          </a:p>
          <a:p>
            <a:pPr marL="57150" indent="0">
              <a:buNone/>
            </a:pPr>
            <a:endParaRPr lang="en-US" dirty="0">
              <a:solidFill>
                <a:srgbClr val="610C2B"/>
              </a:solidFill>
            </a:endParaRPr>
          </a:p>
          <a:p>
            <a:pPr lvl="1"/>
            <a:endParaRPr lang="en-US" sz="3200" dirty="0"/>
          </a:p>
          <a:p>
            <a:pPr lvl="1"/>
            <a:endParaRPr lang="en-US" dirty="0"/>
          </a:p>
          <a:p>
            <a:endParaRPr lang="en-US" dirty="0"/>
          </a:p>
          <a:p>
            <a:endParaRPr lang="en-US" dirty="0"/>
          </a:p>
        </p:txBody>
      </p:sp>
    </p:spTree>
    <p:extLst>
      <p:ext uri="{BB962C8B-B14F-4D97-AF65-F5344CB8AC3E}">
        <p14:creationId xmlns:p14="http://schemas.microsoft.com/office/powerpoint/2010/main" val="11586542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D25B-D4EB-4948-8E41-4921D4C527A2}"/>
              </a:ext>
            </a:extLst>
          </p:cNvPr>
          <p:cNvSpPr>
            <a:spLocks noGrp="1"/>
          </p:cNvSpPr>
          <p:nvPr>
            <p:ph type="title"/>
          </p:nvPr>
        </p:nvSpPr>
        <p:spPr>
          <a:xfrm>
            <a:off x="41031" y="624683"/>
            <a:ext cx="6553200" cy="762000"/>
          </a:xfrm>
        </p:spPr>
        <p:txBody>
          <a:bodyPr/>
          <a:lstStyle/>
          <a:p>
            <a:r>
              <a:rPr lang="en-US" dirty="0"/>
              <a:t>Resources</a:t>
            </a:r>
          </a:p>
        </p:txBody>
      </p:sp>
      <p:sp>
        <p:nvSpPr>
          <p:cNvPr id="3" name="Content Placeholder 2">
            <a:extLst>
              <a:ext uri="{FF2B5EF4-FFF2-40B4-BE49-F238E27FC236}">
                <a16:creationId xmlns:a16="http://schemas.microsoft.com/office/drawing/2014/main" id="{8231F71B-197E-4E40-86EE-1471434ECEB9}"/>
              </a:ext>
            </a:extLst>
          </p:cNvPr>
          <p:cNvSpPr>
            <a:spLocks noGrp="1"/>
          </p:cNvSpPr>
          <p:nvPr>
            <p:ph sz="half" idx="1"/>
          </p:nvPr>
        </p:nvSpPr>
        <p:spPr>
          <a:xfrm>
            <a:off x="41031" y="1600201"/>
            <a:ext cx="7924800" cy="4525963"/>
          </a:xfrm>
        </p:spPr>
        <p:txBody>
          <a:bodyPr>
            <a:normAutofit fontScale="92500" lnSpcReduction="10000"/>
          </a:bodyPr>
          <a:lstStyle/>
          <a:p>
            <a:r>
              <a:rPr lang="en-US" dirty="0"/>
              <a:t>wyotax.org </a:t>
            </a:r>
          </a:p>
          <a:p>
            <a:r>
              <a:rPr lang="en-US" dirty="0"/>
              <a:t>wyotax.org/research-education/publications</a:t>
            </a:r>
          </a:p>
          <a:p>
            <a:r>
              <a:rPr lang="en-US" dirty="0"/>
              <a:t>wyotax.org/research-education/wyoming-tax-reform-2000/</a:t>
            </a:r>
          </a:p>
          <a:p>
            <a:r>
              <a:rPr lang="en-US" dirty="0"/>
              <a:t>wyoleg.gov</a:t>
            </a:r>
          </a:p>
          <a:p>
            <a:r>
              <a:rPr lang="en-US" dirty="0"/>
              <a:t>wyoleg.gov/budget/2023databook.pdf</a:t>
            </a:r>
          </a:p>
          <a:p>
            <a:r>
              <a:rPr lang="en-US" dirty="0"/>
              <a:t>drivethrive.wyo.gov</a:t>
            </a:r>
          </a:p>
          <a:p>
            <a:r>
              <a:rPr lang="en-US" dirty="0"/>
              <a:t>Wyomingsense.gov </a:t>
            </a:r>
          </a:p>
          <a:p>
            <a:r>
              <a:rPr lang="en-US" dirty="0"/>
              <a:t>Wyoming Department of Revenue 2022-3 Annual Report</a:t>
            </a:r>
          </a:p>
          <a:p>
            <a:r>
              <a:rPr lang="en-US" dirty="0"/>
              <a:t>Wyoming State Budget</a:t>
            </a:r>
          </a:p>
          <a:p>
            <a:endParaRPr lang="en-US" dirty="0"/>
          </a:p>
        </p:txBody>
      </p:sp>
      <p:sp>
        <p:nvSpPr>
          <p:cNvPr id="5" name="Date Placeholder 4">
            <a:extLst>
              <a:ext uri="{FF2B5EF4-FFF2-40B4-BE49-F238E27FC236}">
                <a16:creationId xmlns:a16="http://schemas.microsoft.com/office/drawing/2014/main" id="{B718D25D-3295-4A23-BD3E-03D0AF07E706}"/>
              </a:ext>
            </a:extLst>
          </p:cNvPr>
          <p:cNvSpPr>
            <a:spLocks noGrp="1"/>
          </p:cNvSpPr>
          <p:nvPr>
            <p:ph type="dt" sz="half" idx="10"/>
          </p:nvPr>
        </p:nvSpPr>
        <p:spPr/>
        <p:txBody>
          <a:bodyPr/>
          <a:lstStyle/>
          <a:p>
            <a:fld id="{35CCA95C-80DC-8A44-9131-13A900A45B66}" type="datetime1">
              <a:rPr lang="en-US" smtClean="0"/>
              <a:pPr/>
              <a:t>10/24/2023</a:t>
            </a:fld>
            <a:endParaRPr lang="en-US"/>
          </a:p>
        </p:txBody>
      </p:sp>
      <p:sp>
        <p:nvSpPr>
          <p:cNvPr id="6" name="Footer Placeholder 5">
            <a:extLst>
              <a:ext uri="{FF2B5EF4-FFF2-40B4-BE49-F238E27FC236}">
                <a16:creationId xmlns:a16="http://schemas.microsoft.com/office/drawing/2014/main" id="{C4D8590B-ADAF-4553-AA0B-747F75A1C0F3}"/>
              </a:ext>
            </a:extLst>
          </p:cNvPr>
          <p:cNvSpPr>
            <a:spLocks noGrp="1"/>
          </p:cNvSpPr>
          <p:nvPr>
            <p:ph type="ftr" sz="quarter" idx="11"/>
          </p:nvPr>
        </p:nvSpPr>
        <p:spPr/>
        <p:txBody>
          <a:bodyPr/>
          <a:lstStyle/>
          <a:p>
            <a:r>
              <a:rPr lang="en-US"/>
              <a:t>Wyoming Taxpayers Association</a:t>
            </a:r>
          </a:p>
        </p:txBody>
      </p:sp>
      <p:sp>
        <p:nvSpPr>
          <p:cNvPr id="7" name="Slide Number Placeholder 6">
            <a:extLst>
              <a:ext uri="{FF2B5EF4-FFF2-40B4-BE49-F238E27FC236}">
                <a16:creationId xmlns:a16="http://schemas.microsoft.com/office/drawing/2014/main" id="{A77E151F-8DD6-45E6-8369-559AD1795E01}"/>
              </a:ext>
            </a:extLst>
          </p:cNvPr>
          <p:cNvSpPr>
            <a:spLocks noGrp="1"/>
          </p:cNvSpPr>
          <p:nvPr>
            <p:ph type="sldNum" sz="quarter" idx="12"/>
          </p:nvPr>
        </p:nvSpPr>
        <p:spPr/>
        <p:txBody>
          <a:bodyPr/>
          <a:lstStyle/>
          <a:p>
            <a:r>
              <a:rPr lang="en-US"/>
              <a:t>| Page  </a:t>
            </a:r>
            <a:fld id="{EDA4EA49-0405-024F-BF6E-43E30C18B5FA}" type="slidenum">
              <a:rPr lang="en-US" smtClean="0"/>
              <a:pPr/>
              <a:t>29</a:t>
            </a:fld>
            <a:endParaRPr lang="en-US" dirty="0"/>
          </a:p>
        </p:txBody>
      </p:sp>
    </p:spTree>
    <p:extLst>
      <p:ext uri="{BB962C8B-B14F-4D97-AF65-F5344CB8AC3E}">
        <p14:creationId xmlns:p14="http://schemas.microsoft.com/office/powerpoint/2010/main" val="225071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7748"/>
            <a:ext cx="6553200" cy="762000"/>
          </a:xfrm>
        </p:spPr>
        <p:txBody>
          <a:bodyPr/>
          <a:lstStyle/>
          <a:p>
            <a:r>
              <a:rPr lang="en-US" dirty="0"/>
              <a:t>What is the purpose of taxes?</a:t>
            </a:r>
          </a:p>
        </p:txBody>
      </p:sp>
      <p:sp>
        <p:nvSpPr>
          <p:cNvPr id="3" name="Date Placeholder 2"/>
          <p:cNvSpPr>
            <a:spLocks noGrp="1"/>
          </p:cNvSpPr>
          <p:nvPr>
            <p:ph type="dt" sz="half" idx="10"/>
          </p:nvPr>
        </p:nvSpPr>
        <p:spPr/>
        <p:txBody>
          <a:bodyPr/>
          <a:lstStyle/>
          <a:p>
            <a:fld id="{6AD74D42-6381-BD40-9A4B-404B85C2F0A4}" type="datetime1">
              <a:rPr lang="en-US" smtClean="0"/>
              <a:pPr/>
              <a:t>10/24/2023</a:t>
            </a:fld>
            <a:endParaRPr lang="en-US" dirty="0"/>
          </a:p>
        </p:txBody>
      </p:sp>
      <p:sp>
        <p:nvSpPr>
          <p:cNvPr id="4" name="Footer Placeholder 3"/>
          <p:cNvSpPr>
            <a:spLocks noGrp="1"/>
          </p:cNvSpPr>
          <p:nvPr>
            <p:ph type="ftr" sz="quarter" idx="11"/>
          </p:nvPr>
        </p:nvSpPr>
        <p:spPr/>
        <p:txBody>
          <a:bodyPr/>
          <a:lstStyle/>
          <a:p>
            <a:r>
              <a:rPr lang="en-US" dirty="0"/>
              <a:t>Wyoming Taxpayers Association</a:t>
            </a:r>
          </a:p>
        </p:txBody>
      </p:sp>
      <p:sp>
        <p:nvSpPr>
          <p:cNvPr id="5" name="Slide Number Placeholder 4"/>
          <p:cNvSpPr>
            <a:spLocks noGrp="1"/>
          </p:cNvSpPr>
          <p:nvPr>
            <p:ph type="sldNum" sz="quarter" idx="12"/>
          </p:nvPr>
        </p:nvSpPr>
        <p:spPr/>
        <p:txBody>
          <a:bodyPr/>
          <a:lstStyle/>
          <a:p>
            <a:r>
              <a:rPr lang="en-US" dirty="0"/>
              <a:t>| Page  </a:t>
            </a:r>
            <a:fld id="{EDA4EA49-0405-024F-BF6E-43E30C18B5FA}" type="slidenum">
              <a:rPr lang="en-US" smtClean="0"/>
              <a:pPr/>
              <a:t>3</a:t>
            </a:fld>
            <a:endParaRPr lang="en-US" dirty="0"/>
          </a:p>
          <a:p>
            <a:endParaRPr lang="en-US" dirty="0"/>
          </a:p>
        </p:txBody>
      </p:sp>
      <p:sp>
        <p:nvSpPr>
          <p:cNvPr id="6" name="TextBox 5"/>
          <p:cNvSpPr txBox="1"/>
          <p:nvPr/>
        </p:nvSpPr>
        <p:spPr>
          <a:xfrm>
            <a:off x="457200" y="1828800"/>
            <a:ext cx="8153400" cy="3908762"/>
          </a:xfrm>
          <a:prstGeom prst="rect">
            <a:avLst/>
          </a:prstGeom>
          <a:noFill/>
        </p:spPr>
        <p:txBody>
          <a:bodyPr wrap="square" rtlCol="0">
            <a:spAutoFit/>
          </a:bodyPr>
          <a:lstStyle/>
          <a:p>
            <a:endParaRPr lang="en-US" sz="2000" dirty="0"/>
          </a:p>
          <a:p>
            <a:pPr marL="0" marR="0">
              <a:spcBef>
                <a:spcPts val="0"/>
              </a:spcBef>
              <a:spcAft>
                <a:spcPts val="0"/>
              </a:spcAft>
            </a:pPr>
            <a:r>
              <a:rPr lang="en-US" sz="2400" i="1" dirty="0">
                <a:solidFill>
                  <a:srgbClr val="000000"/>
                </a:solidFill>
                <a:latin typeface="Arial" panose="020B0604020202020204" pitchFamily="34" charset="0"/>
                <a:ea typeface="Calibri" panose="020F0502020204030204" pitchFamily="34" charset="0"/>
              </a:rPr>
              <a:t>“Ta</a:t>
            </a:r>
            <a:r>
              <a:rPr lang="en-US" sz="2400" i="1" dirty="0">
                <a:solidFill>
                  <a:srgbClr val="000000"/>
                </a:solidFill>
                <a:effectLst/>
                <a:latin typeface="Arial" panose="020B0604020202020204" pitchFamily="34" charset="0"/>
                <a:ea typeface="Calibri" panose="020F0502020204030204" pitchFamily="34" charset="0"/>
              </a:rPr>
              <a:t>xes are the structure by which we as citizens pool our resources to pay for infrastructure and services we could not afford on our own. The goal for those responsible for administering those taxes is to ensure taxpayers are paying their fair share of the tax burden.  No more, no less. It is the responsibility of the legislature to determine what that amount is.</a:t>
            </a:r>
            <a:r>
              <a:rPr lang="en-US" sz="2400" i="1" dirty="0">
                <a:solidFill>
                  <a:srgbClr val="000000"/>
                </a:solidFill>
                <a:latin typeface="Calibri" panose="020F0502020204030204" pitchFamily="34" charset="0"/>
                <a:ea typeface="Calibri" panose="020F0502020204030204" pitchFamily="34" charset="0"/>
              </a:rPr>
              <a:t>”</a:t>
            </a:r>
          </a:p>
          <a:p>
            <a:pPr marL="0" marR="0">
              <a:spcBef>
                <a:spcPts val="0"/>
              </a:spcBef>
              <a:spcAft>
                <a:spcPts val="0"/>
              </a:spcAft>
            </a:pPr>
            <a:endParaRPr lang="en-US" sz="2000" i="1" dirty="0">
              <a:solidFill>
                <a:srgbClr val="000000"/>
              </a:solidFill>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rgbClr val="000000"/>
                </a:solidFill>
                <a:latin typeface="Calibri" panose="020F0502020204030204" pitchFamily="34" charset="0"/>
                <a:ea typeface="Calibri" panose="020F0502020204030204" pitchFamily="34" charset="0"/>
              </a:rPr>
              <a:t>		- Brenda Henson, Director of Wyoming Department of Revenue</a:t>
            </a:r>
            <a:r>
              <a:rPr lang="en-US" dirty="0">
                <a:latin typeface="Calibri" panose="020F0502020204030204" pitchFamily="34" charset="0"/>
                <a:ea typeface="Calibri" panose="020F0502020204030204" pitchFamily="34" charset="0"/>
              </a:rPr>
              <a:t>	</a:t>
            </a:r>
            <a:endParaRPr lang="en-US" sz="2000" dirty="0"/>
          </a:p>
          <a:p>
            <a:pPr algn="ctr"/>
            <a:endParaRPr lang="en-US" sz="2000" dirty="0"/>
          </a:p>
        </p:txBody>
      </p:sp>
    </p:spTree>
    <p:extLst>
      <p:ext uri="{BB962C8B-B14F-4D97-AF65-F5344CB8AC3E}">
        <p14:creationId xmlns:p14="http://schemas.microsoft.com/office/powerpoint/2010/main" val="1918170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0" name="Footer Placeholder 4"/>
          <p:cNvSpPr>
            <a:spLocks noGrp="1"/>
          </p:cNvSpPr>
          <p:nvPr>
            <p:ph type="ftr" sz="quarter" idx="11"/>
          </p:nvPr>
        </p:nvSpPr>
        <p:spPr/>
        <p:txBody>
          <a:bodyPr/>
          <a:lstStyle/>
          <a:p>
            <a:r>
              <a:rPr lang="en-US" dirty="0"/>
              <a:t>Wyoming Taxpayers Association</a:t>
            </a:r>
          </a:p>
        </p:txBody>
      </p:sp>
      <p:sp>
        <p:nvSpPr>
          <p:cNvPr id="11" name="Slide Number Placeholder 5"/>
          <p:cNvSpPr>
            <a:spLocks noGrp="1"/>
          </p:cNvSpPr>
          <p:nvPr>
            <p:ph type="sldNum" sz="quarter" idx="12"/>
          </p:nvPr>
        </p:nvSpPr>
        <p:spPr/>
        <p:txBody>
          <a:bodyPr/>
          <a:lstStyle/>
          <a:p>
            <a:r>
              <a:rPr lang="en-US" dirty="0"/>
              <a:t>| Page  </a:t>
            </a:r>
            <a:fld id="{EDA4EA49-0405-024F-BF6E-43E30C18B5FA}" type="slidenum">
              <a:rPr lang="en-US" smtClean="0"/>
              <a:pPr/>
              <a:t>30</a:t>
            </a:fld>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r>
              <a:rPr lang="en-US" sz="6000" b="1" dirty="0">
                <a:ln w="6350">
                  <a:noFill/>
                </a:ln>
                <a:solidFill>
                  <a:prstClr val="white"/>
                </a:solidFill>
                <a:effectLst>
                  <a:outerShdw blurRad="114300" dist="101600" dir="2700000" algn="tl" rotWithShape="0">
                    <a:srgbClr val="000000">
                      <a:alpha val="40000"/>
                    </a:srgbClr>
                  </a:outerShdw>
                </a:effectLst>
                <a:ea typeface="+mj-ea"/>
                <a:cs typeface="+mj-cs"/>
              </a:rPr>
              <a:t>Follow Us!</a:t>
            </a:r>
          </a:p>
        </p:txBody>
      </p:sp>
      <p:sp>
        <p:nvSpPr>
          <p:cNvPr id="13" name="Rectangle 5"/>
          <p:cNvSpPr txBox="1">
            <a:spLocks noChangeArrowheads="1"/>
          </p:cNvSpPr>
          <p:nvPr/>
        </p:nvSpPr>
        <p:spPr bwMode="auto">
          <a:xfrm rot="2150024">
            <a:off x="15628" y="4213297"/>
            <a:ext cx="8820004" cy="792162"/>
          </a:xfrm>
          <a:prstGeom prst="rect">
            <a:avLst/>
          </a:prstGeom>
          <a:gradFill>
            <a:gsLst>
              <a:gs pos="78000">
                <a:srgbClr val="67102F"/>
              </a:gs>
              <a:gs pos="92000">
                <a:srgbClr val="311211"/>
              </a:gs>
              <a:gs pos="100000">
                <a:schemeClr val="accent2">
                  <a:lumMod val="50000"/>
                </a:schemeClr>
              </a:gs>
            </a:gsLst>
            <a:lin ang="5400000" scaled="1"/>
          </a:gradFill>
          <a:ln>
            <a:miter lim="800000"/>
            <a:headEnd/>
            <a:tailEnd/>
          </a:ln>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900" dirty="0">
                <a:solidFill>
                  <a:schemeClr val="bg2"/>
                </a:solidFill>
              </a:rPr>
              <a:t>Gain the information you need!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29447">
            <a:off x="-1267954" y="3864108"/>
            <a:ext cx="7017068" cy="42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68431">
            <a:off x="-280548" y="4468080"/>
            <a:ext cx="6858000" cy="432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91594">
            <a:off x="957601" y="5198054"/>
            <a:ext cx="6400800" cy="429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EE10906-4E45-4DCC-AE74-DBFA4AEFCF8C}"/>
              </a:ext>
            </a:extLst>
          </p:cNvPr>
          <p:cNvSpPr txBox="1"/>
          <p:nvPr/>
        </p:nvSpPr>
        <p:spPr>
          <a:xfrm>
            <a:off x="4228574" y="1829402"/>
            <a:ext cx="5764790" cy="523220"/>
          </a:xfrm>
          <a:prstGeom prst="rect">
            <a:avLst/>
          </a:prstGeom>
          <a:noFill/>
        </p:spPr>
        <p:txBody>
          <a:bodyPr wrap="square" rtlCol="0">
            <a:spAutoFit/>
          </a:bodyPr>
          <a:lstStyle/>
          <a:p>
            <a:r>
              <a:rPr lang="en-US" sz="2800" dirty="0"/>
              <a:t>@wyomingtaxpayersassociation</a:t>
            </a:r>
          </a:p>
        </p:txBody>
      </p:sp>
      <p:sp>
        <p:nvSpPr>
          <p:cNvPr id="6" name="TextBox 5">
            <a:extLst>
              <a:ext uri="{FF2B5EF4-FFF2-40B4-BE49-F238E27FC236}">
                <a16:creationId xmlns:a16="http://schemas.microsoft.com/office/drawing/2014/main" id="{A6254F8D-9A92-46A1-B8BB-2E2455B490D1}"/>
              </a:ext>
            </a:extLst>
          </p:cNvPr>
          <p:cNvSpPr txBox="1"/>
          <p:nvPr/>
        </p:nvSpPr>
        <p:spPr>
          <a:xfrm>
            <a:off x="5394841" y="2633822"/>
            <a:ext cx="2164317" cy="584775"/>
          </a:xfrm>
          <a:prstGeom prst="rect">
            <a:avLst/>
          </a:prstGeom>
          <a:noFill/>
        </p:spPr>
        <p:txBody>
          <a:bodyPr wrap="square" rtlCol="0">
            <a:spAutoFit/>
          </a:bodyPr>
          <a:lstStyle/>
          <a:p>
            <a:r>
              <a:rPr lang="en-US" sz="3200" dirty="0"/>
              <a:t>@wyotax</a:t>
            </a:r>
          </a:p>
        </p:txBody>
      </p:sp>
      <p:pic>
        <p:nvPicPr>
          <p:cNvPr id="8" name="Picture 7" descr="A close up of a sign&#10;&#10;Description automatically generated">
            <a:extLst>
              <a:ext uri="{FF2B5EF4-FFF2-40B4-BE49-F238E27FC236}">
                <a16:creationId xmlns:a16="http://schemas.microsoft.com/office/drawing/2014/main" id="{0BEA4460-5C36-4BD0-A4FD-654FF6474EE8}"/>
              </a:ext>
            </a:extLst>
          </p:cNvPr>
          <p:cNvPicPr>
            <a:picLocks noChangeAspect="1"/>
          </p:cNvPicPr>
          <p:nvPr/>
        </p:nvPicPr>
        <p:blipFill>
          <a:blip r:embed="rId6"/>
          <a:stretch>
            <a:fillRect/>
          </a:stretch>
        </p:blipFill>
        <p:spPr>
          <a:xfrm>
            <a:off x="3415340" y="1728119"/>
            <a:ext cx="781002" cy="781002"/>
          </a:xfrm>
          <a:prstGeom prst="rect">
            <a:avLst/>
          </a:prstGeom>
        </p:spPr>
      </p:pic>
      <p:pic>
        <p:nvPicPr>
          <p:cNvPr id="15" name="Picture 14" descr="Logo, icon&#10;&#10;Description automatically generated">
            <a:extLst>
              <a:ext uri="{FF2B5EF4-FFF2-40B4-BE49-F238E27FC236}">
                <a16:creationId xmlns:a16="http://schemas.microsoft.com/office/drawing/2014/main" id="{BEF1B4BB-34E5-415A-8458-30B88514997F}"/>
              </a:ext>
            </a:extLst>
          </p:cNvPr>
          <p:cNvPicPr>
            <a:picLocks noChangeAspect="1"/>
          </p:cNvPicPr>
          <p:nvPr/>
        </p:nvPicPr>
        <p:blipFill>
          <a:blip r:embed="rId7"/>
          <a:stretch>
            <a:fillRect/>
          </a:stretch>
        </p:blipFill>
        <p:spPr>
          <a:xfrm>
            <a:off x="4528345" y="2557899"/>
            <a:ext cx="707924" cy="797661"/>
          </a:xfrm>
          <a:prstGeom prst="rect">
            <a:avLst/>
          </a:prstGeom>
        </p:spPr>
      </p:pic>
      <p:pic>
        <p:nvPicPr>
          <p:cNvPr id="17" name="Picture 16" descr="Icon&#10;&#10;Description automatically generated">
            <a:extLst>
              <a:ext uri="{FF2B5EF4-FFF2-40B4-BE49-F238E27FC236}">
                <a16:creationId xmlns:a16="http://schemas.microsoft.com/office/drawing/2014/main" id="{FDEFF7F4-75CD-47FC-A4E6-08B63CCCD58B}"/>
              </a:ext>
            </a:extLst>
          </p:cNvPr>
          <p:cNvPicPr>
            <a:picLocks noChangeAspect="1"/>
          </p:cNvPicPr>
          <p:nvPr/>
        </p:nvPicPr>
        <p:blipFill>
          <a:blip r:embed="rId8"/>
          <a:stretch>
            <a:fillRect/>
          </a:stretch>
        </p:blipFill>
        <p:spPr>
          <a:xfrm>
            <a:off x="5652071" y="3489041"/>
            <a:ext cx="740658" cy="740658"/>
          </a:xfrm>
          <a:prstGeom prst="rect">
            <a:avLst/>
          </a:prstGeom>
        </p:spPr>
      </p:pic>
      <p:sp>
        <p:nvSpPr>
          <p:cNvPr id="18" name="TextBox 17">
            <a:extLst>
              <a:ext uri="{FF2B5EF4-FFF2-40B4-BE49-F238E27FC236}">
                <a16:creationId xmlns:a16="http://schemas.microsoft.com/office/drawing/2014/main" id="{D8EFBEFC-7D65-4843-962B-C5FF210C84B8}"/>
              </a:ext>
            </a:extLst>
          </p:cNvPr>
          <p:cNvSpPr txBox="1"/>
          <p:nvPr/>
        </p:nvSpPr>
        <p:spPr>
          <a:xfrm>
            <a:off x="6467225" y="3590905"/>
            <a:ext cx="2676776" cy="954107"/>
          </a:xfrm>
          <a:prstGeom prst="rect">
            <a:avLst/>
          </a:prstGeom>
          <a:noFill/>
        </p:spPr>
        <p:txBody>
          <a:bodyPr wrap="square" rtlCol="0">
            <a:spAutoFit/>
          </a:bodyPr>
          <a:lstStyle/>
          <a:p>
            <a:r>
              <a:rPr lang="en-US" sz="2400" dirty="0">
                <a:hlinkClick r:id="rId9">
                  <a:extLst>
                    <a:ext uri="{A12FA001-AC4F-418D-AE19-62706E023703}">
                      <ahyp:hlinkClr xmlns:ahyp="http://schemas.microsoft.com/office/drawing/2018/hyperlinkcolor" val="tx"/>
                    </a:ext>
                  </a:extLst>
                </a:hlinkClick>
              </a:rPr>
              <a:t>ashley@wyotax.org</a:t>
            </a:r>
            <a:endParaRPr lang="en-US" sz="2400" dirty="0"/>
          </a:p>
          <a:p>
            <a:endParaRPr lang="en-US" sz="3200" dirty="0"/>
          </a:p>
        </p:txBody>
      </p:sp>
      <p:sp>
        <p:nvSpPr>
          <p:cNvPr id="19" name="TextBox 18">
            <a:extLst>
              <a:ext uri="{FF2B5EF4-FFF2-40B4-BE49-F238E27FC236}">
                <a16:creationId xmlns:a16="http://schemas.microsoft.com/office/drawing/2014/main" id="{E063724E-2EA0-4E8C-A77F-5710674EF401}"/>
              </a:ext>
            </a:extLst>
          </p:cNvPr>
          <p:cNvSpPr txBox="1"/>
          <p:nvPr/>
        </p:nvSpPr>
        <p:spPr>
          <a:xfrm>
            <a:off x="6313478" y="4441557"/>
            <a:ext cx="4648200" cy="1077218"/>
          </a:xfrm>
          <a:prstGeom prst="rect">
            <a:avLst/>
          </a:prstGeom>
          <a:noFill/>
        </p:spPr>
        <p:txBody>
          <a:bodyPr wrap="square" rtlCol="0" anchor="t">
            <a:spAutoFit/>
          </a:bodyPr>
          <a:lstStyle/>
          <a:p>
            <a:r>
              <a:rPr lang="en-US" sz="1600" dirty="0"/>
              <a:t>200 E 8th Avenue, Ste. 208 </a:t>
            </a:r>
          </a:p>
          <a:p>
            <a:r>
              <a:rPr lang="en-US" sz="1600" dirty="0"/>
              <a:t>Cheyenne, WY  82001</a:t>
            </a:r>
          </a:p>
          <a:p>
            <a:r>
              <a:rPr lang="en-US" sz="1600" dirty="0"/>
              <a:t>307.635.8761 o | 30.575.4459 c</a:t>
            </a:r>
          </a:p>
          <a:p>
            <a:r>
              <a:rPr lang="en-US" sz="1600" dirty="0"/>
              <a:t>www.wyotax.org </a:t>
            </a:r>
          </a:p>
        </p:txBody>
      </p:sp>
    </p:spTree>
    <p:extLst>
      <p:ext uri="{BB962C8B-B14F-4D97-AF65-F5344CB8AC3E}">
        <p14:creationId xmlns:p14="http://schemas.microsoft.com/office/powerpoint/2010/main" val="5631154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6553200" cy="762000"/>
          </a:xfrm>
        </p:spPr>
        <p:txBody>
          <a:bodyPr/>
          <a:lstStyle/>
          <a:p>
            <a:r>
              <a:rPr lang="en-US" dirty="0"/>
              <a:t>Wyoming Taxpayers Association</a:t>
            </a:r>
          </a:p>
        </p:txBody>
      </p:sp>
      <p:sp>
        <p:nvSpPr>
          <p:cNvPr id="3" name="Content Placeholder 2"/>
          <p:cNvSpPr>
            <a:spLocks noGrp="1"/>
          </p:cNvSpPr>
          <p:nvPr>
            <p:ph idx="1"/>
          </p:nvPr>
        </p:nvSpPr>
        <p:spPr/>
        <p:txBody>
          <a:bodyPr/>
          <a:lstStyle/>
          <a:p>
            <a:pPr marL="457189" indent="-457189">
              <a:buFont typeface="Arial" panose="020B0604020202020204" pitchFamily="34" charset="0"/>
              <a:buChar char="•"/>
            </a:pPr>
            <a:endParaRPr lang="en-US" dirty="0"/>
          </a:p>
          <a:p>
            <a:pPr marL="0" indent="0" algn="ctr"/>
            <a:endParaRPr lang="en-US" dirty="0">
              <a:solidFill>
                <a:schemeClr val="accent1"/>
              </a:solidFill>
            </a:endParaRPr>
          </a:p>
          <a:p>
            <a:pPr marL="0" indent="0" algn="ctr"/>
            <a:r>
              <a:rPr lang="en-US" sz="5400" dirty="0">
                <a:solidFill>
                  <a:schemeClr val="accent1"/>
                </a:solidFill>
              </a:rPr>
              <a:t>What is the WTA?</a:t>
            </a:r>
          </a:p>
        </p:txBody>
      </p:sp>
      <p:sp>
        <p:nvSpPr>
          <p:cNvPr id="4"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5" name="Footer Placeholder 4"/>
          <p:cNvSpPr>
            <a:spLocks noGrp="1"/>
          </p:cNvSpPr>
          <p:nvPr>
            <p:ph type="ftr" sz="quarter" idx="11"/>
          </p:nvPr>
        </p:nvSpPr>
        <p:spPr/>
        <p:txBody>
          <a:bodyPr/>
          <a:lstStyle/>
          <a:p>
            <a:r>
              <a:rPr lang="en-US" dirty="0"/>
              <a:t>Wyoming Taxpayers Association</a:t>
            </a:r>
          </a:p>
        </p:txBody>
      </p:sp>
      <p:sp>
        <p:nvSpPr>
          <p:cNvPr id="6" name="Slide Number Placeholder 5"/>
          <p:cNvSpPr>
            <a:spLocks noGrp="1"/>
          </p:cNvSpPr>
          <p:nvPr>
            <p:ph type="sldNum" sz="quarter" idx="12"/>
          </p:nvPr>
        </p:nvSpPr>
        <p:spPr/>
        <p:txBody>
          <a:bodyPr/>
          <a:lstStyle/>
          <a:p>
            <a:r>
              <a:rPr lang="en-US" dirty="0"/>
              <a:t>| Page  </a:t>
            </a:r>
            <a:fld id="{EDA4EA49-0405-024F-BF6E-43E30C18B5FA}" type="slidenum">
              <a:rPr lang="en-US" smtClean="0"/>
              <a:pPr/>
              <a:t>4</a:t>
            </a:fld>
            <a:endParaRPr lang="en-US" dirty="0"/>
          </a:p>
        </p:txBody>
      </p:sp>
    </p:spTree>
    <p:extLst>
      <p:ext uri="{BB962C8B-B14F-4D97-AF65-F5344CB8AC3E}">
        <p14:creationId xmlns:p14="http://schemas.microsoft.com/office/powerpoint/2010/main" val="9759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10"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1" name="Footer Placeholder 4"/>
          <p:cNvSpPr>
            <a:spLocks noGrp="1"/>
          </p:cNvSpPr>
          <p:nvPr>
            <p:ph type="ftr" sz="quarter" idx="11"/>
          </p:nvPr>
        </p:nvSpPr>
        <p:spPr/>
        <p:txBody>
          <a:bodyPr/>
          <a:lstStyle/>
          <a:p>
            <a:r>
              <a:rPr lang="en-US" dirty="0"/>
              <a:t>Wyoming Taxpayers Association</a:t>
            </a:r>
          </a:p>
        </p:txBody>
      </p:sp>
      <p:sp>
        <p:nvSpPr>
          <p:cNvPr id="14" name="Slide Number Placeholder 5"/>
          <p:cNvSpPr>
            <a:spLocks noGrp="1"/>
          </p:cNvSpPr>
          <p:nvPr>
            <p:ph type="sldNum" sz="quarter" idx="12"/>
          </p:nvPr>
        </p:nvSpPr>
        <p:spPr/>
        <p:txBody>
          <a:bodyPr/>
          <a:lstStyle/>
          <a:p>
            <a:r>
              <a:rPr lang="en-US" dirty="0"/>
              <a:t>| Page  </a:t>
            </a:r>
            <a:fld id="{EDA4EA49-0405-024F-BF6E-43E30C18B5FA}" type="slidenum">
              <a:rPr lang="en-US" smtClean="0"/>
              <a:pPr/>
              <a:t>5</a:t>
            </a:fld>
            <a:endParaRPr lang="en-US" dirty="0"/>
          </a:p>
        </p:txBody>
      </p:sp>
      <p:sp>
        <p:nvSpPr>
          <p:cNvPr id="12" name="Rectangle 5"/>
          <p:cNvSpPr txBox="1">
            <a:spLocks noChangeArrowheads="1"/>
          </p:cNvSpPr>
          <p:nvPr/>
        </p:nvSpPr>
        <p:spPr bwMode="auto">
          <a:xfrm>
            <a:off x="152400" y="152400"/>
            <a:ext cx="88392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endParaRPr lang="en-US" b="1" dirty="0">
              <a:ln w="6350">
                <a:noFill/>
              </a:ln>
              <a:solidFill>
                <a:prstClr val="white"/>
              </a:solidFill>
              <a:effectLst>
                <a:outerShdw blurRad="114300" dist="101600" dir="2700000" algn="tl" rotWithShape="0">
                  <a:srgbClr val="000000">
                    <a:alpha val="40000"/>
                  </a:srgbClr>
                </a:outerShdw>
              </a:effectLst>
              <a:ea typeface="+mj-ea"/>
              <a:cs typeface="+mj-cs"/>
            </a:endParaRPr>
          </a:p>
        </p:txBody>
      </p:sp>
      <p:sp>
        <p:nvSpPr>
          <p:cNvPr id="13" name="Rectangle 5"/>
          <p:cNvSpPr txBox="1">
            <a:spLocks noChangeArrowheads="1"/>
          </p:cNvSpPr>
          <p:nvPr/>
        </p:nvSpPr>
        <p:spPr bwMode="auto">
          <a:xfrm>
            <a:off x="609600" y="122238"/>
            <a:ext cx="8229600" cy="7921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dirty="0">
              <a:solidFill>
                <a:prstClr val="white"/>
              </a:solidFill>
            </a:endParaRPr>
          </a:p>
        </p:txBody>
      </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3000" contrast="-20000"/>
                    </a14:imgEffect>
                  </a14:imgLayer>
                </a14:imgProps>
              </a:ext>
              <a:ext uri="{28A0092B-C50C-407E-A947-70E740481C1C}">
                <a14:useLocalDpi xmlns:a14="http://schemas.microsoft.com/office/drawing/2010/main" val="0"/>
              </a:ext>
            </a:extLst>
          </a:blip>
          <a:srcRect/>
          <a:stretch>
            <a:fillRect/>
          </a:stretch>
        </p:blipFill>
        <p:spPr bwMode="auto">
          <a:xfrm>
            <a:off x="7219" y="-106680"/>
            <a:ext cx="932252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E07E0FC6-D07A-4C78-AF0C-4ABE42FF3428}"/>
              </a:ext>
            </a:extLst>
          </p:cNvPr>
          <p:cNvSpPr txBox="1"/>
          <p:nvPr/>
        </p:nvSpPr>
        <p:spPr>
          <a:xfrm>
            <a:off x="152400" y="1524000"/>
            <a:ext cx="8991600" cy="5247080"/>
          </a:xfrm>
          <a:prstGeom prst="rect">
            <a:avLst/>
          </a:prstGeom>
          <a:noFill/>
        </p:spPr>
        <p:txBody>
          <a:bodyPr wrap="square" rtlCol="0">
            <a:spAutoFit/>
          </a:bodyPr>
          <a:lstStyle/>
          <a:p>
            <a:r>
              <a:rPr lang="en-US" sz="2800" dirty="0"/>
              <a:t>JUSTIFIED</a:t>
            </a:r>
          </a:p>
          <a:p>
            <a:pPr marL="342900" marR="0" lvl="0" indent="-342900">
              <a:spcBef>
                <a:spcPts val="0"/>
              </a:spcBef>
              <a:spcAft>
                <a:spcPts val="0"/>
              </a:spcAft>
              <a:buFont typeface="Wingdings" panose="05000000000000000000" pitchFamily="2" charset="2"/>
              <a:buChar char=""/>
            </a:pPr>
            <a:r>
              <a:rPr lang="en-US" sz="1600" b="1" dirty="0">
                <a:solidFill>
                  <a:srgbClr val="000000"/>
                </a:solidFill>
                <a:effectLst/>
                <a:latin typeface="Arial Narrow" panose="020B0606020202030204" pitchFamily="34" charset="0"/>
                <a:ea typeface="Times New Roman" panose="02020603050405020304" pitchFamily="18" charset="0"/>
                <a:cs typeface="Lucida Sans" panose="020B0602030504020204" pitchFamily="34" charset="0"/>
              </a:rPr>
              <a:t>Is there a justified need for the tax and is it fiscally prudent?</a:t>
            </a:r>
            <a:endParaRPr lang="en-US" sz="16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dirty="0">
                <a:solidFill>
                  <a:srgbClr val="000000"/>
                </a:solidFill>
                <a:effectLst/>
                <a:latin typeface="Arial Narrow" panose="020B0606020202030204" pitchFamily="34" charset="0"/>
                <a:ea typeface="Times New Roman" panose="02020603050405020304" pitchFamily="18" charset="0"/>
                <a:cs typeface="Lucida Sans" panose="020B0602030504020204" pitchFamily="34" charset="0"/>
              </a:rPr>
              <a:t>Are existing government funds spent efficiently before considering a new tax?</a:t>
            </a:r>
            <a:endParaRPr lang="en-US" sz="16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dirty="0">
                <a:solidFill>
                  <a:srgbClr val="000000"/>
                </a:solidFill>
                <a:effectLst/>
                <a:latin typeface="Arial Narrow" panose="020B0606020202030204" pitchFamily="34" charset="0"/>
                <a:ea typeface="Times New Roman" panose="02020603050405020304" pitchFamily="18" charset="0"/>
                <a:cs typeface="Lucida Sans" panose="020B0602030504020204" pitchFamily="34" charset="0"/>
              </a:rPr>
              <a:t>Is the primary goal of the tax to generate revenue or does it modify behavior or influence policy?</a:t>
            </a:r>
            <a:endParaRPr lang="en-US" sz="4400" dirty="0"/>
          </a:p>
          <a:p>
            <a:r>
              <a:rPr lang="en-US" sz="2800" dirty="0"/>
              <a:t>EQUITABLE</a:t>
            </a:r>
          </a:p>
          <a:p>
            <a:pPr marL="342900" marR="0" lvl="0" indent="-342900">
              <a:spcBef>
                <a:spcPts val="0"/>
              </a:spcBef>
              <a:spcAft>
                <a:spcPts val="0"/>
              </a:spcAft>
              <a:buFont typeface="Wingdings" panose="05000000000000000000" pitchFamily="2" charset="2"/>
              <a:buChar char=""/>
            </a:pPr>
            <a:r>
              <a:rPr lang="en-US" sz="1600" b="1" dirty="0">
                <a:solidFill>
                  <a:srgbClr val="000000"/>
                </a:solidFill>
                <a:effectLst/>
                <a:latin typeface="Arial Narrow" panose="020B0606020202030204" pitchFamily="34" charset="0"/>
                <a:ea typeface="Times New Roman" panose="02020603050405020304" pitchFamily="18" charset="0"/>
                <a:cs typeface="Lucida Sans" panose="020B0602030504020204" pitchFamily="34" charset="0"/>
              </a:rPr>
              <a:t>Does the tax impose equal and uniform liabilities upon similarly situated taxpayers?</a:t>
            </a:r>
            <a:endParaRPr lang="en-US" sz="16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dirty="0">
                <a:solidFill>
                  <a:srgbClr val="000000"/>
                </a:solidFill>
                <a:effectLst/>
                <a:latin typeface="Arial Narrow" panose="020B0606020202030204" pitchFamily="34" charset="0"/>
                <a:ea typeface="Times New Roman" panose="02020603050405020304" pitchFamily="18" charset="0"/>
                <a:cs typeface="Lucida Sans" panose="020B0602030504020204" pitchFamily="34" charset="0"/>
              </a:rPr>
              <a:t>Is the tax constitutional?</a:t>
            </a:r>
            <a:endParaRPr lang="en-US" sz="16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dirty="0">
                <a:solidFill>
                  <a:srgbClr val="000000"/>
                </a:solidFill>
                <a:effectLst/>
                <a:latin typeface="Arial Narrow" panose="020B0606020202030204" pitchFamily="34" charset="0"/>
                <a:ea typeface="Times New Roman" panose="02020603050405020304" pitchFamily="18" charset="0"/>
                <a:cs typeface="Lucida Sans" panose="020B0602030504020204" pitchFamily="34" charset="0"/>
              </a:rPr>
              <a:t>Does the tax disadvantage one taxpayer over another?</a:t>
            </a:r>
            <a:endParaRPr lang="en-US" sz="16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dirty="0">
                <a:solidFill>
                  <a:srgbClr val="000000"/>
                </a:solidFill>
                <a:effectLst/>
                <a:latin typeface="Arial Narrow" panose="020B0606020202030204" pitchFamily="34" charset="0"/>
                <a:ea typeface="Times New Roman" panose="02020603050405020304" pitchFamily="18" charset="0"/>
                <a:cs typeface="Lucida Sans" panose="020B0602030504020204" pitchFamily="34" charset="0"/>
              </a:rPr>
              <a:t>Will the tax distort economic behavior?</a:t>
            </a:r>
            <a:endParaRPr lang="en-US" sz="1600" dirty="0">
              <a:effectLst/>
              <a:latin typeface="Arial" panose="020B0604020202020204" pitchFamily="34" charset="0"/>
              <a:ea typeface="Times New Roman" panose="02020603050405020304" pitchFamily="18" charset="0"/>
            </a:endParaRPr>
          </a:p>
          <a:p>
            <a:r>
              <a:rPr lang="en-US" sz="2800" dirty="0"/>
              <a:t>STABLE</a:t>
            </a:r>
          </a:p>
          <a:p>
            <a:pPr marL="342900" marR="0" lvl="0" indent="-342900">
              <a:spcBef>
                <a:spcPts val="0"/>
              </a:spcBef>
              <a:spcAft>
                <a:spcPts val="0"/>
              </a:spcAft>
              <a:buClr>
                <a:srgbClr val="000000"/>
              </a:buClr>
              <a:buFont typeface="Wingdings" panose="05000000000000000000" pitchFamily="2" charset="2"/>
              <a:buChar char=""/>
              <a:tabLst>
                <a:tab pos="457200" algn="l"/>
              </a:tabLst>
            </a:pPr>
            <a:r>
              <a:rPr lang="en-US" sz="1600" b="1" dirty="0">
                <a:solidFill>
                  <a:srgbClr val="000000"/>
                </a:solidFill>
                <a:effectLst/>
                <a:latin typeface="Arial Narrow" panose="020B0606020202030204" pitchFamily="34" charset="0"/>
                <a:ea typeface="Times New Roman" panose="02020603050405020304" pitchFamily="18" charset="0"/>
                <a:cs typeface="Lucida Sans" panose="020B0602030504020204" pitchFamily="34" charset="0"/>
              </a:rPr>
              <a:t>Is the tax stable and predictable under changing political, economic, regulatory and environmental conditions?</a:t>
            </a:r>
            <a:endParaRPr lang="en-US" sz="16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Clr>
                <a:srgbClr val="000000"/>
              </a:buClr>
              <a:buFont typeface="Wingdings" panose="05000000000000000000" pitchFamily="2" charset="2"/>
              <a:buChar char=""/>
              <a:tabLst>
                <a:tab pos="457200" algn="l"/>
              </a:tabLst>
            </a:pPr>
            <a:r>
              <a:rPr lang="en-US" sz="1600" b="1" dirty="0">
                <a:solidFill>
                  <a:srgbClr val="000000"/>
                </a:solidFill>
                <a:effectLst/>
                <a:latin typeface="Arial Narrow" panose="020B0606020202030204" pitchFamily="34" charset="0"/>
                <a:ea typeface="Times New Roman" panose="02020603050405020304" pitchFamily="18" charset="0"/>
                <a:cs typeface="Lucida Sans" panose="020B0602030504020204" pitchFamily="34" charset="0"/>
              </a:rPr>
              <a:t>Does the tax result in diversification in taxation?</a:t>
            </a:r>
            <a:endParaRPr lang="en-US" sz="3200" dirty="0"/>
          </a:p>
          <a:p>
            <a:r>
              <a:rPr lang="en-US" sz="2800" dirty="0"/>
              <a:t>TRANSPARENT</a:t>
            </a:r>
          </a:p>
          <a:p>
            <a:pPr marL="342900" marR="0" lvl="0" indent="-342900">
              <a:spcBef>
                <a:spcPts val="0"/>
              </a:spcBef>
              <a:spcAft>
                <a:spcPts val="0"/>
              </a:spcAft>
              <a:buFont typeface="Wingdings" panose="05000000000000000000" pitchFamily="2" charset="2"/>
              <a:buChar char=""/>
            </a:pPr>
            <a:r>
              <a:rPr lang="en-US" sz="1600" b="1" dirty="0">
                <a:solidFill>
                  <a:srgbClr val="000000"/>
                </a:solidFill>
                <a:effectLst/>
                <a:latin typeface="Arial Narrow" panose="020B0606020202030204" pitchFamily="34" charset="0"/>
                <a:ea typeface="Times New Roman" panose="02020603050405020304" pitchFamily="18" charset="0"/>
                <a:cs typeface="Lucida Sans" panose="020B0602030504020204" pitchFamily="34" charset="0"/>
              </a:rPr>
              <a:t>Is the tax visible, accountable and auditable?</a:t>
            </a:r>
            <a:endParaRPr lang="en-US" sz="16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600" b="1" dirty="0">
                <a:solidFill>
                  <a:srgbClr val="000000"/>
                </a:solidFill>
                <a:effectLst/>
                <a:latin typeface="Arial Narrow" panose="020B0606020202030204" pitchFamily="34" charset="0"/>
                <a:ea typeface="Times New Roman" panose="02020603050405020304" pitchFamily="18" charset="0"/>
                <a:cs typeface="Lucida Sans" panose="020B0602030504020204" pitchFamily="34" charset="0"/>
              </a:rPr>
              <a:t>Is the tax easy to understand, administer and cost effective to collect?</a:t>
            </a:r>
            <a:endParaRPr lang="en-US" sz="1600" dirty="0">
              <a:effectLst/>
              <a:latin typeface="Arial" panose="020B0604020202020204" pitchFamily="34"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32479875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4063" y="1508919"/>
            <a:ext cx="9144000" cy="52578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buClr>
                <a:schemeClr val="accent2"/>
              </a:buClr>
              <a:buNone/>
            </a:pPr>
            <a:r>
              <a:rPr lang="en-US" b="1" i="1" dirty="0">
                <a:solidFill>
                  <a:schemeClr val="accent1"/>
                </a:solidFill>
                <a:latin typeface="Times New Roman" panose="02020603050405020304" pitchFamily="18" charset="0"/>
                <a:cs typeface="Arial" pitchFamily="34" charset="0"/>
              </a:rPr>
              <a:t>“Wyoming’s tax structure lacks equity, stability, and balance.” </a:t>
            </a:r>
            <a:r>
              <a:rPr lang="en-US" sz="1800" b="1" dirty="0">
                <a:solidFill>
                  <a:schemeClr val="accent1"/>
                </a:solidFill>
                <a:latin typeface="Times New Roman" panose="02020603050405020304" pitchFamily="18" charset="0"/>
                <a:cs typeface="Arial" pitchFamily="34" charset="0"/>
              </a:rPr>
              <a:t>– Tax Reform 2000 Committee</a:t>
            </a:r>
          </a:p>
          <a:p>
            <a:pPr lvl="1">
              <a:lnSpc>
                <a:spcPct val="90000"/>
              </a:lnSpc>
              <a:buClr>
                <a:schemeClr val="accent2"/>
              </a:buClr>
              <a:buFont typeface="Wingdings" pitchFamily="2" charset="2"/>
              <a:buChar char="§"/>
            </a:pPr>
            <a:r>
              <a:rPr lang="en-US" sz="2200" b="1" u="sng" dirty="0">
                <a:solidFill>
                  <a:schemeClr val="accent1"/>
                </a:solidFill>
                <a:latin typeface="Times New Roman" panose="02020603050405020304" pitchFamily="18" charset="0"/>
                <a:cs typeface="Arial" pitchFamily="34" charset="0"/>
              </a:rPr>
              <a:t>Inequitable</a:t>
            </a:r>
            <a:r>
              <a:rPr lang="en-US" sz="2200" b="1" dirty="0">
                <a:solidFill>
                  <a:schemeClr val="accent1"/>
                </a:solidFill>
                <a:latin typeface="Times New Roman" panose="02020603050405020304" pitchFamily="18" charset="0"/>
                <a:cs typeface="Arial" pitchFamily="34" charset="0"/>
              </a:rPr>
              <a:t>:</a:t>
            </a:r>
            <a:r>
              <a:rPr lang="en-US" sz="2200" dirty="0">
                <a:solidFill>
                  <a:schemeClr val="accent1"/>
                </a:solidFill>
                <a:latin typeface="Times New Roman" panose="02020603050405020304" pitchFamily="18" charset="0"/>
                <a:cs typeface="Arial" pitchFamily="34" charset="0"/>
              </a:rPr>
              <a:t> structure is regressive (lower income households pay a larger percentage of income in excise and property taxes than households with higher income).</a:t>
            </a:r>
          </a:p>
          <a:p>
            <a:pPr lvl="1">
              <a:lnSpc>
                <a:spcPct val="90000"/>
              </a:lnSpc>
              <a:buClr>
                <a:schemeClr val="accent2"/>
              </a:buClr>
              <a:buFont typeface="Wingdings" pitchFamily="2" charset="2"/>
              <a:buChar char="§"/>
            </a:pPr>
            <a:r>
              <a:rPr lang="en-US" sz="2200" b="1" u="sng" dirty="0">
                <a:solidFill>
                  <a:schemeClr val="accent1"/>
                </a:solidFill>
                <a:latin typeface="Times New Roman" panose="02020603050405020304" pitchFamily="18" charset="0"/>
                <a:cs typeface="Arial" pitchFamily="34" charset="0"/>
              </a:rPr>
              <a:t>Unstable</a:t>
            </a:r>
            <a:r>
              <a:rPr lang="en-US" sz="2200" b="1" dirty="0">
                <a:solidFill>
                  <a:schemeClr val="accent1"/>
                </a:solidFill>
                <a:latin typeface="Times New Roman" panose="02020603050405020304" pitchFamily="18" charset="0"/>
                <a:cs typeface="Arial" pitchFamily="34" charset="0"/>
              </a:rPr>
              <a:t>:</a:t>
            </a:r>
            <a:r>
              <a:rPr lang="en-US" sz="2200" dirty="0">
                <a:solidFill>
                  <a:schemeClr val="accent1"/>
                </a:solidFill>
                <a:latin typeface="Times New Roman" panose="02020603050405020304" pitchFamily="18" charset="0"/>
                <a:cs typeface="Arial" pitchFamily="34" charset="0"/>
              </a:rPr>
              <a:t> mineral production taxes based on market values many of which are subject to national and international volatility.</a:t>
            </a:r>
          </a:p>
          <a:p>
            <a:pPr lvl="1">
              <a:lnSpc>
                <a:spcPct val="90000"/>
              </a:lnSpc>
              <a:buClr>
                <a:schemeClr val="accent2"/>
              </a:buClr>
              <a:buFont typeface="Wingdings" pitchFamily="2" charset="2"/>
              <a:buChar char="§"/>
            </a:pPr>
            <a:r>
              <a:rPr lang="en-US" sz="2200" b="1" u="sng" dirty="0">
                <a:solidFill>
                  <a:schemeClr val="accent1"/>
                </a:solidFill>
                <a:latin typeface="Times New Roman" panose="02020603050405020304" pitchFamily="18" charset="0"/>
                <a:cs typeface="Arial" pitchFamily="34" charset="0"/>
              </a:rPr>
              <a:t>Lacks balance</a:t>
            </a:r>
            <a:r>
              <a:rPr lang="en-US" sz="2200" b="1" dirty="0">
                <a:solidFill>
                  <a:schemeClr val="accent1"/>
                </a:solidFill>
                <a:latin typeface="Times New Roman" panose="02020603050405020304" pitchFamily="18" charset="0"/>
                <a:cs typeface="Arial" pitchFamily="34" charset="0"/>
              </a:rPr>
              <a:t>: </a:t>
            </a:r>
            <a:r>
              <a:rPr lang="en-US" sz="2200" dirty="0">
                <a:solidFill>
                  <a:schemeClr val="accent1"/>
                </a:solidFill>
                <a:latin typeface="Times New Roman" panose="02020603050405020304" pitchFamily="18" charset="0"/>
                <a:cs typeface="Arial" pitchFamily="34" charset="0"/>
              </a:rPr>
              <a:t>Tax structure reliant on extractive industries to fund operating budget (income inelastic as mineral tax collections are unrelated to state income changes).</a:t>
            </a:r>
          </a:p>
          <a:p>
            <a:pPr lvl="1">
              <a:lnSpc>
                <a:spcPct val="90000"/>
              </a:lnSpc>
              <a:buClr>
                <a:schemeClr val="accent2"/>
              </a:buClr>
              <a:buFont typeface="Wingdings" pitchFamily="2" charset="2"/>
              <a:buChar char="§"/>
            </a:pPr>
            <a:r>
              <a:rPr lang="en-US" sz="2200" b="1" u="sng" dirty="0">
                <a:solidFill>
                  <a:schemeClr val="accent1"/>
                </a:solidFill>
                <a:latin typeface="Times New Roman" panose="02020603050405020304" pitchFamily="18" charset="0"/>
                <a:cs typeface="Arial" pitchFamily="34" charset="0"/>
              </a:rPr>
              <a:t>Primary tax sources</a:t>
            </a:r>
            <a:r>
              <a:rPr lang="en-US" sz="2200" b="1" dirty="0">
                <a:solidFill>
                  <a:schemeClr val="accent1"/>
                </a:solidFill>
                <a:latin typeface="Times New Roman" panose="02020603050405020304" pitchFamily="18" charset="0"/>
                <a:cs typeface="Arial" pitchFamily="34" charset="0"/>
              </a:rPr>
              <a:t>: </a:t>
            </a:r>
            <a:r>
              <a:rPr lang="en-US" sz="2200" dirty="0">
                <a:solidFill>
                  <a:schemeClr val="accent1"/>
                </a:solidFill>
                <a:latin typeface="Times New Roman" panose="02020603050405020304" pitchFamily="18" charset="0"/>
                <a:cs typeface="Arial" pitchFamily="34" charset="0"/>
              </a:rPr>
              <a:t>Almost 75 % of the State’s tax revenue is generated by property taxes, mineral severance taxes, and sales &amp; use taxes.</a:t>
            </a:r>
          </a:p>
          <a:p>
            <a:pPr lvl="1">
              <a:lnSpc>
                <a:spcPct val="90000"/>
              </a:lnSpc>
              <a:buClr>
                <a:schemeClr val="accent2"/>
              </a:buClr>
              <a:buFont typeface="Wingdings" pitchFamily="2" charset="2"/>
              <a:buChar char="§"/>
            </a:pPr>
            <a:r>
              <a:rPr lang="en-US" dirty="0">
                <a:solidFill>
                  <a:schemeClr val="accent1"/>
                </a:solidFill>
                <a:latin typeface="Times New Roman" panose="02020603050405020304" pitchFamily="18" charset="0"/>
                <a:cs typeface="Arial" pitchFamily="34" charset="0"/>
                <a:hlinkClick r:id="rId3"/>
              </a:rPr>
              <a:t>https://wyotax.org/research-education/wyoming-tax-reform-2000/</a:t>
            </a:r>
            <a:endParaRPr lang="en-US" dirty="0">
              <a:solidFill>
                <a:schemeClr val="accent1"/>
              </a:solidFill>
              <a:latin typeface="Times New Roman" panose="02020603050405020304" pitchFamily="18" charset="0"/>
              <a:cs typeface="Arial" pitchFamily="34" charset="0"/>
            </a:endParaRPr>
          </a:p>
          <a:p>
            <a:pPr lvl="1">
              <a:lnSpc>
                <a:spcPct val="90000"/>
              </a:lnSpc>
              <a:buClr>
                <a:schemeClr val="accent2"/>
              </a:buClr>
              <a:buFont typeface="Wingdings" pitchFamily="2" charset="2"/>
              <a:buChar char="§"/>
            </a:pPr>
            <a:endParaRPr lang="en-US" sz="3000" dirty="0">
              <a:solidFill>
                <a:schemeClr val="accent1"/>
              </a:solidFill>
              <a:latin typeface="Times New Roman" panose="02020603050405020304" pitchFamily="18" charset="0"/>
              <a:cs typeface="Arial" pitchFamily="34" charset="0"/>
            </a:endParaRPr>
          </a:p>
        </p:txBody>
      </p:sp>
      <p:sp>
        <p:nvSpPr>
          <p:cNvPr id="10"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1" name="Footer Placeholder 4"/>
          <p:cNvSpPr>
            <a:spLocks noGrp="1"/>
          </p:cNvSpPr>
          <p:nvPr>
            <p:ph type="ftr" sz="quarter" idx="11"/>
          </p:nvPr>
        </p:nvSpPr>
        <p:spPr/>
        <p:txBody>
          <a:bodyPr/>
          <a:lstStyle/>
          <a:p>
            <a:r>
              <a:rPr lang="en-US" dirty="0"/>
              <a:t>Wyoming Taxpayers Association</a:t>
            </a:r>
          </a:p>
        </p:txBody>
      </p:sp>
      <p:sp>
        <p:nvSpPr>
          <p:cNvPr id="14" name="Slide Number Placeholder 5"/>
          <p:cNvSpPr>
            <a:spLocks noGrp="1"/>
          </p:cNvSpPr>
          <p:nvPr>
            <p:ph type="sldNum" sz="quarter" idx="12"/>
          </p:nvPr>
        </p:nvSpPr>
        <p:spPr/>
        <p:txBody>
          <a:bodyPr/>
          <a:lstStyle/>
          <a:p>
            <a:r>
              <a:rPr lang="en-US" dirty="0"/>
              <a:t>| Page  </a:t>
            </a:r>
            <a:fld id="{EDA4EA49-0405-024F-BF6E-43E30C18B5FA}" type="slidenum">
              <a:rPr lang="en-US" smtClean="0"/>
              <a:pPr/>
              <a:t>6</a:t>
            </a:fld>
            <a:endParaRPr lang="en-US" dirty="0"/>
          </a:p>
        </p:txBody>
      </p:sp>
      <p:sp>
        <p:nvSpPr>
          <p:cNvPr id="8" name="Title 1"/>
          <p:cNvSpPr txBox="1">
            <a:spLocks/>
          </p:cNvSpPr>
          <p:nvPr/>
        </p:nvSpPr>
        <p:spPr>
          <a:xfrm>
            <a:off x="86225" y="944563"/>
            <a:ext cx="6553200" cy="762000"/>
          </a:xfrm>
          <a:prstGeom prst="rect">
            <a:avLst/>
          </a:prstGeom>
        </p:spPr>
        <p:txBody>
          <a:bodyPr vert="horz" wrap="square" lIns="0" tIns="0" rIns="0" bIns="0" rtlCol="0" anchor="b">
            <a:normAutofit fontScale="25000" lnSpcReduction="20000"/>
          </a:bodyPr>
          <a:lstStyle>
            <a:lvl1pPr algn="l" defTabSz="457200" rtl="0" eaLnBrk="1" latinLnBrk="0" hangingPunct="1">
              <a:lnSpc>
                <a:spcPts val="3500"/>
              </a:lnSpc>
              <a:spcBef>
                <a:spcPct val="0"/>
              </a:spcBef>
              <a:buNone/>
              <a:defRPr sz="3200" kern="1200">
                <a:solidFill>
                  <a:srgbClr val="FFF6DB"/>
                </a:solidFill>
                <a:latin typeface="Times New Roman"/>
                <a:ea typeface="+mj-ea"/>
                <a:cs typeface="Times New Roman"/>
              </a:defRPr>
            </a:lvl1pPr>
          </a:lstStyle>
          <a:p>
            <a:r>
              <a:rPr lang="en-US" sz="16000" dirty="0"/>
              <a:t>Tax Reform 2000 Committee</a:t>
            </a:r>
          </a:p>
          <a:p>
            <a:endParaRPr lang="en-US" dirty="0"/>
          </a:p>
        </p:txBody>
      </p:sp>
    </p:spTree>
    <p:extLst>
      <p:ext uri="{BB962C8B-B14F-4D97-AF65-F5344CB8AC3E}">
        <p14:creationId xmlns:p14="http://schemas.microsoft.com/office/powerpoint/2010/main" val="24865655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1" name="Footer Placeholder 4"/>
          <p:cNvSpPr>
            <a:spLocks noGrp="1"/>
          </p:cNvSpPr>
          <p:nvPr>
            <p:ph type="ftr" sz="quarter" idx="11"/>
          </p:nvPr>
        </p:nvSpPr>
        <p:spPr/>
        <p:txBody>
          <a:bodyPr/>
          <a:lstStyle/>
          <a:p>
            <a:r>
              <a:rPr lang="en-US" dirty="0"/>
              <a:t>Wyoming Taxpayers Association</a:t>
            </a:r>
          </a:p>
        </p:txBody>
      </p:sp>
      <p:sp>
        <p:nvSpPr>
          <p:cNvPr id="14" name="Slide Number Placeholder 5"/>
          <p:cNvSpPr>
            <a:spLocks noGrp="1"/>
          </p:cNvSpPr>
          <p:nvPr>
            <p:ph type="sldNum" sz="quarter" idx="12"/>
          </p:nvPr>
        </p:nvSpPr>
        <p:spPr/>
        <p:txBody>
          <a:bodyPr/>
          <a:lstStyle/>
          <a:p>
            <a:r>
              <a:rPr lang="en-US" dirty="0"/>
              <a:t>| Page  </a:t>
            </a:r>
            <a:fld id="{EDA4EA49-0405-024F-BF6E-43E30C18B5FA}" type="slidenum">
              <a:rPr lang="en-US" smtClean="0"/>
              <a:pPr/>
              <a:t>7</a:t>
            </a:fld>
            <a:endParaRPr lang="en-US" dirty="0"/>
          </a:p>
        </p:txBody>
      </p:sp>
      <p:sp>
        <p:nvSpPr>
          <p:cNvPr id="6" name="Rectangle 3"/>
          <p:cNvSpPr txBox="1">
            <a:spLocks noChangeArrowheads="1"/>
          </p:cNvSpPr>
          <p:nvPr/>
        </p:nvSpPr>
        <p:spPr bwMode="auto">
          <a:xfrm>
            <a:off x="22412" y="1574804"/>
            <a:ext cx="8686800" cy="4597396"/>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Clr>
                <a:schemeClr val="accent2"/>
              </a:buClr>
            </a:pPr>
            <a:endParaRPr lang="en-US" sz="3200" dirty="0">
              <a:solidFill>
                <a:schemeClr val="accent1"/>
              </a:solidFill>
              <a:latin typeface="+mj-lt"/>
              <a:cs typeface="Arial" pitchFamily="34" charset="0"/>
            </a:endParaRPr>
          </a:p>
        </p:txBody>
      </p:sp>
      <p:sp>
        <p:nvSpPr>
          <p:cNvPr id="10" name="Title 1"/>
          <p:cNvSpPr txBox="1">
            <a:spLocks/>
          </p:cNvSpPr>
          <p:nvPr/>
        </p:nvSpPr>
        <p:spPr>
          <a:xfrm>
            <a:off x="70468" y="381000"/>
            <a:ext cx="7244732" cy="1003304"/>
          </a:xfrm>
          <a:prstGeom prst="rect">
            <a:avLst/>
          </a:prstGeom>
        </p:spPr>
        <p:txBody>
          <a:bodyPr vert="horz" wrap="square" lIns="0" tIns="0" rIns="0" bIns="0" rtlCol="0" anchor="b">
            <a:normAutofit/>
          </a:bodyPr>
          <a:lstStyle>
            <a:lvl1pPr algn="l" defTabSz="457200" rtl="0" eaLnBrk="1" latinLnBrk="0" hangingPunct="1">
              <a:lnSpc>
                <a:spcPts val="3500"/>
              </a:lnSpc>
              <a:spcBef>
                <a:spcPct val="0"/>
              </a:spcBef>
              <a:buNone/>
              <a:defRPr sz="3200" kern="1200">
                <a:solidFill>
                  <a:srgbClr val="FFF6DB"/>
                </a:solidFill>
                <a:latin typeface="Times New Roman"/>
                <a:ea typeface="+mj-ea"/>
                <a:cs typeface="Times New Roman"/>
              </a:defRPr>
            </a:lvl1pPr>
          </a:lstStyle>
          <a:p>
            <a:r>
              <a:rPr lang="en-US" dirty="0"/>
              <a:t>Major Components of </a:t>
            </a:r>
          </a:p>
          <a:p>
            <a:r>
              <a:rPr lang="en-US" dirty="0"/>
              <a:t>Wyoming’s Tax Structure</a:t>
            </a:r>
          </a:p>
        </p:txBody>
      </p:sp>
      <p:sp>
        <p:nvSpPr>
          <p:cNvPr id="13" name="TextBox 12">
            <a:extLst>
              <a:ext uri="{FF2B5EF4-FFF2-40B4-BE49-F238E27FC236}">
                <a16:creationId xmlns:a16="http://schemas.microsoft.com/office/drawing/2014/main" id="{DC3D3AEF-AF72-44C1-ACE4-575E0D00D57E}"/>
              </a:ext>
            </a:extLst>
          </p:cNvPr>
          <p:cNvSpPr txBox="1"/>
          <p:nvPr/>
        </p:nvSpPr>
        <p:spPr>
          <a:xfrm>
            <a:off x="323850" y="5235028"/>
            <a:ext cx="4035239" cy="769441"/>
          </a:xfrm>
          <a:prstGeom prst="rect">
            <a:avLst/>
          </a:prstGeom>
          <a:noFill/>
        </p:spPr>
        <p:txBody>
          <a:bodyPr wrap="square" rtlCol="0">
            <a:spAutoFit/>
          </a:bodyPr>
          <a:lstStyle/>
          <a:p>
            <a:pPr algn="just"/>
            <a:r>
              <a:rPr lang="en-US" b="1" dirty="0"/>
              <a:t>NO INDIVIDUAL INCOME TAX </a:t>
            </a:r>
          </a:p>
          <a:p>
            <a:pPr algn="just"/>
            <a:r>
              <a:rPr lang="en-US" b="1" dirty="0"/>
              <a:t>NO CORPORATE INCOME TAX</a:t>
            </a:r>
          </a:p>
          <a:p>
            <a:pPr algn="just"/>
            <a:endParaRPr lang="en-US" sz="800" dirty="0"/>
          </a:p>
        </p:txBody>
      </p:sp>
      <p:graphicFrame>
        <p:nvGraphicFramePr>
          <p:cNvPr id="15" name="Chart 14">
            <a:extLst>
              <a:ext uri="{FF2B5EF4-FFF2-40B4-BE49-F238E27FC236}">
                <a16:creationId xmlns:a16="http://schemas.microsoft.com/office/drawing/2014/main" id="{104962C5-FB23-49DD-B145-9DFA8170D9BE}"/>
              </a:ext>
            </a:extLst>
          </p:cNvPr>
          <p:cNvGraphicFramePr>
            <a:graphicFrameLocks/>
          </p:cNvGraphicFramePr>
          <p:nvPr/>
        </p:nvGraphicFramePr>
        <p:xfrm>
          <a:off x="225519" y="1602301"/>
          <a:ext cx="3733800" cy="35178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009ED11-F168-4948-B407-1C5B45DA621B}"/>
              </a:ext>
            </a:extLst>
          </p:cNvPr>
          <p:cNvSpPr txBox="1"/>
          <p:nvPr/>
        </p:nvSpPr>
        <p:spPr>
          <a:xfrm>
            <a:off x="4162426" y="1580566"/>
            <a:ext cx="4981574" cy="4585871"/>
          </a:xfrm>
          <a:prstGeom prst="rect">
            <a:avLst/>
          </a:prstGeom>
          <a:noFill/>
        </p:spPr>
        <p:txBody>
          <a:bodyPr wrap="square" rtlCol="0">
            <a:spAutoFit/>
          </a:bodyPr>
          <a:lstStyle/>
          <a:p>
            <a:r>
              <a:rPr lang="en-US" sz="1600" b="1" dirty="0"/>
              <a:t>Property Tax - 47% </a:t>
            </a:r>
          </a:p>
          <a:p>
            <a:pPr marL="285750" indent="-285750">
              <a:buFont typeface="Arial" panose="020B0604020202020204" pitchFamily="34" charset="0"/>
              <a:buChar char="•"/>
            </a:pPr>
            <a:r>
              <a:rPr lang="en-US" sz="1400" dirty="0"/>
              <a:t>Property tax for mineral production 51% of FY23 total</a:t>
            </a:r>
          </a:p>
          <a:p>
            <a:pPr marL="285750" indent="-285750">
              <a:buFont typeface="Arial" panose="020B0604020202020204" pitchFamily="34" charset="0"/>
              <a:buChar char="•"/>
            </a:pPr>
            <a:r>
              <a:rPr lang="en-US" sz="1400" dirty="0"/>
              <a:t>Effective tax rate on owner-occupied housing value 0.56% (#47)</a:t>
            </a:r>
          </a:p>
          <a:p>
            <a:r>
              <a:rPr lang="en-US" sz="1600" b="1" dirty="0"/>
              <a:t>General Sales Tax - 26%</a:t>
            </a:r>
          </a:p>
          <a:p>
            <a:pPr marL="285750" indent="-285750">
              <a:buFont typeface="Arial" panose="020B0604020202020204" pitchFamily="34" charset="0"/>
              <a:buChar char="•"/>
            </a:pPr>
            <a:r>
              <a:rPr lang="en-US" sz="1400" dirty="0"/>
              <a:t>State tax rate 4%, avg. local rate 1.36% = 5.36% combined rate (#43)</a:t>
            </a:r>
          </a:p>
          <a:p>
            <a:r>
              <a:rPr lang="en-US" sz="1600" b="1" dirty="0"/>
              <a:t>Severance Tax - 22%</a:t>
            </a:r>
          </a:p>
          <a:p>
            <a:pPr marL="285750" indent="-285750">
              <a:buFont typeface="Arial" panose="020B0604020202020204" pitchFamily="34" charset="0"/>
              <a:buChar char="•"/>
            </a:pPr>
            <a:r>
              <a:rPr lang="en-US" sz="1400" dirty="0"/>
              <a:t>6% of value on oil &amp; gas, 4% on stripper oil</a:t>
            </a:r>
          </a:p>
          <a:p>
            <a:pPr marL="285750" indent="-285750">
              <a:buFont typeface="Arial" panose="020B0604020202020204" pitchFamily="34" charset="0"/>
              <a:buChar char="•"/>
            </a:pPr>
            <a:r>
              <a:rPr lang="en-US" sz="1400" dirty="0"/>
              <a:t>7.0%* of value on surface coal, 3.75% of value on underground coal. 6.5% as of January 1, 2021</a:t>
            </a:r>
          </a:p>
          <a:p>
            <a:r>
              <a:rPr lang="en-US" sz="1600" b="1" dirty="0"/>
              <a:t>Other Taxes - 5%</a:t>
            </a:r>
          </a:p>
          <a:p>
            <a:pPr marL="285750" indent="-285750">
              <a:buFont typeface="Arial" panose="020B0604020202020204" pitchFamily="34" charset="0"/>
              <a:buChar char="•"/>
            </a:pPr>
            <a:r>
              <a:rPr lang="en-US" sz="1400" dirty="0"/>
              <a:t>Fuel tax $0.24/gallon (#38)</a:t>
            </a:r>
          </a:p>
          <a:p>
            <a:pPr marL="285750" indent="-285750">
              <a:buFont typeface="Arial" panose="020B0604020202020204" pitchFamily="34" charset="0"/>
              <a:buChar char="•"/>
            </a:pPr>
            <a:r>
              <a:rPr lang="en-US" sz="1400" dirty="0"/>
              <a:t>Cigarette tax $0.60/pack (#43)</a:t>
            </a:r>
          </a:p>
          <a:p>
            <a:pPr marL="285750" indent="-285750">
              <a:buFont typeface="Arial" panose="020B0604020202020204" pitchFamily="34" charset="0"/>
              <a:buChar char="•"/>
            </a:pPr>
            <a:r>
              <a:rPr lang="en-US" sz="1400" dirty="0"/>
              <a:t>Alcohol – Beer $0.02/gallon (#50), Wine $0.28/gallon, </a:t>
            </a:r>
          </a:p>
          <a:p>
            <a:r>
              <a:rPr lang="en-US" sz="1400" dirty="0"/>
              <a:t>      Spirits $0.94/gallon (no ranks)</a:t>
            </a:r>
          </a:p>
          <a:p>
            <a:pPr marL="285750" indent="-285750">
              <a:buFont typeface="Arial" panose="020B0604020202020204" pitchFamily="34" charset="0"/>
              <a:buChar char="•"/>
            </a:pPr>
            <a:r>
              <a:rPr lang="en-US" sz="1400" dirty="0"/>
              <a:t>Insurance premium tax</a:t>
            </a:r>
          </a:p>
          <a:p>
            <a:pPr marL="285750" indent="-285750">
              <a:buFont typeface="Arial" panose="020B0604020202020204" pitchFamily="34" charset="0"/>
              <a:buChar char="•"/>
            </a:pPr>
            <a:r>
              <a:rPr lang="en-US" sz="1400" dirty="0"/>
              <a:t>Franchise tax</a:t>
            </a:r>
          </a:p>
          <a:p>
            <a:pPr marL="285750" indent="-285750">
              <a:buFont typeface="Arial" panose="020B0604020202020204" pitchFamily="34" charset="0"/>
              <a:buChar char="•"/>
            </a:pPr>
            <a:r>
              <a:rPr lang="en-US" sz="1400" dirty="0"/>
              <a:t>Wind generation tax </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0C7347EA-448E-5B9E-2990-BDE17A6C8582}"/>
              </a:ext>
            </a:extLst>
          </p:cNvPr>
          <p:cNvSpPr txBox="1"/>
          <p:nvPr/>
        </p:nvSpPr>
        <p:spPr>
          <a:xfrm>
            <a:off x="200938" y="5973676"/>
            <a:ext cx="8848228" cy="861774"/>
          </a:xfrm>
          <a:prstGeom prst="rect">
            <a:avLst/>
          </a:prstGeom>
          <a:noFill/>
        </p:spPr>
        <p:txBody>
          <a:bodyPr wrap="square" rtlCol="0">
            <a:spAutoFit/>
          </a:bodyPr>
          <a:lstStyle/>
          <a:p>
            <a:pPr algn="just"/>
            <a:r>
              <a:rPr lang="en-US" sz="1400" i="1" dirty="0"/>
              <a:t>Source: Wyoming Legislative Service Office Fiscal Profile 2023,  Wyoming Department of Revenue, Tax Foundation  </a:t>
            </a:r>
          </a:p>
          <a:p>
            <a:pPr algn="just"/>
            <a:r>
              <a:rPr lang="en-US" sz="1800" dirty="0"/>
              <a:t> </a:t>
            </a:r>
          </a:p>
          <a:p>
            <a:endParaRPr lang="en-US" dirty="0"/>
          </a:p>
        </p:txBody>
      </p:sp>
      <p:graphicFrame>
        <p:nvGraphicFramePr>
          <p:cNvPr id="5" name="Chart 4">
            <a:extLst>
              <a:ext uri="{FF2B5EF4-FFF2-40B4-BE49-F238E27FC236}">
                <a16:creationId xmlns:a16="http://schemas.microsoft.com/office/drawing/2014/main" id="{198DDB77-CA02-41CD-5B8E-7DF14581191D}"/>
              </a:ext>
            </a:extLst>
          </p:cNvPr>
          <p:cNvGraphicFramePr>
            <a:graphicFrameLocks/>
          </p:cNvGraphicFramePr>
          <p:nvPr>
            <p:extLst>
              <p:ext uri="{D42A27DB-BD31-4B8C-83A1-F6EECF244321}">
                <p14:modId xmlns:p14="http://schemas.microsoft.com/office/powerpoint/2010/main" val="1227809707"/>
              </p:ext>
            </p:extLst>
          </p:nvPr>
        </p:nvGraphicFramePr>
        <p:xfrm>
          <a:off x="-212911" y="1946656"/>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84463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b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br>
            <a:endParaRPr lang="en-US" dirty="0"/>
          </a:p>
        </p:txBody>
      </p:sp>
      <p:sp>
        <p:nvSpPr>
          <p:cNvPr id="9" name="Date Placeholder 3"/>
          <p:cNvSpPr>
            <a:spLocks noGrp="1"/>
          </p:cNvSpPr>
          <p:nvPr>
            <p:ph type="dt" sz="half" idx="10"/>
          </p:nvPr>
        </p:nvSpPr>
        <p:spPr/>
        <p:txBody>
          <a:bodyPr/>
          <a:lstStyle/>
          <a:p>
            <a:fld id="{F4E3AB58-DD08-564B-AD48-E1958A50A708}" type="datetime1">
              <a:rPr lang="en-US" smtClean="0"/>
              <a:pPr/>
              <a:t>10/24/2023</a:t>
            </a:fld>
            <a:endParaRPr lang="en-US" dirty="0"/>
          </a:p>
        </p:txBody>
      </p:sp>
      <p:sp>
        <p:nvSpPr>
          <p:cNvPr id="11" name="Footer Placeholder 4"/>
          <p:cNvSpPr>
            <a:spLocks noGrp="1"/>
          </p:cNvSpPr>
          <p:nvPr>
            <p:ph type="ftr" sz="quarter" idx="11"/>
          </p:nvPr>
        </p:nvSpPr>
        <p:spPr/>
        <p:txBody>
          <a:bodyPr/>
          <a:lstStyle/>
          <a:p>
            <a:r>
              <a:rPr lang="en-US" dirty="0"/>
              <a:t>Wyoming Taxpayers Association</a:t>
            </a:r>
          </a:p>
        </p:txBody>
      </p:sp>
      <p:sp>
        <p:nvSpPr>
          <p:cNvPr id="14" name="Slide Number Placeholder 5"/>
          <p:cNvSpPr>
            <a:spLocks noGrp="1"/>
          </p:cNvSpPr>
          <p:nvPr>
            <p:ph type="sldNum" sz="quarter" idx="12"/>
          </p:nvPr>
        </p:nvSpPr>
        <p:spPr/>
        <p:txBody>
          <a:bodyPr/>
          <a:lstStyle/>
          <a:p>
            <a:r>
              <a:rPr lang="en-US" dirty="0"/>
              <a:t>| Page  </a:t>
            </a:r>
            <a:fld id="{EDA4EA49-0405-024F-BF6E-43E30C18B5FA}" type="slidenum">
              <a:rPr lang="en-US" smtClean="0"/>
              <a:pPr/>
              <a:t>8</a:t>
            </a:fld>
            <a:endParaRPr lang="en-US" dirty="0"/>
          </a:p>
        </p:txBody>
      </p:sp>
      <p:sp>
        <p:nvSpPr>
          <p:cNvPr id="6" name="Rectangle 3"/>
          <p:cNvSpPr txBox="1">
            <a:spLocks noChangeArrowheads="1"/>
          </p:cNvSpPr>
          <p:nvPr/>
        </p:nvSpPr>
        <p:spPr bwMode="auto">
          <a:xfrm>
            <a:off x="685800" y="1553692"/>
            <a:ext cx="8686800" cy="4597396"/>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buClr>
                <a:schemeClr val="accent2"/>
              </a:buClr>
            </a:pPr>
            <a:endParaRPr lang="en-US" sz="2000" dirty="0">
              <a:hlinkClick r:id="rId3"/>
            </a:endParaRPr>
          </a:p>
          <a:p>
            <a:pPr marL="0" indent="0">
              <a:lnSpc>
                <a:spcPct val="90000"/>
              </a:lnSpc>
              <a:buClr>
                <a:schemeClr val="accent2"/>
              </a:buClr>
              <a:buNone/>
            </a:pPr>
            <a:endParaRPr lang="en-US" sz="2000" dirty="0">
              <a:hlinkClick r:id="rId3"/>
            </a:endParaRPr>
          </a:p>
        </p:txBody>
      </p:sp>
      <p:sp>
        <p:nvSpPr>
          <p:cNvPr id="10" name="Title 1"/>
          <p:cNvSpPr txBox="1">
            <a:spLocks/>
          </p:cNvSpPr>
          <p:nvPr/>
        </p:nvSpPr>
        <p:spPr>
          <a:xfrm>
            <a:off x="70468" y="381000"/>
            <a:ext cx="7244732" cy="1003304"/>
          </a:xfrm>
          <a:prstGeom prst="rect">
            <a:avLst/>
          </a:prstGeom>
        </p:spPr>
        <p:txBody>
          <a:bodyPr vert="horz" wrap="square" lIns="0" tIns="0" rIns="0" bIns="0" rtlCol="0" anchor="b">
            <a:normAutofit fontScale="85000" lnSpcReduction="10000"/>
          </a:bodyPr>
          <a:lstStyle>
            <a:lvl1pPr algn="l" defTabSz="457200" rtl="0" eaLnBrk="1" latinLnBrk="0" hangingPunct="1">
              <a:lnSpc>
                <a:spcPts val="3500"/>
              </a:lnSpc>
              <a:spcBef>
                <a:spcPct val="0"/>
              </a:spcBef>
              <a:buNone/>
              <a:defRPr sz="3200" kern="1200">
                <a:solidFill>
                  <a:srgbClr val="FFF6DB"/>
                </a:solidFill>
                <a:latin typeface="Times New Roman"/>
                <a:ea typeface="+mj-ea"/>
                <a:cs typeface="Times New Roman"/>
              </a:defRPr>
            </a:lvl1pPr>
          </a:lstStyle>
          <a:p>
            <a:r>
              <a:rPr lang="en-US" dirty="0"/>
              <a:t>Major Components of Wyoming’s Tax Structure </a:t>
            </a:r>
          </a:p>
          <a:p>
            <a:r>
              <a:rPr lang="en-US" i="1" dirty="0"/>
              <a:t>How Does Wyoming Compare?</a:t>
            </a:r>
          </a:p>
        </p:txBody>
      </p:sp>
      <p:graphicFrame>
        <p:nvGraphicFramePr>
          <p:cNvPr id="8" name="Chart 7">
            <a:extLst>
              <a:ext uri="{FF2B5EF4-FFF2-40B4-BE49-F238E27FC236}">
                <a16:creationId xmlns:a16="http://schemas.microsoft.com/office/drawing/2014/main" id="{5B267AA9-CFF9-E3F3-AEB5-BD53410DBE18}"/>
              </a:ext>
            </a:extLst>
          </p:cNvPr>
          <p:cNvGraphicFramePr>
            <a:graphicFrameLocks/>
          </p:cNvGraphicFramePr>
          <p:nvPr>
            <p:extLst>
              <p:ext uri="{D42A27DB-BD31-4B8C-83A1-F6EECF244321}">
                <p14:modId xmlns:p14="http://schemas.microsoft.com/office/powerpoint/2010/main" val="3929742993"/>
              </p:ext>
            </p:extLst>
          </p:nvPr>
        </p:nvGraphicFramePr>
        <p:xfrm>
          <a:off x="975360" y="1381163"/>
          <a:ext cx="6705600" cy="35078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A2B09683-53DC-EC4E-9826-E90A82E8ED8F}"/>
              </a:ext>
            </a:extLst>
          </p:cNvPr>
          <p:cNvGraphicFramePr>
            <a:graphicFrameLocks noGrp="1"/>
          </p:cNvGraphicFramePr>
          <p:nvPr>
            <p:extLst>
              <p:ext uri="{D42A27DB-BD31-4B8C-83A1-F6EECF244321}">
                <p14:modId xmlns:p14="http://schemas.microsoft.com/office/powerpoint/2010/main" val="1422416936"/>
              </p:ext>
            </p:extLst>
          </p:nvPr>
        </p:nvGraphicFramePr>
        <p:xfrm>
          <a:off x="1600200" y="4888995"/>
          <a:ext cx="5168900" cy="1411605"/>
        </p:xfrm>
        <a:graphic>
          <a:graphicData uri="http://schemas.openxmlformats.org/drawingml/2006/table">
            <a:tbl>
              <a:tblPr>
                <a:tableStyleId>{5C22544A-7EE6-4342-B048-85BDC9FD1C3A}</a:tableStyleId>
              </a:tblPr>
              <a:tblGrid>
                <a:gridCol w="951331">
                  <a:extLst>
                    <a:ext uri="{9D8B030D-6E8A-4147-A177-3AD203B41FA5}">
                      <a16:colId xmlns:a16="http://schemas.microsoft.com/office/drawing/2014/main" val="3057061057"/>
                    </a:ext>
                  </a:extLst>
                </a:gridCol>
                <a:gridCol w="1284297">
                  <a:extLst>
                    <a:ext uri="{9D8B030D-6E8A-4147-A177-3AD203B41FA5}">
                      <a16:colId xmlns:a16="http://schemas.microsoft.com/office/drawing/2014/main" val="3520590172"/>
                    </a:ext>
                  </a:extLst>
                </a:gridCol>
                <a:gridCol w="1360404">
                  <a:extLst>
                    <a:ext uri="{9D8B030D-6E8A-4147-A177-3AD203B41FA5}">
                      <a16:colId xmlns:a16="http://schemas.microsoft.com/office/drawing/2014/main" val="1018224600"/>
                    </a:ext>
                  </a:extLst>
                </a:gridCol>
                <a:gridCol w="1572868">
                  <a:extLst>
                    <a:ext uri="{9D8B030D-6E8A-4147-A177-3AD203B41FA5}">
                      <a16:colId xmlns:a16="http://schemas.microsoft.com/office/drawing/2014/main" val="3348037192"/>
                    </a:ext>
                  </a:extLst>
                </a:gridCol>
              </a:tblGrid>
              <a:tr h="127000">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Sales Tax Rate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Income Tax Rate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Property Tax Burden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7998422"/>
                  </a:ext>
                </a:extLst>
              </a:tr>
              <a:tr h="203200">
                <a:tc>
                  <a:txBody>
                    <a:bodyPr/>
                    <a:lstStyle/>
                    <a:p>
                      <a:pPr algn="l" fontAlgn="b"/>
                      <a:r>
                        <a:rPr lang="en-US" sz="1200" u="none" strike="noStrike" dirty="0">
                          <a:effectLst/>
                        </a:rPr>
                        <a:t>Montana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6.75%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3,640.00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0194630"/>
                  </a:ext>
                </a:extLst>
              </a:tr>
              <a:tr h="203200">
                <a:tc>
                  <a:txBody>
                    <a:bodyPr/>
                    <a:lstStyle/>
                    <a:p>
                      <a:pPr algn="l" fontAlgn="b"/>
                      <a:r>
                        <a:rPr lang="en-US" sz="1200" u="none" strike="noStrike" dirty="0">
                          <a:effectLst/>
                        </a:rPr>
                        <a:t>Colorado</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7.79%</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4.40%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2,730.00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8796043"/>
                  </a:ext>
                </a:extLst>
              </a:tr>
              <a:tr h="203200">
                <a:tc>
                  <a:txBody>
                    <a:bodyPr/>
                    <a:lstStyle/>
                    <a:p>
                      <a:pPr algn="l" fontAlgn="b"/>
                      <a:r>
                        <a:rPr lang="en-US" sz="1200" u="none" strike="noStrike">
                          <a:effectLst/>
                        </a:rPr>
                        <a:t>South Dakota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6.11%</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4,725.00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8194289"/>
                  </a:ext>
                </a:extLst>
              </a:tr>
              <a:tr h="203200">
                <a:tc>
                  <a:txBody>
                    <a:bodyPr/>
                    <a:lstStyle/>
                    <a:p>
                      <a:pPr algn="l" fontAlgn="b"/>
                      <a:r>
                        <a:rPr lang="en-US" sz="1200" u="none" strike="noStrike">
                          <a:effectLst/>
                        </a:rPr>
                        <a:t>Nebraska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6.97%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6.64%</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6,965.00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7246735"/>
                  </a:ext>
                </a:extLst>
              </a:tr>
              <a:tr h="203200">
                <a:tc>
                  <a:txBody>
                    <a:bodyPr/>
                    <a:lstStyle/>
                    <a:p>
                      <a:pPr algn="l" fontAlgn="b"/>
                      <a:r>
                        <a:rPr lang="en-US" sz="1200" u="none" strike="noStrike">
                          <a:effectLst/>
                        </a:rPr>
                        <a:t>Utah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7.20%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4.85%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2,625.00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723796"/>
                  </a:ext>
                </a:extLst>
              </a:tr>
              <a:tr h="203200">
                <a:tc>
                  <a:txBody>
                    <a:bodyPr/>
                    <a:lstStyle/>
                    <a:p>
                      <a:pPr algn="l" fontAlgn="b"/>
                      <a:r>
                        <a:rPr lang="en-US" sz="1200" u="none" strike="noStrike">
                          <a:effectLst/>
                        </a:rPr>
                        <a:t>Wyoming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5.44%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2,503.00 </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8591638"/>
                  </a:ext>
                </a:extLst>
              </a:tr>
            </a:tbl>
          </a:graphicData>
        </a:graphic>
      </p:graphicFrame>
      <p:sp>
        <p:nvSpPr>
          <p:cNvPr id="4" name="TextBox 3">
            <a:extLst>
              <a:ext uri="{FF2B5EF4-FFF2-40B4-BE49-F238E27FC236}">
                <a16:creationId xmlns:a16="http://schemas.microsoft.com/office/drawing/2014/main" id="{712B3BDA-3835-29C9-099E-9BA88C5F9257}"/>
              </a:ext>
            </a:extLst>
          </p:cNvPr>
          <p:cNvSpPr txBox="1"/>
          <p:nvPr/>
        </p:nvSpPr>
        <p:spPr>
          <a:xfrm>
            <a:off x="6769100" y="5909125"/>
            <a:ext cx="2603500" cy="400110"/>
          </a:xfrm>
          <a:prstGeom prst="rect">
            <a:avLst/>
          </a:prstGeom>
          <a:noFill/>
        </p:spPr>
        <p:txBody>
          <a:bodyPr wrap="square" rtlCol="0">
            <a:spAutoFit/>
          </a:bodyPr>
          <a:lstStyle/>
          <a:p>
            <a:r>
              <a:rPr lang="en-US" sz="1000" dirty="0"/>
              <a:t>Sources: Wyoming Department of Revenue, Tax Foundation </a:t>
            </a:r>
          </a:p>
        </p:txBody>
      </p:sp>
    </p:spTree>
    <p:extLst>
      <p:ext uri="{BB962C8B-B14F-4D97-AF65-F5344CB8AC3E}">
        <p14:creationId xmlns:p14="http://schemas.microsoft.com/office/powerpoint/2010/main" val="36379728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224-11BD-16A9-4042-60D4A7A04C0F}"/>
              </a:ext>
            </a:extLst>
          </p:cNvPr>
          <p:cNvSpPr>
            <a:spLocks noGrp="1"/>
          </p:cNvSpPr>
          <p:nvPr>
            <p:ph type="title"/>
          </p:nvPr>
        </p:nvSpPr>
        <p:spPr>
          <a:xfrm>
            <a:off x="152400" y="533400"/>
            <a:ext cx="6553200" cy="762000"/>
          </a:xfrm>
        </p:spPr>
        <p:txBody>
          <a:bodyPr/>
          <a:lstStyle/>
          <a:p>
            <a:r>
              <a:rPr lang="en-US" dirty="0"/>
              <a:t>Excise – The Power of a Penny</a:t>
            </a:r>
          </a:p>
        </p:txBody>
      </p:sp>
      <p:sp>
        <p:nvSpPr>
          <p:cNvPr id="3" name="Date Placeholder 2">
            <a:extLst>
              <a:ext uri="{FF2B5EF4-FFF2-40B4-BE49-F238E27FC236}">
                <a16:creationId xmlns:a16="http://schemas.microsoft.com/office/drawing/2014/main" id="{BEECE629-261D-FB4A-41A9-C52111E58F8D}"/>
              </a:ext>
            </a:extLst>
          </p:cNvPr>
          <p:cNvSpPr>
            <a:spLocks noGrp="1"/>
          </p:cNvSpPr>
          <p:nvPr>
            <p:ph type="dt" sz="half" idx="10"/>
          </p:nvPr>
        </p:nvSpPr>
        <p:spPr/>
        <p:txBody>
          <a:bodyPr/>
          <a:lstStyle/>
          <a:p>
            <a:fld id="{6AD74D42-6381-BD40-9A4B-404B85C2F0A4}" type="datetime1">
              <a:rPr lang="en-US" smtClean="0"/>
              <a:pPr/>
              <a:t>10/24/2023</a:t>
            </a:fld>
            <a:endParaRPr lang="en-US" dirty="0"/>
          </a:p>
        </p:txBody>
      </p:sp>
      <p:sp>
        <p:nvSpPr>
          <p:cNvPr id="4" name="Footer Placeholder 3">
            <a:extLst>
              <a:ext uri="{FF2B5EF4-FFF2-40B4-BE49-F238E27FC236}">
                <a16:creationId xmlns:a16="http://schemas.microsoft.com/office/drawing/2014/main" id="{D6593A25-FB29-5F27-6126-3C6E04B493E2}"/>
              </a:ext>
            </a:extLst>
          </p:cNvPr>
          <p:cNvSpPr>
            <a:spLocks noGrp="1"/>
          </p:cNvSpPr>
          <p:nvPr>
            <p:ph type="ftr" sz="quarter" idx="11"/>
          </p:nvPr>
        </p:nvSpPr>
        <p:spPr/>
        <p:txBody>
          <a:bodyPr/>
          <a:lstStyle/>
          <a:p>
            <a:r>
              <a:rPr lang="en-US" dirty="0"/>
              <a:t>Wyoming Taxpayers Association</a:t>
            </a:r>
          </a:p>
        </p:txBody>
      </p:sp>
      <p:sp>
        <p:nvSpPr>
          <p:cNvPr id="5" name="Slide Number Placeholder 4">
            <a:extLst>
              <a:ext uri="{FF2B5EF4-FFF2-40B4-BE49-F238E27FC236}">
                <a16:creationId xmlns:a16="http://schemas.microsoft.com/office/drawing/2014/main" id="{6A31FA81-5EE2-557B-4378-6F2F2C000CC6}"/>
              </a:ext>
            </a:extLst>
          </p:cNvPr>
          <p:cNvSpPr>
            <a:spLocks noGrp="1"/>
          </p:cNvSpPr>
          <p:nvPr>
            <p:ph type="sldNum" sz="quarter" idx="12"/>
          </p:nvPr>
        </p:nvSpPr>
        <p:spPr/>
        <p:txBody>
          <a:bodyPr/>
          <a:lstStyle/>
          <a:p>
            <a:r>
              <a:rPr lang="en-US" dirty="0"/>
              <a:t>| Page  </a:t>
            </a:r>
            <a:fld id="{EDA4EA49-0405-024F-BF6E-43E30C18B5FA}" type="slidenum">
              <a:rPr lang="en-US" smtClean="0"/>
              <a:pPr/>
              <a:t>9</a:t>
            </a:fld>
            <a:endParaRPr lang="en-US" dirty="0"/>
          </a:p>
          <a:p>
            <a:endParaRPr lang="en-US" dirty="0"/>
          </a:p>
        </p:txBody>
      </p:sp>
      <p:graphicFrame>
        <p:nvGraphicFramePr>
          <p:cNvPr id="7" name="Chart 6">
            <a:extLst>
              <a:ext uri="{FF2B5EF4-FFF2-40B4-BE49-F238E27FC236}">
                <a16:creationId xmlns:a16="http://schemas.microsoft.com/office/drawing/2014/main" id="{09266DC7-5A74-73A0-1A70-0469B9E55923}"/>
              </a:ext>
            </a:extLst>
          </p:cNvPr>
          <p:cNvGraphicFramePr>
            <a:graphicFrameLocks/>
          </p:cNvGraphicFramePr>
          <p:nvPr/>
        </p:nvGraphicFramePr>
        <p:xfrm>
          <a:off x="3741838" y="1790051"/>
          <a:ext cx="5486399"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353A8E2B-CD9A-B9C7-1EFC-D50E3F567008}"/>
              </a:ext>
            </a:extLst>
          </p:cNvPr>
          <p:cNvGraphicFramePr>
            <a:graphicFrameLocks noGrp="1"/>
          </p:cNvGraphicFramePr>
          <p:nvPr>
            <p:extLst>
              <p:ext uri="{D42A27DB-BD31-4B8C-83A1-F6EECF244321}">
                <p14:modId xmlns:p14="http://schemas.microsoft.com/office/powerpoint/2010/main" val="4086166990"/>
              </p:ext>
            </p:extLst>
          </p:nvPr>
        </p:nvGraphicFramePr>
        <p:xfrm>
          <a:off x="266700" y="2934195"/>
          <a:ext cx="3238501" cy="1597913"/>
        </p:xfrm>
        <a:graphic>
          <a:graphicData uri="http://schemas.openxmlformats.org/drawingml/2006/table">
            <a:tbl>
              <a:tblPr>
                <a:tableStyleId>{2D5ABB26-0587-4C30-8999-92F81FD0307C}</a:tableStyleId>
              </a:tblPr>
              <a:tblGrid>
                <a:gridCol w="2094955">
                  <a:extLst>
                    <a:ext uri="{9D8B030D-6E8A-4147-A177-3AD203B41FA5}">
                      <a16:colId xmlns:a16="http://schemas.microsoft.com/office/drawing/2014/main" val="250181126"/>
                    </a:ext>
                  </a:extLst>
                </a:gridCol>
                <a:gridCol w="1143546">
                  <a:extLst>
                    <a:ext uri="{9D8B030D-6E8A-4147-A177-3AD203B41FA5}">
                      <a16:colId xmlns:a16="http://schemas.microsoft.com/office/drawing/2014/main" val="1868528028"/>
                    </a:ext>
                  </a:extLst>
                </a:gridCol>
              </a:tblGrid>
              <a:tr h="275028">
                <a:tc>
                  <a:txBody>
                    <a:bodyPr/>
                    <a:lstStyle/>
                    <a:p>
                      <a:pPr algn="l" fontAlgn="b"/>
                      <a:r>
                        <a:rPr lang="en-US" sz="1100" u="none" strike="noStrike" dirty="0">
                          <a:effectLst/>
                        </a:rPr>
                        <a:t>Local total (29%)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$359,259,108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7630478"/>
                  </a:ext>
                </a:extLst>
              </a:tr>
              <a:tr h="275028">
                <a:tc>
                  <a:txBody>
                    <a:bodyPr/>
                    <a:lstStyle/>
                    <a:p>
                      <a:pPr algn="l" fontAlgn="b"/>
                      <a:r>
                        <a:rPr lang="en-US" sz="1100" u="none" strike="noStrike" dirty="0">
                          <a:effectLst/>
                        </a:rPr>
                        <a:t>Local Admin. Expense (1%)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$12,388,245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7236973"/>
                  </a:ext>
                </a:extLst>
              </a:tr>
              <a:tr h="275028">
                <a:tc>
                  <a:txBody>
                    <a:bodyPr/>
                    <a:lstStyle/>
                    <a:p>
                      <a:pPr algn="l" fontAlgn="b"/>
                      <a:r>
                        <a:rPr lang="en-US" sz="1100" u="none" strike="noStrike" dirty="0">
                          <a:effectLst/>
                        </a:rPr>
                        <a:t>State total (69%)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$854,788,911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991540"/>
                  </a:ext>
                </a:extLst>
              </a:tr>
              <a:tr h="275028">
                <a:tc>
                  <a:txBody>
                    <a:bodyPr/>
                    <a:lstStyle/>
                    <a:p>
                      <a:pPr algn="l" fontAlgn="b"/>
                      <a:r>
                        <a:rPr lang="en-US" sz="1100" u="none" strike="noStrike" dirty="0">
                          <a:effectLst/>
                        </a:rPr>
                        <a:t>State Admin. Expense (1%)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$12,388,245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2999185"/>
                  </a:ext>
                </a:extLst>
              </a:tr>
              <a:tr h="497801">
                <a:tc>
                  <a:txBody>
                    <a:bodyPr/>
                    <a:lstStyle/>
                    <a:p>
                      <a:pPr algn="l" fontAlgn="b"/>
                      <a:r>
                        <a:rPr lang="en-US" sz="1100" u="none" strike="noStrike" dirty="0">
                          <a:effectLst/>
                        </a:rPr>
                        <a:t>Total Sales and Use Tax Collected FY 2022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$1,238,824,509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5949240"/>
                  </a:ext>
                </a:extLst>
              </a:tr>
            </a:tbl>
          </a:graphicData>
        </a:graphic>
      </p:graphicFrame>
      <p:sp>
        <p:nvSpPr>
          <p:cNvPr id="11" name="TextBox 10">
            <a:extLst>
              <a:ext uri="{FF2B5EF4-FFF2-40B4-BE49-F238E27FC236}">
                <a16:creationId xmlns:a16="http://schemas.microsoft.com/office/drawing/2014/main" id="{1409E283-ADF1-5FD3-D926-ECDB3D763DD2}"/>
              </a:ext>
            </a:extLst>
          </p:cNvPr>
          <p:cNvSpPr txBox="1"/>
          <p:nvPr/>
        </p:nvSpPr>
        <p:spPr>
          <a:xfrm>
            <a:off x="152400" y="2638996"/>
            <a:ext cx="1876411" cy="369332"/>
          </a:xfrm>
          <a:prstGeom prst="rect">
            <a:avLst/>
          </a:prstGeom>
          <a:noFill/>
        </p:spPr>
        <p:txBody>
          <a:bodyPr wrap="none" rtlCol="0">
            <a:spAutoFit/>
          </a:bodyPr>
          <a:lstStyle/>
          <a:p>
            <a:r>
              <a:rPr lang="en-US" u="sng" dirty="0"/>
              <a:t>Sales and Use Tax</a:t>
            </a:r>
          </a:p>
        </p:txBody>
      </p:sp>
      <p:sp>
        <p:nvSpPr>
          <p:cNvPr id="12" name="TextBox 11">
            <a:extLst>
              <a:ext uri="{FF2B5EF4-FFF2-40B4-BE49-F238E27FC236}">
                <a16:creationId xmlns:a16="http://schemas.microsoft.com/office/drawing/2014/main" id="{839854A2-2998-63B0-3F3C-AA29E1272A4E}"/>
              </a:ext>
            </a:extLst>
          </p:cNvPr>
          <p:cNvSpPr txBox="1"/>
          <p:nvPr/>
        </p:nvSpPr>
        <p:spPr>
          <a:xfrm>
            <a:off x="3169550" y="2638996"/>
            <a:ext cx="453970" cy="369332"/>
          </a:xfrm>
          <a:prstGeom prst="rect">
            <a:avLst/>
          </a:prstGeom>
          <a:noFill/>
        </p:spPr>
        <p:txBody>
          <a:bodyPr wrap="none" rtlCol="0">
            <a:spAutoFit/>
          </a:bodyPr>
          <a:lstStyle/>
          <a:p>
            <a:r>
              <a:rPr lang="en-US" u="sng" dirty="0"/>
              <a:t>($)</a:t>
            </a:r>
          </a:p>
        </p:txBody>
      </p:sp>
      <p:sp>
        <p:nvSpPr>
          <p:cNvPr id="6" name="TextBox 5">
            <a:extLst>
              <a:ext uri="{FF2B5EF4-FFF2-40B4-BE49-F238E27FC236}">
                <a16:creationId xmlns:a16="http://schemas.microsoft.com/office/drawing/2014/main" id="{104A9D41-6D20-2A90-61B5-33A9013037D0}"/>
              </a:ext>
            </a:extLst>
          </p:cNvPr>
          <p:cNvSpPr txBox="1"/>
          <p:nvPr/>
        </p:nvSpPr>
        <p:spPr>
          <a:xfrm>
            <a:off x="2133600" y="5934950"/>
            <a:ext cx="5257800" cy="369332"/>
          </a:xfrm>
          <a:prstGeom prst="rect">
            <a:avLst/>
          </a:prstGeom>
          <a:noFill/>
        </p:spPr>
        <p:txBody>
          <a:bodyPr wrap="square" rtlCol="0">
            <a:spAutoFit/>
          </a:bodyPr>
          <a:lstStyle/>
          <a:p>
            <a:r>
              <a:rPr lang="en-US" dirty="0"/>
              <a:t>Source: Wyoming Department of Revenue, FY 2023</a:t>
            </a:r>
          </a:p>
        </p:txBody>
      </p:sp>
    </p:spTree>
    <p:extLst>
      <p:ext uri="{BB962C8B-B14F-4D97-AF65-F5344CB8AC3E}">
        <p14:creationId xmlns:p14="http://schemas.microsoft.com/office/powerpoint/2010/main" val="3432473559"/>
      </p:ext>
    </p:extLst>
  </p:cSld>
  <p:clrMapOvr>
    <a:masterClrMapping/>
  </p:clrMapOvr>
</p:sld>
</file>

<file path=ppt/theme/theme1.xml><?xml version="1.0" encoding="utf-8"?>
<a:theme xmlns:a="http://schemas.openxmlformats.org/drawingml/2006/main" name="Office Theme">
  <a:themeElements>
    <a:clrScheme name="Wyo Tax Payers 2">
      <a:dk1>
        <a:srgbClr val="3E101F"/>
      </a:dk1>
      <a:lt1>
        <a:srgbClr val="FFF3CF"/>
      </a:lt1>
      <a:dk2>
        <a:srgbClr val="6A422D"/>
      </a:dk2>
      <a:lt2>
        <a:srgbClr val="FFFAD2"/>
      </a:lt2>
      <a:accent1>
        <a:srgbClr val="610C2B"/>
      </a:accent1>
      <a:accent2>
        <a:srgbClr val="983A42"/>
      </a:accent2>
      <a:accent3>
        <a:srgbClr val="4D6D94"/>
      </a:accent3>
      <a:accent4>
        <a:srgbClr val="6488A6"/>
      </a:accent4>
      <a:accent5>
        <a:srgbClr val="BF8668"/>
      </a:accent5>
      <a:accent6>
        <a:srgbClr val="855D5D"/>
      </a:accent6>
      <a:hlink>
        <a:srgbClr val="7791B8"/>
      </a:hlink>
      <a:folHlink>
        <a:srgbClr val="9F374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Wyo Tax Payers 2">
      <a:dk1>
        <a:srgbClr val="3E101F"/>
      </a:dk1>
      <a:lt1>
        <a:srgbClr val="FFF3CF"/>
      </a:lt1>
      <a:dk2>
        <a:srgbClr val="6A422D"/>
      </a:dk2>
      <a:lt2>
        <a:srgbClr val="FFFAD2"/>
      </a:lt2>
      <a:accent1>
        <a:srgbClr val="610C2B"/>
      </a:accent1>
      <a:accent2>
        <a:srgbClr val="983A42"/>
      </a:accent2>
      <a:accent3>
        <a:srgbClr val="4D6D94"/>
      </a:accent3>
      <a:accent4>
        <a:srgbClr val="6488A6"/>
      </a:accent4>
      <a:accent5>
        <a:srgbClr val="BF8668"/>
      </a:accent5>
      <a:accent6>
        <a:srgbClr val="855D5D"/>
      </a:accent6>
      <a:hlink>
        <a:srgbClr val="7791B8"/>
      </a:hlink>
      <a:folHlink>
        <a:srgbClr val="9F3749"/>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182419</TotalTime>
  <Words>4703</Words>
  <Application>Microsoft Office PowerPoint</Application>
  <PresentationFormat>On-screen Show (4:3)</PresentationFormat>
  <Paragraphs>623</Paragraphs>
  <Slides>30</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Arial Narrow</vt:lpstr>
      <vt:lpstr>Calibri</vt:lpstr>
      <vt:lpstr>Courier New</vt:lpstr>
      <vt:lpstr>Symbol</vt:lpstr>
      <vt:lpstr>Times New Roman</vt:lpstr>
      <vt:lpstr>Wingdings</vt:lpstr>
      <vt:lpstr>Office Theme</vt:lpstr>
      <vt:lpstr>2_Office Theme</vt:lpstr>
      <vt:lpstr>PowerPoint Presentation</vt:lpstr>
      <vt:lpstr>The Tax Collector’s Creed</vt:lpstr>
      <vt:lpstr>What is the purpose of taxes?</vt:lpstr>
      <vt:lpstr>Wyoming Taxpayers Association</vt:lpstr>
      <vt:lpstr> </vt:lpstr>
      <vt:lpstr>PowerPoint Presentation</vt:lpstr>
      <vt:lpstr> </vt:lpstr>
      <vt:lpstr> </vt:lpstr>
      <vt:lpstr>Excise – The Power of a Penny</vt:lpstr>
      <vt:lpstr>Excise – The Power of a Penny</vt:lpstr>
      <vt:lpstr>Excise &amp; Tourism - The Power of a Penny</vt:lpstr>
      <vt:lpstr>Tourism Impacts on Wyoming’s Revenues </vt:lpstr>
      <vt:lpstr>Tourism Impacts -  Wyoming GDP by Industry</vt:lpstr>
      <vt:lpstr>Tourism Impacts on Wyoming’s Revenues </vt:lpstr>
      <vt:lpstr>2023 Property Tax – How it is derived  </vt:lpstr>
      <vt:lpstr>2023 Property tax – How it is used</vt:lpstr>
      <vt:lpstr> </vt:lpstr>
      <vt:lpstr> </vt:lpstr>
      <vt:lpstr> </vt:lpstr>
      <vt:lpstr>“Breaking The Pace”    Can we make do with less?</vt:lpstr>
      <vt:lpstr> </vt:lpstr>
      <vt:lpstr> </vt:lpstr>
      <vt:lpstr> </vt:lpstr>
      <vt:lpstr> </vt:lpstr>
      <vt:lpstr> </vt:lpstr>
      <vt:lpstr> </vt:lpstr>
      <vt:lpstr> </vt:lpstr>
      <vt:lpstr> </vt:lpstr>
      <vt:lpstr>Resources</vt:lpstr>
      <vt:lpstr> </vt:lpstr>
    </vt:vector>
  </TitlesOfParts>
  <Company>WH21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 dean</dc:creator>
  <cp:lastModifiedBy>Ashley Harpstreith</cp:lastModifiedBy>
  <cp:revision>946</cp:revision>
  <cp:lastPrinted>2023-08-30T17:13:30Z</cp:lastPrinted>
  <dcterms:created xsi:type="dcterms:W3CDTF">2012-05-08T01:37:31Z</dcterms:created>
  <dcterms:modified xsi:type="dcterms:W3CDTF">2023-10-25T14:33:43Z</dcterms:modified>
</cp:coreProperties>
</file>