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16"/>
  </p:notesMasterIdLst>
  <p:sldIdLst>
    <p:sldId id="4190" r:id="rId3"/>
    <p:sldId id="4180" r:id="rId4"/>
    <p:sldId id="4193" r:id="rId5"/>
    <p:sldId id="4191" r:id="rId6"/>
    <p:sldId id="4201" r:id="rId7"/>
    <p:sldId id="4195" r:id="rId8"/>
    <p:sldId id="4196" r:id="rId9"/>
    <p:sldId id="4197" r:id="rId10"/>
    <p:sldId id="4198" r:id="rId11"/>
    <p:sldId id="4199" r:id="rId12"/>
    <p:sldId id="4203" r:id="rId13"/>
    <p:sldId id="4205" r:id="rId14"/>
    <p:sldId id="4188"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9364"/>
    <a:srgbClr val="BC7A2B"/>
    <a:srgbClr val="D2B173"/>
    <a:srgbClr val="8C472D"/>
    <a:srgbClr val="D0B290"/>
    <a:srgbClr val="9D6D58"/>
    <a:srgbClr val="864B30"/>
    <a:srgbClr val="FBF9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21F39-69E1-4638-8719-F37392A4374C}" v="3492" dt="2023-10-24T22:34:18.475"/>
    <p1510:client id="{F01C2CBC-E249-4E97-B2F2-AA7277F90616}" v="314" dt="2023-10-24T22:19:03.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359FD-6DBB-4597-B89A-594AA53740D1}" type="datetimeFigureOut">
              <a:t>10/25/2023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715A2-7FB4-479B-8CA5-7285DC8B9296}" type="slidenum">
              <a:t>‹#›</a:t>
            </a:fld>
            <a:endParaRPr lang="en-US"/>
          </a:p>
        </p:txBody>
      </p:sp>
    </p:spTree>
    <p:extLst>
      <p:ext uri="{BB962C8B-B14F-4D97-AF65-F5344CB8AC3E}">
        <p14:creationId xmlns:p14="http://schemas.microsoft.com/office/powerpoint/2010/main" val="4094211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will be follow-up from the initial calls done in Sept/Oct for WY Best</a:t>
            </a:r>
          </a:p>
          <a:p>
            <a:r>
              <a:rPr lang="en-US"/>
              <a:t>-We will be finalizing the tracking sheets and getting them sent out. Similar format to what was originally planned/tie back into strategic plans/so they are in compliance with the granting program</a:t>
            </a:r>
          </a:p>
          <a:p>
            <a:r>
              <a:rPr lang="en-US"/>
              <a:t>-Since the program will be renewing July 1, there will be only a few exceptions on late spending or projects. It will be case by case.</a:t>
            </a:r>
          </a:p>
          <a:p>
            <a:r>
              <a:rPr lang="en-US"/>
              <a:t>-All of the spending will be assessed to ensure it was spent in line with approved methods. Those will also need to tie into Strategic Plans and show metrics on how they moved the needle. If there is discrepancies, there could be repercussions in terms of DD participation the following year or repaying unapproved funds as stated in the guidelines. We are hoping this won’t happen, so double check if you are unsure.</a:t>
            </a:r>
          </a:p>
          <a:p>
            <a:r>
              <a:rPr lang="en-US"/>
              <a:t>-We are already working on some changes that we feel need to be in place for next year’s roll out and continue to learn more as we go.</a:t>
            </a:r>
          </a:p>
          <a:p>
            <a:r>
              <a:rPr lang="en-US"/>
              <a:t>-As of today, the distribution will be similar to what we did last year, with a letter to local lodging tax boards with your approved amt and any new information. LLTB’s will submit potential projects, get them approved, sign a grant agreement and have the money distributed on July 1. </a:t>
            </a:r>
          </a:p>
        </p:txBody>
      </p:sp>
      <p:sp>
        <p:nvSpPr>
          <p:cNvPr id="4" name="Slide Number Placeholder 3"/>
          <p:cNvSpPr>
            <a:spLocks noGrp="1"/>
          </p:cNvSpPr>
          <p:nvPr>
            <p:ph type="sldNum" sz="quarter" idx="5"/>
          </p:nvPr>
        </p:nvSpPr>
        <p:spPr/>
        <p:txBody>
          <a:bodyPr/>
          <a:lstStyle/>
          <a:p>
            <a:fld id="{BEC15462-F53A-4650-8EA8-49FACDD5C4A2}" type="slidenum">
              <a:rPr lang="en-US" smtClean="0"/>
              <a:t>12</a:t>
            </a:fld>
            <a:endParaRPr lang="en-US"/>
          </a:p>
        </p:txBody>
      </p:sp>
    </p:spTree>
    <p:extLst>
      <p:ext uri="{BB962C8B-B14F-4D97-AF65-F5344CB8AC3E}">
        <p14:creationId xmlns:p14="http://schemas.microsoft.com/office/powerpoint/2010/main" val="673803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8240CA-3DFC-410E-AABF-D56146A5D04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2410607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8240CA-3DFC-410E-AABF-D56146A5D04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1654269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8240CA-3DFC-410E-AABF-D56146A5D04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485691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43C96D-858E-4FDB-A747-DE4123D196AD}"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FD0EF6-5132-425A-8010-57A6BDF78618}" type="slidenum">
              <a:rPr lang="en-US" smtClean="0"/>
              <a:t>‹#›</a:t>
            </a:fld>
            <a:endParaRPr lang="en-US"/>
          </a:p>
        </p:txBody>
      </p:sp>
    </p:spTree>
    <p:extLst>
      <p:ext uri="{BB962C8B-B14F-4D97-AF65-F5344CB8AC3E}">
        <p14:creationId xmlns:p14="http://schemas.microsoft.com/office/powerpoint/2010/main" val="374426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8240CA-3DFC-410E-AABF-D56146A5D04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386408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8240CA-3DFC-410E-AABF-D56146A5D044}"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381554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8240CA-3DFC-410E-AABF-D56146A5D044}"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316396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8240CA-3DFC-410E-AABF-D56146A5D044}"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259084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8240CA-3DFC-410E-AABF-D56146A5D044}" type="datetimeFigureOut">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273778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40CA-3DFC-410E-AABF-D56146A5D044}"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115355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8240CA-3DFC-410E-AABF-D56146A5D044}"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423287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8240CA-3DFC-410E-AABF-D56146A5D044}"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F87A8-8637-4CDF-B98C-A3A7FF30EBE8}" type="slidenum">
              <a:rPr lang="en-US" smtClean="0"/>
              <a:t>‹#›</a:t>
            </a:fld>
            <a:endParaRPr lang="en-US"/>
          </a:p>
        </p:txBody>
      </p:sp>
    </p:spTree>
    <p:extLst>
      <p:ext uri="{BB962C8B-B14F-4D97-AF65-F5344CB8AC3E}">
        <p14:creationId xmlns:p14="http://schemas.microsoft.com/office/powerpoint/2010/main" val="276518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240CA-3DFC-410E-AABF-D56146A5D044}" type="datetimeFigureOut">
              <a:rPr lang="en-US" smtClean="0"/>
              <a:t>10/25/2023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F87A8-8637-4CDF-B98C-A3A7FF30EBE8}" type="slidenum">
              <a:rPr lang="en-US" smtClean="0"/>
              <a:t>‹#›</a:t>
            </a:fld>
            <a:endParaRPr lang="en-US"/>
          </a:p>
        </p:txBody>
      </p:sp>
    </p:spTree>
    <p:extLst>
      <p:ext uri="{BB962C8B-B14F-4D97-AF65-F5344CB8AC3E}">
        <p14:creationId xmlns:p14="http://schemas.microsoft.com/office/powerpoint/2010/main" val="792215404"/>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3C96D-858E-4FDB-A747-DE4123D196AD}" type="datetimeFigureOut">
              <a:rPr lang="en-US" smtClean="0"/>
              <a:t>10/25/2023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FD0EF6-5132-425A-8010-57A6BDF78618}" type="slidenum">
              <a:rPr lang="en-US" smtClean="0"/>
              <a:t>‹#›</a:t>
            </a:fld>
            <a:endParaRPr lang="en-US"/>
          </a:p>
        </p:txBody>
      </p:sp>
    </p:spTree>
    <p:extLst>
      <p:ext uri="{BB962C8B-B14F-4D97-AF65-F5344CB8AC3E}">
        <p14:creationId xmlns:p14="http://schemas.microsoft.com/office/powerpoint/2010/main" val="93971283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package" Target="../embeddings/Microsoft_Excel_Worksheet_35B8D93.xlsx"/></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AA248E-919F-81B7-73DE-B78F24154404}"/>
              </a:ext>
            </a:extLst>
          </p:cNvPr>
          <p:cNvSpPr/>
          <p:nvPr/>
        </p:nvSpPr>
        <p:spPr>
          <a:xfrm>
            <a:off x="1" y="0"/>
            <a:ext cx="9215021" cy="6858000"/>
          </a:xfrm>
          <a:prstGeom prst="rect">
            <a:avLst/>
          </a:prstGeom>
          <a:solidFill>
            <a:srgbClr val="E8ECDC"/>
          </a:solidFill>
          <a:ln w="76200">
            <a:solidFill>
              <a:srgbClr val="808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a:p>
        </p:txBody>
      </p:sp>
      <p:pic>
        <p:nvPicPr>
          <p:cNvPr id="4" name="Picture 3" descr="A black background with white text&#10;&#10;Description automatically generated">
            <a:extLst>
              <a:ext uri="{FF2B5EF4-FFF2-40B4-BE49-F238E27FC236}">
                <a16:creationId xmlns:a16="http://schemas.microsoft.com/office/drawing/2014/main" id="{A2D5BF52-C285-26C9-AF16-F89284F84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28" y="1124190"/>
            <a:ext cx="8023931" cy="4609620"/>
          </a:xfrm>
          <a:prstGeom prst="rect">
            <a:avLst/>
          </a:prstGeom>
        </p:spPr>
      </p:pic>
    </p:spTree>
    <p:extLst>
      <p:ext uri="{BB962C8B-B14F-4D97-AF65-F5344CB8AC3E}">
        <p14:creationId xmlns:p14="http://schemas.microsoft.com/office/powerpoint/2010/main" val="3043272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178852-CF4A-4050-80EB-7D89111BCB93}"/>
              </a:ext>
            </a:extLst>
          </p:cNvPr>
          <p:cNvSpPr txBox="1"/>
          <p:nvPr/>
        </p:nvSpPr>
        <p:spPr>
          <a:xfrm>
            <a:off x="1148714" y="124730"/>
            <a:ext cx="7519035" cy="523220"/>
          </a:xfrm>
          <a:prstGeom prst="rect">
            <a:avLst/>
          </a:prstGeom>
          <a:noFill/>
        </p:spPr>
        <p:txBody>
          <a:bodyPr wrap="square" rtlCol="0">
            <a:spAutoFit/>
          </a:bodyPr>
          <a:lstStyle/>
          <a:p>
            <a:pPr>
              <a:tabLst>
                <a:tab pos="418793" algn="l"/>
              </a:tabLst>
            </a:pPr>
            <a:r>
              <a:rPr lang="en-US" sz="2800" b="1">
                <a:solidFill>
                  <a:srgbClr val="BD9364"/>
                </a:solidFill>
              </a:rPr>
              <a:t>Park County Success</a:t>
            </a:r>
          </a:p>
        </p:txBody>
      </p:sp>
      <p:sp>
        <p:nvSpPr>
          <p:cNvPr id="15" name="object 3">
            <a:extLst>
              <a:ext uri="{FF2B5EF4-FFF2-40B4-BE49-F238E27FC236}">
                <a16:creationId xmlns:a16="http://schemas.microsoft.com/office/drawing/2014/main" id="{A78F11EE-3DBA-4FAF-B030-CCB855C659E5}"/>
              </a:ext>
            </a:extLst>
          </p:cNvPr>
          <p:cNvSpPr/>
          <p:nvPr/>
        </p:nvSpPr>
        <p:spPr>
          <a:xfrm>
            <a:off x="0"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pic>
        <p:nvPicPr>
          <p:cNvPr id="3" name="Picture 2">
            <a:extLst>
              <a:ext uri="{FF2B5EF4-FFF2-40B4-BE49-F238E27FC236}">
                <a16:creationId xmlns:a16="http://schemas.microsoft.com/office/drawing/2014/main" id="{1E74B4C9-F3F4-8F99-DA7C-F4B682979B9C}"/>
              </a:ext>
            </a:extLst>
          </p:cNvPr>
          <p:cNvPicPr>
            <a:picLocks noChangeAspect="1"/>
          </p:cNvPicPr>
          <p:nvPr/>
        </p:nvPicPr>
        <p:blipFill>
          <a:blip r:embed="rId4"/>
          <a:stretch>
            <a:fillRect/>
          </a:stretch>
        </p:blipFill>
        <p:spPr>
          <a:xfrm>
            <a:off x="5000625" y="4530463"/>
            <a:ext cx="4055156" cy="2273234"/>
          </a:xfrm>
          <a:prstGeom prst="rect">
            <a:avLst/>
          </a:prstGeom>
          <a:ln>
            <a:solidFill>
              <a:schemeClr val="accent1"/>
            </a:solidFill>
          </a:ln>
        </p:spPr>
      </p:pic>
      <p:sp>
        <p:nvSpPr>
          <p:cNvPr id="2" name="TextBox 1">
            <a:extLst>
              <a:ext uri="{FF2B5EF4-FFF2-40B4-BE49-F238E27FC236}">
                <a16:creationId xmlns:a16="http://schemas.microsoft.com/office/drawing/2014/main" id="{3CF24A3F-AD07-81B3-845A-51E899B77D07}"/>
              </a:ext>
            </a:extLst>
          </p:cNvPr>
          <p:cNvSpPr txBox="1"/>
          <p:nvPr/>
        </p:nvSpPr>
        <p:spPr>
          <a:xfrm>
            <a:off x="1247774" y="582180"/>
            <a:ext cx="7782267" cy="397031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solidFill>
                  <a:srgbClr val="BD9364"/>
                </a:solidFill>
              </a:rPr>
              <a:t>Strategic Plan – NOV 2022</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rPr>
              <a:t>Board and staff realignment </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rPr>
              <a:t>New office location</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rPr>
              <a:t>Growing team</a:t>
            </a:r>
            <a:endParaRPr lang="en-US">
              <a:solidFill>
                <a:srgbClr val="BD9364"/>
              </a:solidFill>
              <a:ea typeface="Calibri"/>
              <a:cs typeface="Calibri"/>
            </a:endParaRPr>
          </a:p>
          <a:p>
            <a:pPr marL="285750" indent="-285750">
              <a:buFont typeface="Arial" panose="020B0604020202020204" pitchFamily="34" charset="0"/>
              <a:buChar char="•"/>
            </a:pPr>
            <a:r>
              <a:rPr lang="en-US" err="1">
                <a:solidFill>
                  <a:srgbClr val="BD9364"/>
                </a:solidFill>
              </a:rPr>
              <a:t>Zartico</a:t>
            </a:r>
            <a:r>
              <a:rPr lang="en-US">
                <a:solidFill>
                  <a:srgbClr val="BD9364"/>
                </a:solidFill>
              </a:rPr>
              <a:t> </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rPr>
              <a:t>New billboards in-state</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rPr>
              <a:t>Researching solutions - “The Plug”</a:t>
            </a:r>
            <a:endParaRPr lang="en-US">
              <a:solidFill>
                <a:srgbClr val="BD9364"/>
              </a:solidFill>
              <a:ea typeface="Calibri"/>
              <a:cs typeface="Calibri"/>
            </a:endParaRPr>
          </a:p>
          <a:p>
            <a:pPr marL="285750" marR="0" lvl="0" indent="-285750">
              <a:spcBef>
                <a:spcPts val="0"/>
              </a:spcBef>
              <a:spcAft>
                <a:spcPts val="0"/>
              </a:spcAft>
              <a:buFont typeface="Arial" panose="020B0604020202020204" pitchFamily="34" charset="0"/>
              <a:buChar char="•"/>
            </a:pPr>
            <a:r>
              <a:rPr lang="en-US" sz="1800">
                <a:solidFill>
                  <a:srgbClr val="BD9364"/>
                </a:solidFill>
                <a:effectLst/>
                <a:latin typeface="Calibri"/>
                <a:ea typeface="Times New Roman" panose="02020603050405020304" pitchFamily="18" charset="0"/>
                <a:cs typeface="Calibri"/>
              </a:rPr>
              <a:t>$200k in seed money – 19 applications, 15 considered, 8 funded</a:t>
            </a:r>
            <a:endParaRPr lang="en-US" sz="1800">
              <a:solidFill>
                <a:srgbClr val="BD9364"/>
              </a:solidFill>
              <a:effectLst/>
              <a:latin typeface="Calibri"/>
              <a:ea typeface="Calibri" panose="020F0502020204030204" pitchFamily="34" charset="0"/>
              <a:cs typeface="Calibri"/>
            </a:endParaRPr>
          </a:p>
          <a:p>
            <a:pPr marL="285750" marR="0" lvl="0" indent="-285750">
              <a:spcBef>
                <a:spcPts val="0"/>
              </a:spcBef>
              <a:spcAft>
                <a:spcPts val="0"/>
              </a:spcAft>
              <a:buFont typeface="Arial" panose="020B0604020202020204" pitchFamily="34" charset="0"/>
              <a:buChar char="•"/>
            </a:pPr>
            <a:r>
              <a:rPr lang="en-US" sz="1800">
                <a:solidFill>
                  <a:srgbClr val="BD9364"/>
                </a:solidFill>
                <a:effectLst/>
                <a:latin typeface="Calibri"/>
                <a:ea typeface="Times New Roman" panose="02020603050405020304" pitchFamily="18" charset="0"/>
                <a:cs typeface="Calibri"/>
              </a:rPr>
              <a:t>Beautification/family activity project throughout the three downtowns - 19 bronze bears</a:t>
            </a:r>
            <a:endParaRPr lang="en-US" sz="1800">
              <a:solidFill>
                <a:srgbClr val="BD9364"/>
              </a:solidFill>
              <a:effectLst/>
              <a:latin typeface="Calibri"/>
              <a:ea typeface="Calibri" panose="020F0502020204030204" pitchFamily="34" charset="0"/>
              <a:cs typeface="Calibri"/>
            </a:endParaRPr>
          </a:p>
          <a:p>
            <a:pPr marL="285750" marR="0" lvl="0" indent="-285750">
              <a:spcBef>
                <a:spcPts val="0"/>
              </a:spcBef>
              <a:spcAft>
                <a:spcPts val="0"/>
              </a:spcAft>
              <a:buFont typeface="Arial" panose="020B0604020202020204" pitchFamily="34" charset="0"/>
              <a:buChar char="•"/>
            </a:pPr>
            <a:r>
              <a:rPr lang="en-US" sz="1800">
                <a:solidFill>
                  <a:srgbClr val="BD9364"/>
                </a:solidFill>
                <a:effectLst/>
                <a:latin typeface="Calibri"/>
                <a:ea typeface="Times New Roman" panose="02020603050405020304" pitchFamily="18" charset="0"/>
                <a:cs typeface="Calibri"/>
              </a:rPr>
              <a:t>Pursuing film</a:t>
            </a:r>
            <a:endParaRPr lang="en-US" sz="1800">
              <a:solidFill>
                <a:srgbClr val="BD9364"/>
              </a:solidFill>
              <a:effectLst/>
              <a:latin typeface="Calibri"/>
              <a:ea typeface="Calibri" panose="020F0502020204030204" pitchFamily="34" charset="0"/>
              <a:cs typeface="Calibri"/>
            </a:endParaRPr>
          </a:p>
          <a:p>
            <a:pPr marL="285750" marR="0" lvl="0" indent="-285750">
              <a:spcBef>
                <a:spcPts val="0"/>
              </a:spcBef>
              <a:spcAft>
                <a:spcPts val="0"/>
              </a:spcAft>
              <a:buFont typeface="Arial" panose="020B0604020202020204" pitchFamily="34" charset="0"/>
              <a:buChar char="•"/>
            </a:pPr>
            <a:r>
              <a:rPr lang="en-US" sz="1800">
                <a:solidFill>
                  <a:srgbClr val="BD9364"/>
                </a:solidFill>
                <a:effectLst/>
                <a:latin typeface="Calibri"/>
                <a:ea typeface="Times New Roman" panose="02020603050405020304" pitchFamily="18" charset="0"/>
                <a:cs typeface="Calibri"/>
              </a:rPr>
              <a:t>Cohesive wayfinding signage master plan and install for all three communities throughout the county</a:t>
            </a:r>
            <a:endParaRPr lang="en-US" sz="1800">
              <a:solidFill>
                <a:srgbClr val="BD9364"/>
              </a:solidFill>
              <a:effectLst/>
              <a:latin typeface="Calibri"/>
              <a:ea typeface="Calibri" panose="020F0502020204030204" pitchFamily="34" charset="0"/>
              <a:cs typeface="Calibri"/>
            </a:endParaRPr>
          </a:p>
          <a:p>
            <a:pPr marL="285750" marR="0" lvl="0" indent="-285750">
              <a:spcBef>
                <a:spcPts val="0"/>
              </a:spcBef>
              <a:spcAft>
                <a:spcPts val="0"/>
              </a:spcAft>
              <a:buFont typeface="Arial" panose="020B0604020202020204" pitchFamily="34" charset="0"/>
              <a:buChar char="•"/>
            </a:pPr>
            <a:r>
              <a:rPr lang="en-US" sz="1800">
                <a:solidFill>
                  <a:srgbClr val="BD9364"/>
                </a:solidFill>
                <a:effectLst/>
                <a:latin typeface="Calibri"/>
                <a:ea typeface="Times New Roman" panose="02020603050405020304" pitchFamily="18" charset="0"/>
                <a:cs typeface="Calibri"/>
              </a:rPr>
              <a:t>Focusing on winter product development with winter workshops</a:t>
            </a:r>
            <a:endParaRPr lang="en-US" sz="1800">
              <a:solidFill>
                <a:srgbClr val="BD9364"/>
              </a:solidFill>
              <a:effectLst/>
              <a:latin typeface="Calibri"/>
              <a:ea typeface="Calibri" panose="020F0502020204030204" pitchFamily="34" charset="0"/>
              <a:cs typeface="Calibri"/>
            </a:endParaRPr>
          </a:p>
        </p:txBody>
      </p:sp>
      <p:pic>
        <p:nvPicPr>
          <p:cNvPr id="5" name="Picture 4">
            <a:extLst>
              <a:ext uri="{FF2B5EF4-FFF2-40B4-BE49-F238E27FC236}">
                <a16:creationId xmlns:a16="http://schemas.microsoft.com/office/drawing/2014/main" id="{7E5E6512-B87D-B00F-BD82-AFA6F9A09318}"/>
              </a:ext>
            </a:extLst>
          </p:cNvPr>
          <p:cNvPicPr>
            <a:picLocks noChangeAspect="1"/>
          </p:cNvPicPr>
          <p:nvPr/>
        </p:nvPicPr>
        <p:blipFill>
          <a:blip r:embed="rId5"/>
          <a:stretch>
            <a:fillRect/>
          </a:stretch>
        </p:blipFill>
        <p:spPr>
          <a:xfrm>
            <a:off x="1304924" y="4556389"/>
            <a:ext cx="3473111" cy="2247307"/>
          </a:xfrm>
          <a:prstGeom prst="rect">
            <a:avLst/>
          </a:prstGeom>
          <a:ln>
            <a:solidFill>
              <a:schemeClr val="accent1"/>
            </a:solidFill>
          </a:ln>
        </p:spPr>
      </p:pic>
      <p:pic>
        <p:nvPicPr>
          <p:cNvPr id="8" name="Google Shape;528;p27" descr="Logo&#10;&#10;Description automatically generated">
            <a:extLst>
              <a:ext uri="{FF2B5EF4-FFF2-40B4-BE49-F238E27FC236}">
                <a16:creationId xmlns:a16="http://schemas.microsoft.com/office/drawing/2014/main" id="{453B45D1-4A9B-262C-1611-12D4045299ED}"/>
              </a:ext>
            </a:extLst>
          </p:cNvPr>
          <p:cNvPicPr preferRelativeResize="0">
            <a:picLocks noChangeAspect="1"/>
          </p:cNvPicPr>
          <p:nvPr/>
        </p:nvPicPr>
        <p:blipFill rotWithShape="1">
          <a:blip r:embed="rId6">
            <a:alphaModFix/>
          </a:blip>
          <a:srcRect/>
          <a:stretch/>
        </p:blipFill>
        <p:spPr>
          <a:xfrm>
            <a:off x="8142126" y="83413"/>
            <a:ext cx="887916" cy="431724"/>
          </a:xfrm>
          <a:prstGeom prst="rect">
            <a:avLst/>
          </a:prstGeom>
          <a:noFill/>
          <a:ln>
            <a:noFill/>
          </a:ln>
        </p:spPr>
      </p:pic>
      <p:pic>
        <p:nvPicPr>
          <p:cNvPr id="10" name="Picture 9" descr="A red text on a black background&#10;&#10;Description automatically generated">
            <a:extLst>
              <a:ext uri="{FF2B5EF4-FFF2-40B4-BE49-F238E27FC236}">
                <a16:creationId xmlns:a16="http://schemas.microsoft.com/office/drawing/2014/main" id="{F9E3F78F-BDEE-1514-2785-E7F9BA2A0E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0556" y="223264"/>
            <a:ext cx="2369277" cy="1507975"/>
          </a:xfrm>
          <a:prstGeom prst="rect">
            <a:avLst/>
          </a:prstGeom>
        </p:spPr>
      </p:pic>
    </p:spTree>
    <p:extLst>
      <p:ext uri="{BB962C8B-B14F-4D97-AF65-F5344CB8AC3E}">
        <p14:creationId xmlns:p14="http://schemas.microsoft.com/office/powerpoint/2010/main" val="368432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4945A0C-10BA-4937-AECB-6733F318BC78}"/>
              </a:ext>
            </a:extLst>
          </p:cNvPr>
          <p:cNvSpPr txBox="1"/>
          <p:nvPr/>
        </p:nvSpPr>
        <p:spPr>
          <a:xfrm>
            <a:off x="2226291" y="2810584"/>
            <a:ext cx="5812999" cy="1200329"/>
          </a:xfrm>
          <a:prstGeom prst="rect">
            <a:avLst/>
          </a:prstGeom>
          <a:noFill/>
        </p:spPr>
        <p:txBody>
          <a:bodyPr wrap="square">
            <a:spAutoFit/>
          </a:bodyPr>
          <a:lstStyle/>
          <a:p>
            <a:pPr algn="ctr"/>
            <a:r>
              <a:rPr lang="en-US" sz="3600" b="1">
                <a:solidFill>
                  <a:srgbClr val="BD9364"/>
                </a:solidFill>
              </a:rPr>
              <a:t>Keeping Momentum on Strategic Plans</a:t>
            </a:r>
          </a:p>
        </p:txBody>
      </p:sp>
      <p:sp>
        <p:nvSpPr>
          <p:cNvPr id="8" name="object 3">
            <a:extLst>
              <a:ext uri="{FF2B5EF4-FFF2-40B4-BE49-F238E27FC236}">
                <a16:creationId xmlns:a16="http://schemas.microsoft.com/office/drawing/2014/main" id="{B122AEE0-F6CF-45A8-8774-0DE05BD375EB}"/>
              </a:ext>
            </a:extLst>
          </p:cNvPr>
          <p:cNvSpPr/>
          <p:nvPr/>
        </p:nvSpPr>
        <p:spPr>
          <a:xfrm>
            <a:off x="0"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9" name="object 4">
            <a:extLst>
              <a:ext uri="{FF2B5EF4-FFF2-40B4-BE49-F238E27FC236}">
                <a16:creationId xmlns:a16="http://schemas.microsoft.com/office/drawing/2014/main" id="{5CECD578-EF92-4D16-B7EC-9C7C050F4261}"/>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3" name="object 5">
            <a:extLst>
              <a:ext uri="{FF2B5EF4-FFF2-40B4-BE49-F238E27FC236}">
                <a16:creationId xmlns:a16="http://schemas.microsoft.com/office/drawing/2014/main" id="{CBCBF65C-2469-471C-A698-862BEA41FB5A}"/>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spTree>
    <p:extLst>
      <p:ext uri="{BB962C8B-B14F-4D97-AF65-F5344CB8AC3E}">
        <p14:creationId xmlns:p14="http://schemas.microsoft.com/office/powerpoint/2010/main" val="146089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178852-CF4A-4050-80EB-7D89111BCB93}"/>
              </a:ext>
            </a:extLst>
          </p:cNvPr>
          <p:cNvSpPr txBox="1"/>
          <p:nvPr/>
        </p:nvSpPr>
        <p:spPr>
          <a:xfrm>
            <a:off x="1425728" y="688256"/>
            <a:ext cx="7715250" cy="5786199"/>
          </a:xfrm>
          <a:prstGeom prst="rect">
            <a:avLst/>
          </a:prstGeom>
          <a:noFill/>
        </p:spPr>
        <p:txBody>
          <a:bodyPr wrap="square" lIns="91440" tIns="45720" rIns="91440" bIns="45720" rtlCol="0" anchor="t">
            <a:spAutoFit/>
          </a:bodyPr>
          <a:lstStyle/>
          <a:p>
            <a:pPr>
              <a:tabLst>
                <a:tab pos="418793" algn="l"/>
              </a:tabLst>
            </a:pPr>
            <a:r>
              <a:rPr lang="en-US" sz="2800" b="1">
                <a:solidFill>
                  <a:srgbClr val="BD9364"/>
                </a:solidFill>
              </a:rPr>
              <a:t>Destination Development Program Schedule</a:t>
            </a:r>
            <a:endParaRPr lang="en-US" sz="2800" b="1">
              <a:solidFill>
                <a:srgbClr val="BD9364"/>
              </a:solidFill>
              <a:ea typeface="Calibri"/>
              <a:cs typeface="Calibri"/>
            </a:endParaRPr>
          </a:p>
          <a:p>
            <a:pPr marL="457200" indent="-457200">
              <a:buFont typeface="Arial" panose="020B0604020202020204" pitchFamily="34" charset="0"/>
              <a:buChar char="•"/>
              <a:tabLst>
                <a:tab pos="418793" algn="l"/>
              </a:tabLst>
            </a:pPr>
            <a:r>
              <a:rPr lang="en-US" sz="2400">
                <a:solidFill>
                  <a:srgbClr val="BD9364"/>
                </a:solidFill>
              </a:rPr>
              <a:t>Calls from Global Partnerships Team </a:t>
            </a:r>
          </a:p>
          <a:p>
            <a:pPr marL="914400" lvl="1" indent="-457200">
              <a:buFont typeface="Arial" panose="020B0604020202020204" pitchFamily="34" charset="0"/>
              <a:buChar char="•"/>
              <a:tabLst>
                <a:tab pos="418793" algn="l"/>
              </a:tabLst>
            </a:pPr>
            <a:r>
              <a:rPr lang="en-US" sz="2200">
                <a:solidFill>
                  <a:srgbClr val="BD9364"/>
                </a:solidFill>
              </a:rPr>
              <a:t>December/January</a:t>
            </a:r>
            <a:endParaRPr lang="en-US" sz="2200">
              <a:solidFill>
                <a:srgbClr val="BD9364"/>
              </a:solidFill>
              <a:ea typeface="Calibri"/>
              <a:cs typeface="Calibri"/>
            </a:endParaRPr>
          </a:p>
          <a:p>
            <a:pPr marL="457200" indent="-457200">
              <a:buFont typeface="Arial" panose="020B0604020202020204" pitchFamily="34" charset="0"/>
              <a:buChar char="•"/>
              <a:tabLst>
                <a:tab pos="418793" algn="l"/>
              </a:tabLst>
            </a:pPr>
            <a:r>
              <a:rPr lang="en-US" sz="2400">
                <a:solidFill>
                  <a:srgbClr val="BD9364"/>
                </a:solidFill>
              </a:rPr>
              <a:t>Re-Establishing Tacking Program </a:t>
            </a:r>
          </a:p>
          <a:p>
            <a:pPr marL="914400" lvl="1" indent="-457200">
              <a:buFont typeface="Arial" panose="020B0604020202020204" pitchFamily="34" charset="0"/>
              <a:buChar char="•"/>
              <a:tabLst>
                <a:tab pos="418793" algn="l"/>
              </a:tabLst>
            </a:pPr>
            <a:r>
              <a:rPr lang="en-US" sz="2200">
                <a:solidFill>
                  <a:srgbClr val="BD9364"/>
                </a:solidFill>
              </a:rPr>
              <a:t>February/March</a:t>
            </a:r>
            <a:endParaRPr lang="en-US" sz="2200">
              <a:solidFill>
                <a:srgbClr val="BD9364"/>
              </a:solidFill>
              <a:ea typeface="Calibri"/>
              <a:cs typeface="Calibri"/>
            </a:endParaRPr>
          </a:p>
          <a:p>
            <a:pPr marL="457200" indent="-457200">
              <a:buFont typeface="Arial" panose="020B0604020202020204" pitchFamily="34" charset="0"/>
              <a:buChar char="•"/>
              <a:tabLst>
                <a:tab pos="418793" algn="l"/>
              </a:tabLst>
            </a:pPr>
            <a:r>
              <a:rPr lang="en-US" sz="2400">
                <a:solidFill>
                  <a:srgbClr val="BD9364"/>
                </a:solidFill>
              </a:rPr>
              <a:t>Partners Submit Tracking/Revert Funds </a:t>
            </a:r>
          </a:p>
          <a:p>
            <a:pPr marL="914400" lvl="1" indent="-457200">
              <a:buFont typeface="Arial" panose="020B0604020202020204" pitchFamily="34" charset="0"/>
              <a:buChar char="•"/>
              <a:tabLst>
                <a:tab pos="418793" algn="l"/>
              </a:tabLst>
            </a:pPr>
            <a:r>
              <a:rPr lang="en-US" sz="2200">
                <a:solidFill>
                  <a:srgbClr val="BD9364"/>
                </a:solidFill>
              </a:rPr>
              <a:t>April</a:t>
            </a:r>
            <a:endParaRPr lang="en-US" sz="2200">
              <a:solidFill>
                <a:srgbClr val="BD9364"/>
              </a:solidFill>
              <a:ea typeface="Calibri"/>
              <a:cs typeface="Calibri"/>
            </a:endParaRPr>
          </a:p>
          <a:p>
            <a:pPr marL="1371600" lvl="2" indent="-457200">
              <a:buFont typeface="Arial" panose="020B0604020202020204" pitchFamily="34" charset="0"/>
              <a:buChar char="•"/>
              <a:tabLst>
                <a:tab pos="418793" algn="l"/>
              </a:tabLst>
            </a:pPr>
            <a:r>
              <a:rPr lang="en-US" sz="2000">
                <a:solidFill>
                  <a:srgbClr val="BD9364"/>
                </a:solidFill>
              </a:rPr>
              <a:t>Exceptions</a:t>
            </a:r>
            <a:endParaRPr lang="en-US" sz="2000">
              <a:solidFill>
                <a:srgbClr val="BD9364"/>
              </a:solidFill>
              <a:ea typeface="Calibri"/>
              <a:cs typeface="Calibri"/>
            </a:endParaRPr>
          </a:p>
          <a:p>
            <a:pPr marL="457200" indent="-457200">
              <a:buFont typeface="Arial" panose="020B0604020202020204" pitchFamily="34" charset="0"/>
              <a:buChar char="•"/>
              <a:tabLst>
                <a:tab pos="418793" algn="l"/>
              </a:tabLst>
            </a:pPr>
            <a:r>
              <a:rPr lang="en-US" sz="2400">
                <a:solidFill>
                  <a:srgbClr val="BD9364"/>
                </a:solidFill>
              </a:rPr>
              <a:t>Re-Assessment of Spending/Strategic Plans</a:t>
            </a:r>
            <a:endParaRPr lang="en-US" sz="2400">
              <a:solidFill>
                <a:srgbClr val="BD9364"/>
              </a:solidFill>
              <a:ea typeface="Calibri"/>
              <a:cs typeface="Calibri"/>
            </a:endParaRPr>
          </a:p>
          <a:p>
            <a:pPr marL="914400" lvl="1" indent="-457200">
              <a:buFont typeface="Arial" panose="020B0604020202020204" pitchFamily="34" charset="0"/>
              <a:buChar char="•"/>
              <a:tabLst>
                <a:tab pos="418793" algn="l"/>
              </a:tabLst>
            </a:pPr>
            <a:r>
              <a:rPr lang="en-US" sz="2200">
                <a:solidFill>
                  <a:srgbClr val="BD9364"/>
                </a:solidFill>
              </a:rPr>
              <a:t>May</a:t>
            </a:r>
            <a:endParaRPr lang="en-US" sz="2200">
              <a:solidFill>
                <a:srgbClr val="BD9364"/>
              </a:solidFill>
              <a:ea typeface="Calibri"/>
              <a:cs typeface="Calibri"/>
            </a:endParaRPr>
          </a:p>
          <a:p>
            <a:pPr marL="457200" indent="-457200">
              <a:buFont typeface="Arial" panose="020B0604020202020204" pitchFamily="34" charset="0"/>
              <a:buChar char="•"/>
              <a:tabLst>
                <a:tab pos="418793" algn="l"/>
              </a:tabLst>
            </a:pPr>
            <a:r>
              <a:rPr lang="en-US" sz="2400">
                <a:solidFill>
                  <a:srgbClr val="BD9364"/>
                </a:solidFill>
              </a:rPr>
              <a:t>Program Evaluation</a:t>
            </a:r>
            <a:endParaRPr lang="en-US" sz="2400">
              <a:solidFill>
                <a:srgbClr val="BD9364"/>
              </a:solidFill>
              <a:ea typeface="Calibri"/>
              <a:cs typeface="Calibri"/>
            </a:endParaRPr>
          </a:p>
          <a:p>
            <a:pPr marL="914400" lvl="1" indent="-457200">
              <a:buFont typeface="Arial" panose="020B0604020202020204" pitchFamily="34" charset="0"/>
              <a:buChar char="•"/>
              <a:tabLst>
                <a:tab pos="418793" algn="l"/>
              </a:tabLst>
            </a:pPr>
            <a:r>
              <a:rPr lang="en-US" sz="2200">
                <a:solidFill>
                  <a:srgbClr val="BD9364"/>
                </a:solidFill>
              </a:rPr>
              <a:t>May</a:t>
            </a:r>
            <a:endParaRPr lang="en-US" sz="2200">
              <a:solidFill>
                <a:srgbClr val="BD9364"/>
              </a:solidFill>
              <a:ea typeface="Calibri"/>
              <a:cs typeface="Calibri"/>
            </a:endParaRPr>
          </a:p>
          <a:p>
            <a:pPr marL="457200" indent="-457200">
              <a:buFont typeface="Arial" panose="020B0604020202020204" pitchFamily="34" charset="0"/>
              <a:buChar char="•"/>
              <a:tabLst>
                <a:tab pos="418793" algn="l"/>
              </a:tabLst>
            </a:pPr>
            <a:r>
              <a:rPr lang="en-US" sz="2400">
                <a:solidFill>
                  <a:srgbClr val="BD9364"/>
                </a:solidFill>
              </a:rPr>
              <a:t>Approval/Submission of New DD Projects</a:t>
            </a:r>
            <a:endParaRPr lang="en-US" sz="2400">
              <a:solidFill>
                <a:srgbClr val="BD9364"/>
              </a:solidFill>
              <a:ea typeface="Calibri"/>
              <a:cs typeface="Calibri"/>
            </a:endParaRPr>
          </a:p>
          <a:p>
            <a:pPr marL="914400" lvl="1" indent="-457200">
              <a:buFont typeface="Arial" panose="020B0604020202020204" pitchFamily="34" charset="0"/>
              <a:buChar char="•"/>
              <a:tabLst>
                <a:tab pos="418793" algn="l"/>
              </a:tabLst>
            </a:pPr>
            <a:r>
              <a:rPr lang="en-US" sz="2200">
                <a:solidFill>
                  <a:srgbClr val="BD9364"/>
                </a:solidFill>
              </a:rPr>
              <a:t>June</a:t>
            </a:r>
            <a:endParaRPr lang="en-US" sz="2200">
              <a:solidFill>
                <a:srgbClr val="BD9364"/>
              </a:solidFill>
              <a:ea typeface="Calibri"/>
              <a:cs typeface="Calibri"/>
            </a:endParaRPr>
          </a:p>
          <a:p>
            <a:pPr marL="457200" indent="-457200">
              <a:buFont typeface="Arial" panose="020B0604020202020204" pitchFamily="34" charset="0"/>
              <a:buChar char="•"/>
              <a:tabLst>
                <a:tab pos="418793" algn="l"/>
              </a:tabLst>
            </a:pPr>
            <a:r>
              <a:rPr lang="en-US" sz="2400">
                <a:solidFill>
                  <a:srgbClr val="BD9364"/>
                </a:solidFill>
              </a:rPr>
              <a:t>Distribution of Funds </a:t>
            </a:r>
          </a:p>
          <a:p>
            <a:pPr marL="914400" lvl="1" indent="-457200">
              <a:buFont typeface="Arial" panose="020B0604020202020204" pitchFamily="34" charset="0"/>
              <a:buChar char="•"/>
              <a:tabLst>
                <a:tab pos="418793" algn="l"/>
              </a:tabLst>
            </a:pPr>
            <a:r>
              <a:rPr lang="en-US" sz="2200">
                <a:solidFill>
                  <a:srgbClr val="BD9364"/>
                </a:solidFill>
              </a:rPr>
              <a:t>July 1</a:t>
            </a:r>
            <a:endParaRPr lang="en-US" sz="2200">
              <a:solidFill>
                <a:srgbClr val="BD9364"/>
              </a:solidFill>
              <a:ea typeface="Calibri"/>
              <a:cs typeface="Calibri"/>
            </a:endParaRPr>
          </a:p>
        </p:txBody>
      </p:sp>
      <p:sp>
        <p:nvSpPr>
          <p:cNvPr id="15" name="object 3">
            <a:extLst>
              <a:ext uri="{FF2B5EF4-FFF2-40B4-BE49-F238E27FC236}">
                <a16:creationId xmlns:a16="http://schemas.microsoft.com/office/drawing/2014/main" id="{A78F11EE-3DBA-4FAF-B030-CCB855C659E5}"/>
              </a:ext>
            </a:extLst>
          </p:cNvPr>
          <p:cNvSpPr/>
          <p:nvPr/>
        </p:nvSpPr>
        <p:spPr>
          <a:xfrm>
            <a:off x="0"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3"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4" cstate="print"/>
            <a:stretch>
              <a:fillRect/>
            </a:stretch>
          </a:blipFill>
        </p:spPr>
        <p:txBody>
          <a:bodyPr wrap="square" lIns="0" tIns="0" rIns="0" bIns="0" rtlCol="0"/>
          <a:lstStyle/>
          <a:p>
            <a:endParaRPr sz="1013"/>
          </a:p>
        </p:txBody>
      </p:sp>
    </p:spTree>
    <p:extLst>
      <p:ext uri="{BB962C8B-B14F-4D97-AF65-F5344CB8AC3E}">
        <p14:creationId xmlns:p14="http://schemas.microsoft.com/office/powerpoint/2010/main" val="2074047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6D58"/>
        </a:solidFill>
        <a:effectLst/>
      </p:bgPr>
    </p:bg>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B122AEE0-F6CF-45A8-8774-0DE05BD375EB}"/>
              </a:ext>
            </a:extLst>
          </p:cNvPr>
          <p:cNvSpPr/>
          <p:nvPr/>
        </p:nvSpPr>
        <p:spPr>
          <a:xfrm>
            <a:off x="1116610" y="0"/>
            <a:ext cx="8027390"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D0B290"/>
          </a:solidFill>
        </p:spPr>
        <p:txBody>
          <a:bodyPr wrap="square" lIns="0" tIns="0" rIns="0" bIns="0" rtlCol="0"/>
          <a:lstStyle/>
          <a:p>
            <a:endParaRPr sz="1013"/>
          </a:p>
        </p:txBody>
      </p:sp>
      <p:sp>
        <p:nvSpPr>
          <p:cNvPr id="2" name="object 3">
            <a:extLst>
              <a:ext uri="{FF2B5EF4-FFF2-40B4-BE49-F238E27FC236}">
                <a16:creationId xmlns:a16="http://schemas.microsoft.com/office/drawing/2014/main" id="{E61C1B41-3C9E-EC34-1CF4-1073EE4D9F4D}"/>
              </a:ext>
            </a:extLst>
          </p:cNvPr>
          <p:cNvSpPr/>
          <p:nvPr/>
        </p:nvSpPr>
        <p:spPr>
          <a:xfrm>
            <a:off x="-10757"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17" name="TextBox 16">
            <a:extLst>
              <a:ext uri="{FF2B5EF4-FFF2-40B4-BE49-F238E27FC236}">
                <a16:creationId xmlns:a16="http://schemas.microsoft.com/office/drawing/2014/main" id="{14945A0C-10BA-4937-AECB-6733F318BC78}"/>
              </a:ext>
            </a:extLst>
          </p:cNvPr>
          <p:cNvSpPr txBox="1"/>
          <p:nvPr/>
        </p:nvSpPr>
        <p:spPr>
          <a:xfrm>
            <a:off x="2226291" y="2810584"/>
            <a:ext cx="5812999" cy="646331"/>
          </a:xfrm>
          <a:prstGeom prst="rect">
            <a:avLst/>
          </a:prstGeom>
          <a:noFill/>
        </p:spPr>
        <p:txBody>
          <a:bodyPr wrap="square" lIns="91440" tIns="45720" rIns="91440" bIns="45720" anchor="t">
            <a:spAutoFit/>
          </a:bodyPr>
          <a:lstStyle/>
          <a:p>
            <a:pPr algn="ctr"/>
            <a:r>
              <a:rPr lang="en-US" sz="3600" b="1">
                <a:solidFill>
                  <a:srgbClr val="FBF9E3"/>
                </a:solidFill>
              </a:rPr>
              <a:t>Thank You!</a:t>
            </a:r>
          </a:p>
        </p:txBody>
      </p:sp>
      <p:sp>
        <p:nvSpPr>
          <p:cNvPr id="9" name="object 4">
            <a:extLst>
              <a:ext uri="{FF2B5EF4-FFF2-40B4-BE49-F238E27FC236}">
                <a16:creationId xmlns:a16="http://schemas.microsoft.com/office/drawing/2014/main" id="{5CECD578-EF92-4D16-B7EC-9C7C050F4261}"/>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3" name="object 5">
            <a:extLst>
              <a:ext uri="{FF2B5EF4-FFF2-40B4-BE49-F238E27FC236}">
                <a16:creationId xmlns:a16="http://schemas.microsoft.com/office/drawing/2014/main" id="{CBCBF65C-2469-471C-A698-862BEA41FB5A}"/>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spTree>
    <p:extLst>
      <p:ext uri="{BB962C8B-B14F-4D97-AF65-F5344CB8AC3E}">
        <p14:creationId xmlns:p14="http://schemas.microsoft.com/office/powerpoint/2010/main" val="139435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178852-CF4A-4050-80EB-7D89111BCB93}"/>
              </a:ext>
            </a:extLst>
          </p:cNvPr>
          <p:cNvSpPr txBox="1"/>
          <p:nvPr/>
        </p:nvSpPr>
        <p:spPr>
          <a:xfrm>
            <a:off x="1148715" y="124730"/>
            <a:ext cx="6343650" cy="954107"/>
          </a:xfrm>
          <a:prstGeom prst="rect">
            <a:avLst/>
          </a:prstGeom>
          <a:noFill/>
        </p:spPr>
        <p:txBody>
          <a:bodyPr wrap="square" rtlCol="0">
            <a:spAutoFit/>
          </a:bodyPr>
          <a:lstStyle/>
          <a:p>
            <a:pPr>
              <a:tabLst>
                <a:tab pos="418793" algn="l"/>
              </a:tabLst>
            </a:pPr>
            <a:r>
              <a:rPr lang="en-US" sz="2800" b="1">
                <a:solidFill>
                  <a:srgbClr val="BD9364"/>
                </a:solidFill>
              </a:rPr>
              <a:t>Young Strategies </a:t>
            </a:r>
          </a:p>
          <a:p>
            <a:pPr>
              <a:tabLst>
                <a:tab pos="418793" algn="l"/>
              </a:tabLst>
            </a:pPr>
            <a:r>
              <a:rPr lang="en-US" sz="2800" b="1">
                <a:solidFill>
                  <a:srgbClr val="BD9364"/>
                </a:solidFill>
              </a:rPr>
              <a:t>- In Partnership with WOT since 2005</a:t>
            </a:r>
          </a:p>
        </p:txBody>
      </p:sp>
      <p:sp>
        <p:nvSpPr>
          <p:cNvPr id="15" name="object 3">
            <a:extLst>
              <a:ext uri="{FF2B5EF4-FFF2-40B4-BE49-F238E27FC236}">
                <a16:creationId xmlns:a16="http://schemas.microsoft.com/office/drawing/2014/main" id="{A78F11EE-3DBA-4FAF-B030-CCB855C659E5}"/>
              </a:ext>
            </a:extLst>
          </p:cNvPr>
          <p:cNvSpPr/>
          <p:nvPr/>
        </p:nvSpPr>
        <p:spPr>
          <a:xfrm>
            <a:off x="0"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sp>
        <p:nvSpPr>
          <p:cNvPr id="4" name="TextBox 3">
            <a:extLst>
              <a:ext uri="{FF2B5EF4-FFF2-40B4-BE49-F238E27FC236}">
                <a16:creationId xmlns:a16="http://schemas.microsoft.com/office/drawing/2014/main" id="{1C026B05-A733-4D22-D3EE-1F2EBBD5BC06}"/>
              </a:ext>
            </a:extLst>
          </p:cNvPr>
          <p:cNvSpPr txBox="1"/>
          <p:nvPr/>
        </p:nvSpPr>
        <p:spPr>
          <a:xfrm>
            <a:off x="1247549" y="1078837"/>
            <a:ext cx="7492411" cy="4708981"/>
          </a:xfrm>
          <a:prstGeom prst="rect">
            <a:avLst/>
          </a:prstGeom>
          <a:noFill/>
        </p:spPr>
        <p:txBody>
          <a:bodyPr wrap="square" lIns="91440" tIns="45720" rIns="91440" bIns="45720" anchor="t">
            <a:spAutoFit/>
          </a:bodyPr>
          <a:lstStyle/>
          <a:p>
            <a:pPr marL="285750" indent="-285750">
              <a:spcAft>
                <a:spcPts val="600"/>
              </a:spcAft>
              <a:buFont typeface="Arial" panose="020B0604020202020204" pitchFamily="34" charset="0"/>
              <a:buChar char="•"/>
            </a:pPr>
            <a:r>
              <a:rPr lang="en-US" sz="2000">
                <a:solidFill>
                  <a:srgbClr val="BD9364"/>
                </a:solidFill>
              </a:rPr>
              <a:t>State tours, conducting destination assessments in 22 counties</a:t>
            </a:r>
            <a:endParaRPr lang="en-US" sz="2000">
              <a:solidFill>
                <a:srgbClr val="BD9364"/>
              </a:solidFill>
              <a:ea typeface="Calibri"/>
              <a:cs typeface="Calibri"/>
            </a:endParaRPr>
          </a:p>
          <a:p>
            <a:pPr marL="285750" indent="-285750">
              <a:spcAft>
                <a:spcPts val="600"/>
              </a:spcAft>
              <a:buFont typeface="Arial" panose="020B0604020202020204" pitchFamily="34" charset="0"/>
              <a:buChar char="•"/>
            </a:pPr>
            <a:r>
              <a:rPr lang="en-US" sz="2000">
                <a:solidFill>
                  <a:srgbClr val="BD9364"/>
                </a:solidFill>
              </a:rPr>
              <a:t>Governors' Conference 1-on-1 Appointments with LTBs</a:t>
            </a:r>
            <a:endParaRPr lang="en-US" sz="2000">
              <a:solidFill>
                <a:srgbClr val="BD9364"/>
              </a:solidFill>
              <a:ea typeface="Calibri"/>
              <a:cs typeface="Calibri"/>
            </a:endParaRPr>
          </a:p>
          <a:p>
            <a:pPr marL="285750" indent="-285750">
              <a:spcAft>
                <a:spcPts val="600"/>
              </a:spcAft>
              <a:buFont typeface="Arial" panose="020B0604020202020204" pitchFamily="34" charset="0"/>
              <a:buChar char="•"/>
            </a:pPr>
            <a:r>
              <a:rPr lang="en-US" sz="2000">
                <a:solidFill>
                  <a:srgbClr val="BD9364"/>
                </a:solidFill>
              </a:rPr>
              <a:t>Assessments &amp; basic plans for smallest LTBs</a:t>
            </a:r>
            <a:endParaRPr lang="en-US" sz="2000">
              <a:solidFill>
                <a:srgbClr val="BD9364"/>
              </a:solidFill>
              <a:ea typeface="Calibri"/>
              <a:cs typeface="Calibri"/>
            </a:endParaRPr>
          </a:p>
          <a:p>
            <a:pPr marL="285750" indent="-285750">
              <a:spcAft>
                <a:spcPts val="600"/>
              </a:spcAft>
              <a:buFont typeface="Arial" panose="020B0604020202020204" pitchFamily="34" charset="0"/>
              <a:buChar char="•"/>
            </a:pPr>
            <a:r>
              <a:rPr lang="en-US" sz="2000" err="1">
                <a:solidFill>
                  <a:srgbClr val="BD9364"/>
                </a:solidFill>
              </a:rPr>
              <a:t>DestinationNEXT</a:t>
            </a:r>
            <a:r>
              <a:rPr lang="en-US" sz="2000">
                <a:solidFill>
                  <a:srgbClr val="BD9364"/>
                </a:solidFill>
              </a:rPr>
              <a:t> comprehensive leaders online self-assessment  </a:t>
            </a:r>
            <a:endParaRPr lang="en-US" sz="2000">
              <a:solidFill>
                <a:srgbClr val="BD9364"/>
              </a:solidFill>
              <a:ea typeface="Calibri"/>
              <a:cs typeface="Calibri"/>
            </a:endParaRPr>
          </a:p>
          <a:p>
            <a:pPr marL="285750" indent="-285750">
              <a:spcAft>
                <a:spcPts val="600"/>
              </a:spcAft>
              <a:buFont typeface="Arial" panose="020B0604020202020204" pitchFamily="34" charset="0"/>
              <a:buChar char="•"/>
            </a:pPr>
            <a:r>
              <a:rPr lang="en-US" sz="2000">
                <a:solidFill>
                  <a:srgbClr val="BD9364"/>
                </a:solidFill>
              </a:rPr>
              <a:t>Strategic Planning – DNEXT planning workshops &amp; 3-5 year LTB plan</a:t>
            </a:r>
            <a:endParaRPr lang="en-US" sz="2000">
              <a:solidFill>
                <a:srgbClr val="BD9364"/>
              </a:solidFill>
              <a:ea typeface="Calibri"/>
              <a:cs typeface="Calibri"/>
            </a:endParaRPr>
          </a:p>
          <a:p>
            <a:pPr marL="285750" indent="-285750">
              <a:spcAft>
                <a:spcPts val="600"/>
              </a:spcAft>
              <a:buFont typeface="Arial" panose="020B0604020202020204" pitchFamily="34" charset="0"/>
              <a:buChar char="•"/>
            </a:pPr>
            <a:r>
              <a:rPr lang="en-US" sz="2000">
                <a:solidFill>
                  <a:srgbClr val="BD9364"/>
                </a:solidFill>
              </a:rPr>
              <a:t>Master Planning – Coalescing all ED plans in the County into a coordinated master plan for destination growth &amp; development</a:t>
            </a:r>
            <a:endParaRPr lang="en-US" sz="2000">
              <a:solidFill>
                <a:srgbClr val="BD9364"/>
              </a:solidFill>
              <a:ea typeface="Calibri"/>
              <a:cs typeface="Calibri"/>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BD9364"/>
                </a:solidFill>
                <a:effectLst/>
                <a:uLnTx/>
                <a:uFillTx/>
                <a:latin typeface="Calibri" panose="020F0502020204030204"/>
                <a:ea typeface="+mn-ea"/>
                <a:cs typeface="+mn-cs"/>
              </a:rPr>
              <a:t>Destination Development Funding – WOT funding for new LTB opportunities</a:t>
            </a:r>
            <a:endParaRPr lang="en-US" sz="2000" b="0" i="0" u="none" strike="noStrike" kern="1200" cap="none" spc="0" normalizeH="0" baseline="0" noProof="0">
              <a:ln>
                <a:noFill/>
              </a:ln>
              <a:solidFill>
                <a:srgbClr val="BD9364"/>
              </a:solidFill>
              <a:effectLst/>
              <a:uLnTx/>
              <a:uFillTx/>
              <a:latin typeface="Calibri" panose="020F0502020204030204"/>
              <a:ea typeface="Calibri"/>
              <a:cs typeface="Calibri"/>
            </a:endParaRPr>
          </a:p>
          <a:p>
            <a:pPr marL="285750" indent="-285750">
              <a:spcAft>
                <a:spcPts val="600"/>
              </a:spcAft>
              <a:buFont typeface="Arial" panose="020B0604020202020204" pitchFamily="34" charset="0"/>
              <a:buChar char="•"/>
            </a:pPr>
            <a:r>
              <a:rPr lang="en-US" sz="2000">
                <a:solidFill>
                  <a:srgbClr val="BD9364"/>
                </a:solidFill>
              </a:rPr>
              <a:t>Bi-annual follow-up Zoom sessions with LTB staff (WOT, YSI &amp; RS)   16 county LTB one-hour sessions conducted August &amp; September 2023</a:t>
            </a:r>
            <a:endParaRPr lang="en-US" sz="2000">
              <a:solidFill>
                <a:srgbClr val="BD9364"/>
              </a:solidFill>
              <a:ea typeface="Calibri"/>
              <a:cs typeface="Calibri"/>
            </a:endParaRPr>
          </a:p>
          <a:p>
            <a:pPr marL="285750" indent="-285750">
              <a:spcAft>
                <a:spcPts val="600"/>
              </a:spcAft>
              <a:buFont typeface="Arial" panose="020B0604020202020204" pitchFamily="34" charset="0"/>
              <a:buChar char="•"/>
            </a:pPr>
            <a:endParaRPr lang="en-US" sz="2000"/>
          </a:p>
        </p:txBody>
      </p:sp>
      <p:pic>
        <p:nvPicPr>
          <p:cNvPr id="5" name="Picture 4">
            <a:extLst>
              <a:ext uri="{FF2B5EF4-FFF2-40B4-BE49-F238E27FC236}">
                <a16:creationId xmlns:a16="http://schemas.microsoft.com/office/drawing/2014/main" id="{B455B07B-AA27-FFCF-EE42-0598C659A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479" y="5935961"/>
            <a:ext cx="3148714" cy="907880"/>
          </a:xfrm>
          <a:prstGeom prst="rect">
            <a:avLst/>
          </a:prstGeom>
        </p:spPr>
      </p:pic>
      <p:grpSp>
        <p:nvGrpSpPr>
          <p:cNvPr id="6" name="Group 5">
            <a:extLst>
              <a:ext uri="{FF2B5EF4-FFF2-40B4-BE49-F238E27FC236}">
                <a16:creationId xmlns:a16="http://schemas.microsoft.com/office/drawing/2014/main" id="{44F785F9-FDBA-1D3D-B241-5B21C33A1785}"/>
              </a:ext>
            </a:extLst>
          </p:cNvPr>
          <p:cNvGrpSpPr/>
          <p:nvPr/>
        </p:nvGrpSpPr>
        <p:grpSpPr>
          <a:xfrm>
            <a:off x="5215302" y="6294722"/>
            <a:ext cx="3599089" cy="422260"/>
            <a:chOff x="6385508" y="5536601"/>
            <a:chExt cx="3187632" cy="373986"/>
          </a:xfrm>
        </p:grpSpPr>
        <p:pic>
          <p:nvPicPr>
            <p:cNvPr id="8" name="Picture 7">
              <a:extLst>
                <a:ext uri="{FF2B5EF4-FFF2-40B4-BE49-F238E27FC236}">
                  <a16:creationId xmlns:a16="http://schemas.microsoft.com/office/drawing/2014/main" id="{0B277092-63D4-8086-DE5A-34B2D3A5A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3623" y="5578133"/>
              <a:ext cx="1519517" cy="268448"/>
            </a:xfrm>
            <a:prstGeom prst="rect">
              <a:avLst/>
            </a:prstGeom>
          </p:spPr>
        </p:pic>
        <p:pic>
          <p:nvPicPr>
            <p:cNvPr id="9" name="Picture 8">
              <a:extLst>
                <a:ext uri="{FF2B5EF4-FFF2-40B4-BE49-F238E27FC236}">
                  <a16:creationId xmlns:a16="http://schemas.microsoft.com/office/drawing/2014/main" id="{E7710091-F466-6DC2-4B1C-B79EAFBAFC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5508" y="5536601"/>
              <a:ext cx="1519518" cy="373986"/>
            </a:xfrm>
            <a:prstGeom prst="rect">
              <a:avLst/>
            </a:prstGeom>
          </p:spPr>
        </p:pic>
      </p:grpSp>
      <p:pic>
        <p:nvPicPr>
          <p:cNvPr id="3" name="Picture 2" descr="A green and black logo&#10;&#10;Description automatically generated">
            <a:extLst>
              <a:ext uri="{FF2B5EF4-FFF2-40B4-BE49-F238E27FC236}">
                <a16:creationId xmlns:a16="http://schemas.microsoft.com/office/drawing/2014/main" id="{629067BA-66FC-91AD-DD95-B44F7D8648D1}"/>
              </a:ext>
            </a:extLst>
          </p:cNvPr>
          <p:cNvPicPr>
            <a:picLocks noChangeAspect="1"/>
          </p:cNvPicPr>
          <p:nvPr/>
        </p:nvPicPr>
        <p:blipFill rotWithShape="1">
          <a:blip r:embed="rId7">
            <a:extLst>
              <a:ext uri="{28A0092B-C50C-407E-A947-70E740481C1C}">
                <a14:useLocalDpi xmlns:a14="http://schemas.microsoft.com/office/drawing/2010/main" val="0"/>
              </a:ext>
            </a:extLst>
          </a:blip>
          <a:srcRect l="-78" t="-2277" r="15711"/>
          <a:stretch/>
        </p:blipFill>
        <p:spPr>
          <a:xfrm>
            <a:off x="7584830" y="81179"/>
            <a:ext cx="1465385" cy="421711"/>
          </a:xfrm>
          <a:prstGeom prst="rect">
            <a:avLst/>
          </a:prstGeom>
        </p:spPr>
      </p:pic>
    </p:spTree>
    <p:extLst>
      <p:ext uri="{BB962C8B-B14F-4D97-AF65-F5344CB8AC3E}">
        <p14:creationId xmlns:p14="http://schemas.microsoft.com/office/powerpoint/2010/main" val="412511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additive="base">
                                        <p:cTn id="3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 calcmode="lin" valueType="num">
                                      <p:cBhvr additive="base">
                                        <p:cTn id="4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 calcmode="lin" valueType="num">
                                      <p:cBhvr additive="base">
                                        <p:cTn id="46"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 calcmode="lin" valueType="num">
                                      <p:cBhvr additive="base">
                                        <p:cTn id="5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178852-CF4A-4050-80EB-7D89111BCB93}"/>
              </a:ext>
            </a:extLst>
          </p:cNvPr>
          <p:cNvSpPr txBox="1"/>
          <p:nvPr/>
        </p:nvSpPr>
        <p:spPr>
          <a:xfrm>
            <a:off x="1400175" y="-38910"/>
            <a:ext cx="6999546" cy="523220"/>
          </a:xfrm>
          <a:prstGeom prst="rect">
            <a:avLst/>
          </a:prstGeom>
          <a:noFill/>
        </p:spPr>
        <p:txBody>
          <a:bodyPr wrap="square" rtlCol="0">
            <a:spAutoFit/>
          </a:bodyPr>
          <a:lstStyle/>
          <a:p>
            <a:pPr>
              <a:tabLst>
                <a:tab pos="418793" algn="l"/>
              </a:tabLst>
            </a:pPr>
            <a:r>
              <a:rPr lang="en-US" sz="2800" b="1">
                <a:solidFill>
                  <a:srgbClr val="BD9364"/>
                </a:solidFill>
              </a:rPr>
              <a:t>Lodging Tax Board Collections</a:t>
            </a:r>
          </a:p>
        </p:txBody>
      </p:sp>
      <p:sp>
        <p:nvSpPr>
          <p:cNvPr id="15" name="object 3">
            <a:extLst>
              <a:ext uri="{FF2B5EF4-FFF2-40B4-BE49-F238E27FC236}">
                <a16:creationId xmlns:a16="http://schemas.microsoft.com/office/drawing/2014/main" id="{A78F11EE-3DBA-4FAF-B030-CCB855C659E5}"/>
              </a:ext>
            </a:extLst>
          </p:cNvPr>
          <p:cNvSpPr/>
          <p:nvPr/>
        </p:nvSpPr>
        <p:spPr>
          <a:xfrm>
            <a:off x="0"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graphicFrame>
        <p:nvGraphicFramePr>
          <p:cNvPr id="2" name="Object 1">
            <a:extLst>
              <a:ext uri="{FF2B5EF4-FFF2-40B4-BE49-F238E27FC236}">
                <a16:creationId xmlns:a16="http://schemas.microsoft.com/office/drawing/2014/main" id="{B58A9CDF-78F2-77EC-5FAD-745D8D9DBDD8}"/>
              </a:ext>
            </a:extLst>
          </p:cNvPr>
          <p:cNvGraphicFramePr>
            <a:graphicFrameLocks noChangeAspect="1"/>
          </p:cNvGraphicFramePr>
          <p:nvPr>
            <p:extLst>
              <p:ext uri="{D42A27DB-BD31-4B8C-83A1-F6EECF244321}">
                <p14:modId xmlns:p14="http://schemas.microsoft.com/office/powerpoint/2010/main" val="3277874642"/>
              </p:ext>
            </p:extLst>
          </p:nvPr>
        </p:nvGraphicFramePr>
        <p:xfrm>
          <a:off x="1420813" y="410483"/>
          <a:ext cx="7392987" cy="6375400"/>
        </p:xfrm>
        <a:graphic>
          <a:graphicData uri="http://schemas.openxmlformats.org/presentationml/2006/ole">
            <mc:AlternateContent xmlns:mc="http://schemas.openxmlformats.org/markup-compatibility/2006">
              <mc:Choice xmlns:v="urn:schemas-microsoft-com:vml" Requires="v">
                <p:oleObj name="Worksheet" r:id="rId4" imgW="5653969" imgH="5014117" progId="Excel.Sheet.12">
                  <p:embed/>
                </p:oleObj>
              </mc:Choice>
              <mc:Fallback>
                <p:oleObj name="Worksheet" r:id="rId4" imgW="5653969" imgH="5014117" progId="Excel.Sheet.12">
                  <p:embed/>
                  <p:pic>
                    <p:nvPicPr>
                      <p:cNvPr id="2" name="Object 1">
                        <a:extLst>
                          <a:ext uri="{FF2B5EF4-FFF2-40B4-BE49-F238E27FC236}">
                            <a16:creationId xmlns:a16="http://schemas.microsoft.com/office/drawing/2014/main" id="{B58A9CDF-78F2-77EC-5FAD-745D8D9DBDD8}"/>
                          </a:ext>
                        </a:extLst>
                      </p:cNvPr>
                      <p:cNvPicPr/>
                      <p:nvPr/>
                    </p:nvPicPr>
                    <p:blipFill>
                      <a:blip r:embed="rId5"/>
                      <a:stretch>
                        <a:fillRect/>
                      </a:stretch>
                    </p:blipFill>
                    <p:spPr>
                      <a:xfrm>
                        <a:off x="1420813" y="410483"/>
                        <a:ext cx="7392987" cy="6375400"/>
                      </a:xfrm>
                      <a:prstGeom prst="rect">
                        <a:avLst/>
                      </a:prstGeom>
                    </p:spPr>
                  </p:pic>
                </p:oleObj>
              </mc:Fallback>
            </mc:AlternateContent>
          </a:graphicData>
        </a:graphic>
      </p:graphicFrame>
    </p:spTree>
    <p:extLst>
      <p:ext uri="{BB962C8B-B14F-4D97-AF65-F5344CB8AC3E}">
        <p14:creationId xmlns:p14="http://schemas.microsoft.com/office/powerpoint/2010/main" val="388792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3">
            <a:extLst>
              <a:ext uri="{FF2B5EF4-FFF2-40B4-BE49-F238E27FC236}">
                <a16:creationId xmlns:a16="http://schemas.microsoft.com/office/drawing/2014/main" id="{A78F11EE-3DBA-4FAF-B030-CCB855C659E5}"/>
              </a:ext>
            </a:extLst>
          </p:cNvPr>
          <p:cNvSpPr/>
          <p:nvPr/>
        </p:nvSpPr>
        <p:spPr>
          <a:xfrm>
            <a:off x="0" y="0"/>
            <a:ext cx="1048577"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7" name="TextBox 6">
            <a:extLst>
              <a:ext uri="{FF2B5EF4-FFF2-40B4-BE49-F238E27FC236}">
                <a16:creationId xmlns:a16="http://schemas.microsoft.com/office/drawing/2014/main" id="{FF178852-CF4A-4050-80EB-7D89111BCB93}"/>
              </a:ext>
            </a:extLst>
          </p:cNvPr>
          <p:cNvSpPr txBox="1"/>
          <p:nvPr/>
        </p:nvSpPr>
        <p:spPr>
          <a:xfrm>
            <a:off x="1400175" y="-38325"/>
            <a:ext cx="6343650" cy="523220"/>
          </a:xfrm>
          <a:prstGeom prst="rect">
            <a:avLst/>
          </a:prstGeom>
          <a:noFill/>
        </p:spPr>
        <p:txBody>
          <a:bodyPr wrap="square" rtlCol="0">
            <a:spAutoFit/>
          </a:bodyPr>
          <a:lstStyle/>
          <a:p>
            <a:pPr>
              <a:tabLst>
                <a:tab pos="418793" algn="l"/>
              </a:tabLst>
            </a:pPr>
            <a:r>
              <a:rPr lang="en-US" sz="2800" b="1" err="1">
                <a:solidFill>
                  <a:srgbClr val="BD9364"/>
                </a:solidFill>
              </a:rPr>
              <a:t>WYBest</a:t>
            </a:r>
            <a:r>
              <a:rPr lang="en-US" sz="2800" b="1">
                <a:solidFill>
                  <a:srgbClr val="BD9364"/>
                </a:solidFill>
              </a:rPr>
              <a:t> Progress! </a:t>
            </a:r>
          </a:p>
        </p:txBody>
      </p:sp>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pic>
        <p:nvPicPr>
          <p:cNvPr id="67" name="Graphic 66" descr="Badge 1 outline">
            <a:extLst>
              <a:ext uri="{FF2B5EF4-FFF2-40B4-BE49-F238E27FC236}">
                <a16:creationId xmlns:a16="http://schemas.microsoft.com/office/drawing/2014/main" id="{E1B5D168-023C-A313-1E45-ECD7FFEA6B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9664" y="1697486"/>
            <a:ext cx="304315" cy="331892"/>
          </a:xfrm>
          <a:prstGeom prst="rect">
            <a:avLst/>
          </a:prstGeom>
        </p:spPr>
      </p:pic>
      <p:grpSp>
        <p:nvGrpSpPr>
          <p:cNvPr id="57" name="Group 56">
            <a:extLst>
              <a:ext uri="{FF2B5EF4-FFF2-40B4-BE49-F238E27FC236}">
                <a16:creationId xmlns:a16="http://schemas.microsoft.com/office/drawing/2014/main" id="{7DED773A-17A8-38B0-D7F9-97DD44E8277F}"/>
              </a:ext>
            </a:extLst>
          </p:cNvPr>
          <p:cNvGrpSpPr>
            <a:grpSpLocks noChangeAspect="1"/>
          </p:cNvGrpSpPr>
          <p:nvPr/>
        </p:nvGrpSpPr>
        <p:grpSpPr>
          <a:xfrm>
            <a:off x="567651" y="582376"/>
            <a:ext cx="8523093" cy="6071182"/>
            <a:chOff x="-194277" y="1827696"/>
            <a:chExt cx="5786738" cy="3779522"/>
          </a:xfrm>
          <a:noFill/>
        </p:grpSpPr>
        <p:grpSp>
          <p:nvGrpSpPr>
            <p:cNvPr id="59" name="Group 58">
              <a:extLst>
                <a:ext uri="{FF2B5EF4-FFF2-40B4-BE49-F238E27FC236}">
                  <a16:creationId xmlns:a16="http://schemas.microsoft.com/office/drawing/2014/main" id="{A946A870-76CE-D26E-4229-F087E6E2BC7E}"/>
                </a:ext>
              </a:extLst>
            </p:cNvPr>
            <p:cNvGrpSpPr/>
            <p:nvPr/>
          </p:nvGrpSpPr>
          <p:grpSpPr>
            <a:xfrm>
              <a:off x="173868" y="1827696"/>
              <a:ext cx="5418593" cy="3779522"/>
              <a:chOff x="173868" y="1827696"/>
              <a:chExt cx="5418593" cy="3779522"/>
            </a:xfrm>
            <a:grpFill/>
          </p:grpSpPr>
          <p:sp>
            <p:nvSpPr>
              <p:cNvPr id="120" name="Freeform 203">
                <a:extLst>
                  <a:ext uri="{FF2B5EF4-FFF2-40B4-BE49-F238E27FC236}">
                    <a16:creationId xmlns:a16="http://schemas.microsoft.com/office/drawing/2014/main" id="{C6DA1685-D250-A0AA-F4F3-3946451E7FD4}"/>
                  </a:ext>
                </a:extLst>
              </p:cNvPr>
              <p:cNvSpPr>
                <a:spLocks/>
              </p:cNvSpPr>
              <p:nvPr/>
            </p:nvSpPr>
            <p:spPr bwMode="auto">
              <a:xfrm>
                <a:off x="173868" y="2152170"/>
                <a:ext cx="769272" cy="1356382"/>
              </a:xfrm>
              <a:custGeom>
                <a:avLst/>
                <a:gdLst>
                  <a:gd name="T0" fmla="*/ 67 w 587"/>
                  <a:gd name="T1" fmla="*/ 1014 h 1035"/>
                  <a:gd name="T2" fmla="*/ 219 w 587"/>
                  <a:gd name="T3" fmla="*/ 1034 h 1035"/>
                  <a:gd name="T4" fmla="*/ 271 w 587"/>
                  <a:gd name="T5" fmla="*/ 994 h 1035"/>
                  <a:gd name="T6" fmla="*/ 415 w 587"/>
                  <a:gd name="T7" fmla="*/ 924 h 1035"/>
                  <a:gd name="T8" fmla="*/ 586 w 587"/>
                  <a:gd name="T9" fmla="*/ 733 h 1035"/>
                  <a:gd name="T10" fmla="*/ 587 w 587"/>
                  <a:gd name="T11" fmla="*/ 579 h 1035"/>
                  <a:gd name="T12" fmla="*/ 586 w 587"/>
                  <a:gd name="T13" fmla="*/ 415 h 1035"/>
                  <a:gd name="T14" fmla="*/ 573 w 587"/>
                  <a:gd name="T15" fmla="*/ 381 h 1035"/>
                  <a:gd name="T16" fmla="*/ 551 w 587"/>
                  <a:gd name="T17" fmla="*/ 372 h 1035"/>
                  <a:gd name="T18" fmla="*/ 551 w 587"/>
                  <a:gd name="T19" fmla="*/ 357 h 1035"/>
                  <a:gd name="T20" fmla="*/ 551 w 587"/>
                  <a:gd name="T21" fmla="*/ 350 h 1035"/>
                  <a:gd name="T22" fmla="*/ 555 w 587"/>
                  <a:gd name="T23" fmla="*/ 343 h 1035"/>
                  <a:gd name="T24" fmla="*/ 549 w 587"/>
                  <a:gd name="T25" fmla="*/ 339 h 1035"/>
                  <a:gd name="T26" fmla="*/ 555 w 587"/>
                  <a:gd name="T27" fmla="*/ 335 h 1035"/>
                  <a:gd name="T28" fmla="*/ 551 w 587"/>
                  <a:gd name="T29" fmla="*/ 329 h 1035"/>
                  <a:gd name="T30" fmla="*/ 553 w 587"/>
                  <a:gd name="T31" fmla="*/ 325 h 1035"/>
                  <a:gd name="T32" fmla="*/ 549 w 587"/>
                  <a:gd name="T33" fmla="*/ 321 h 1035"/>
                  <a:gd name="T34" fmla="*/ 544 w 587"/>
                  <a:gd name="T35" fmla="*/ 317 h 1035"/>
                  <a:gd name="T36" fmla="*/ 539 w 587"/>
                  <a:gd name="T37" fmla="*/ 308 h 1035"/>
                  <a:gd name="T38" fmla="*/ 540 w 587"/>
                  <a:gd name="T39" fmla="*/ 299 h 1035"/>
                  <a:gd name="T40" fmla="*/ 532 w 587"/>
                  <a:gd name="T41" fmla="*/ 293 h 1035"/>
                  <a:gd name="T42" fmla="*/ 531 w 587"/>
                  <a:gd name="T43" fmla="*/ 271 h 1035"/>
                  <a:gd name="T44" fmla="*/ 517 w 587"/>
                  <a:gd name="T45" fmla="*/ 264 h 1035"/>
                  <a:gd name="T46" fmla="*/ 511 w 587"/>
                  <a:gd name="T47" fmla="*/ 259 h 1035"/>
                  <a:gd name="T48" fmla="*/ 504 w 587"/>
                  <a:gd name="T49" fmla="*/ 262 h 1035"/>
                  <a:gd name="T50" fmla="*/ 498 w 587"/>
                  <a:gd name="T51" fmla="*/ 247 h 1035"/>
                  <a:gd name="T52" fmla="*/ 488 w 587"/>
                  <a:gd name="T53" fmla="*/ 242 h 1035"/>
                  <a:gd name="T54" fmla="*/ 485 w 587"/>
                  <a:gd name="T55" fmla="*/ 231 h 1035"/>
                  <a:gd name="T56" fmla="*/ 482 w 587"/>
                  <a:gd name="T57" fmla="*/ 219 h 1035"/>
                  <a:gd name="T58" fmla="*/ 474 w 587"/>
                  <a:gd name="T59" fmla="*/ 203 h 1035"/>
                  <a:gd name="T60" fmla="*/ 462 w 587"/>
                  <a:gd name="T61" fmla="*/ 188 h 1035"/>
                  <a:gd name="T62" fmla="*/ 444 w 587"/>
                  <a:gd name="T63" fmla="*/ 170 h 1035"/>
                  <a:gd name="T64" fmla="*/ 449 w 587"/>
                  <a:gd name="T65" fmla="*/ 136 h 1035"/>
                  <a:gd name="T66" fmla="*/ 448 w 587"/>
                  <a:gd name="T67" fmla="*/ 123 h 1035"/>
                  <a:gd name="T68" fmla="*/ 447 w 587"/>
                  <a:gd name="T69" fmla="*/ 111 h 1035"/>
                  <a:gd name="T70" fmla="*/ 440 w 587"/>
                  <a:gd name="T71" fmla="*/ 99 h 1035"/>
                  <a:gd name="T72" fmla="*/ 441 w 587"/>
                  <a:gd name="T73" fmla="*/ 91 h 1035"/>
                  <a:gd name="T74" fmla="*/ 424 w 587"/>
                  <a:gd name="T75" fmla="*/ 85 h 1035"/>
                  <a:gd name="T76" fmla="*/ 401 w 587"/>
                  <a:gd name="T77" fmla="*/ 81 h 1035"/>
                  <a:gd name="T78" fmla="*/ 401 w 587"/>
                  <a:gd name="T79" fmla="*/ 70 h 1035"/>
                  <a:gd name="T80" fmla="*/ 225 w 587"/>
                  <a:gd name="T81" fmla="*/ 60 h 1035"/>
                  <a:gd name="T82" fmla="*/ 0 w 587"/>
                  <a:gd name="T83" fmla="*/ 0 h 1035"/>
                  <a:gd name="T84" fmla="*/ 0 w 587"/>
                  <a:gd name="T85" fmla="*/ 168 h 1035"/>
                  <a:gd name="T86" fmla="*/ 0 w 587"/>
                  <a:gd name="T87" fmla="*/ 264 h 1035"/>
                  <a:gd name="T88" fmla="*/ 3 w 587"/>
                  <a:gd name="T89" fmla="*/ 83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7" h="1035">
                    <a:moveTo>
                      <a:pt x="1" y="994"/>
                    </a:moveTo>
                    <a:lnTo>
                      <a:pt x="67" y="993"/>
                    </a:lnTo>
                    <a:lnTo>
                      <a:pt x="67" y="1014"/>
                    </a:lnTo>
                    <a:lnTo>
                      <a:pt x="138" y="1014"/>
                    </a:lnTo>
                    <a:lnTo>
                      <a:pt x="138" y="1034"/>
                    </a:lnTo>
                    <a:lnTo>
                      <a:pt x="219" y="1034"/>
                    </a:lnTo>
                    <a:lnTo>
                      <a:pt x="271" y="1035"/>
                    </a:lnTo>
                    <a:lnTo>
                      <a:pt x="271" y="1006"/>
                    </a:lnTo>
                    <a:lnTo>
                      <a:pt x="271" y="994"/>
                    </a:lnTo>
                    <a:lnTo>
                      <a:pt x="415" y="994"/>
                    </a:lnTo>
                    <a:lnTo>
                      <a:pt x="415" y="962"/>
                    </a:lnTo>
                    <a:lnTo>
                      <a:pt x="415" y="924"/>
                    </a:lnTo>
                    <a:lnTo>
                      <a:pt x="587" y="924"/>
                    </a:lnTo>
                    <a:lnTo>
                      <a:pt x="587" y="864"/>
                    </a:lnTo>
                    <a:lnTo>
                      <a:pt x="586" y="733"/>
                    </a:lnTo>
                    <a:lnTo>
                      <a:pt x="587" y="684"/>
                    </a:lnTo>
                    <a:lnTo>
                      <a:pt x="587" y="667"/>
                    </a:lnTo>
                    <a:lnTo>
                      <a:pt x="587" y="579"/>
                    </a:lnTo>
                    <a:lnTo>
                      <a:pt x="587" y="506"/>
                    </a:lnTo>
                    <a:lnTo>
                      <a:pt x="586" y="473"/>
                    </a:lnTo>
                    <a:lnTo>
                      <a:pt x="586" y="415"/>
                    </a:lnTo>
                    <a:lnTo>
                      <a:pt x="584" y="412"/>
                    </a:lnTo>
                    <a:lnTo>
                      <a:pt x="586" y="381"/>
                    </a:lnTo>
                    <a:lnTo>
                      <a:pt x="573" y="381"/>
                    </a:lnTo>
                    <a:lnTo>
                      <a:pt x="568" y="377"/>
                    </a:lnTo>
                    <a:lnTo>
                      <a:pt x="562" y="377"/>
                    </a:lnTo>
                    <a:lnTo>
                      <a:pt x="551" y="372"/>
                    </a:lnTo>
                    <a:lnTo>
                      <a:pt x="551" y="365"/>
                    </a:lnTo>
                    <a:lnTo>
                      <a:pt x="550" y="362"/>
                    </a:lnTo>
                    <a:lnTo>
                      <a:pt x="551" y="357"/>
                    </a:lnTo>
                    <a:lnTo>
                      <a:pt x="551" y="356"/>
                    </a:lnTo>
                    <a:lnTo>
                      <a:pt x="550" y="352"/>
                    </a:lnTo>
                    <a:lnTo>
                      <a:pt x="551" y="350"/>
                    </a:lnTo>
                    <a:lnTo>
                      <a:pt x="555" y="349"/>
                    </a:lnTo>
                    <a:lnTo>
                      <a:pt x="560" y="348"/>
                    </a:lnTo>
                    <a:lnTo>
                      <a:pt x="555" y="343"/>
                    </a:lnTo>
                    <a:lnTo>
                      <a:pt x="551" y="343"/>
                    </a:lnTo>
                    <a:lnTo>
                      <a:pt x="549" y="341"/>
                    </a:lnTo>
                    <a:lnTo>
                      <a:pt x="549" y="339"/>
                    </a:lnTo>
                    <a:lnTo>
                      <a:pt x="551" y="339"/>
                    </a:lnTo>
                    <a:lnTo>
                      <a:pt x="554" y="338"/>
                    </a:lnTo>
                    <a:lnTo>
                      <a:pt x="555" y="335"/>
                    </a:lnTo>
                    <a:lnTo>
                      <a:pt x="557" y="332"/>
                    </a:lnTo>
                    <a:lnTo>
                      <a:pt x="554" y="332"/>
                    </a:lnTo>
                    <a:lnTo>
                      <a:pt x="551" y="329"/>
                    </a:lnTo>
                    <a:lnTo>
                      <a:pt x="551" y="327"/>
                    </a:lnTo>
                    <a:lnTo>
                      <a:pt x="553" y="327"/>
                    </a:lnTo>
                    <a:lnTo>
                      <a:pt x="553" y="325"/>
                    </a:lnTo>
                    <a:lnTo>
                      <a:pt x="551" y="322"/>
                    </a:lnTo>
                    <a:lnTo>
                      <a:pt x="550" y="322"/>
                    </a:lnTo>
                    <a:lnTo>
                      <a:pt x="549" y="321"/>
                    </a:lnTo>
                    <a:lnTo>
                      <a:pt x="546" y="321"/>
                    </a:lnTo>
                    <a:lnTo>
                      <a:pt x="544" y="320"/>
                    </a:lnTo>
                    <a:lnTo>
                      <a:pt x="544" y="317"/>
                    </a:lnTo>
                    <a:lnTo>
                      <a:pt x="543" y="311"/>
                    </a:lnTo>
                    <a:lnTo>
                      <a:pt x="542" y="308"/>
                    </a:lnTo>
                    <a:lnTo>
                      <a:pt x="539" y="308"/>
                    </a:lnTo>
                    <a:lnTo>
                      <a:pt x="539" y="307"/>
                    </a:lnTo>
                    <a:lnTo>
                      <a:pt x="540" y="303"/>
                    </a:lnTo>
                    <a:lnTo>
                      <a:pt x="540" y="299"/>
                    </a:lnTo>
                    <a:lnTo>
                      <a:pt x="538" y="300"/>
                    </a:lnTo>
                    <a:lnTo>
                      <a:pt x="535" y="297"/>
                    </a:lnTo>
                    <a:lnTo>
                      <a:pt x="532" y="293"/>
                    </a:lnTo>
                    <a:lnTo>
                      <a:pt x="532" y="290"/>
                    </a:lnTo>
                    <a:lnTo>
                      <a:pt x="535" y="285"/>
                    </a:lnTo>
                    <a:lnTo>
                      <a:pt x="531" y="271"/>
                    </a:lnTo>
                    <a:lnTo>
                      <a:pt x="525" y="264"/>
                    </a:lnTo>
                    <a:lnTo>
                      <a:pt x="518" y="264"/>
                    </a:lnTo>
                    <a:lnTo>
                      <a:pt x="517" y="264"/>
                    </a:lnTo>
                    <a:lnTo>
                      <a:pt x="514" y="264"/>
                    </a:lnTo>
                    <a:lnTo>
                      <a:pt x="513" y="262"/>
                    </a:lnTo>
                    <a:lnTo>
                      <a:pt x="511" y="259"/>
                    </a:lnTo>
                    <a:lnTo>
                      <a:pt x="509" y="258"/>
                    </a:lnTo>
                    <a:lnTo>
                      <a:pt x="506" y="262"/>
                    </a:lnTo>
                    <a:lnTo>
                      <a:pt x="504" y="262"/>
                    </a:lnTo>
                    <a:lnTo>
                      <a:pt x="502" y="261"/>
                    </a:lnTo>
                    <a:lnTo>
                      <a:pt x="499" y="255"/>
                    </a:lnTo>
                    <a:lnTo>
                      <a:pt x="498" y="247"/>
                    </a:lnTo>
                    <a:lnTo>
                      <a:pt x="496" y="244"/>
                    </a:lnTo>
                    <a:lnTo>
                      <a:pt x="492" y="244"/>
                    </a:lnTo>
                    <a:lnTo>
                      <a:pt x="488" y="242"/>
                    </a:lnTo>
                    <a:lnTo>
                      <a:pt x="488" y="241"/>
                    </a:lnTo>
                    <a:lnTo>
                      <a:pt x="488" y="234"/>
                    </a:lnTo>
                    <a:lnTo>
                      <a:pt x="485" y="231"/>
                    </a:lnTo>
                    <a:lnTo>
                      <a:pt x="484" y="230"/>
                    </a:lnTo>
                    <a:lnTo>
                      <a:pt x="485" y="221"/>
                    </a:lnTo>
                    <a:lnTo>
                      <a:pt x="482" y="219"/>
                    </a:lnTo>
                    <a:lnTo>
                      <a:pt x="482" y="213"/>
                    </a:lnTo>
                    <a:lnTo>
                      <a:pt x="480" y="207"/>
                    </a:lnTo>
                    <a:lnTo>
                      <a:pt x="474" y="203"/>
                    </a:lnTo>
                    <a:lnTo>
                      <a:pt x="470" y="199"/>
                    </a:lnTo>
                    <a:lnTo>
                      <a:pt x="469" y="193"/>
                    </a:lnTo>
                    <a:lnTo>
                      <a:pt x="462" y="188"/>
                    </a:lnTo>
                    <a:lnTo>
                      <a:pt x="459" y="181"/>
                    </a:lnTo>
                    <a:lnTo>
                      <a:pt x="451" y="179"/>
                    </a:lnTo>
                    <a:lnTo>
                      <a:pt x="444" y="170"/>
                    </a:lnTo>
                    <a:lnTo>
                      <a:pt x="447" y="161"/>
                    </a:lnTo>
                    <a:lnTo>
                      <a:pt x="445" y="141"/>
                    </a:lnTo>
                    <a:lnTo>
                      <a:pt x="449" y="136"/>
                    </a:lnTo>
                    <a:lnTo>
                      <a:pt x="451" y="130"/>
                    </a:lnTo>
                    <a:lnTo>
                      <a:pt x="449" y="129"/>
                    </a:lnTo>
                    <a:lnTo>
                      <a:pt x="448" y="123"/>
                    </a:lnTo>
                    <a:lnTo>
                      <a:pt x="451" y="119"/>
                    </a:lnTo>
                    <a:lnTo>
                      <a:pt x="449" y="113"/>
                    </a:lnTo>
                    <a:lnTo>
                      <a:pt x="447" y="111"/>
                    </a:lnTo>
                    <a:lnTo>
                      <a:pt x="448" y="106"/>
                    </a:lnTo>
                    <a:lnTo>
                      <a:pt x="447" y="104"/>
                    </a:lnTo>
                    <a:lnTo>
                      <a:pt x="440" y="99"/>
                    </a:lnTo>
                    <a:lnTo>
                      <a:pt x="438" y="98"/>
                    </a:lnTo>
                    <a:lnTo>
                      <a:pt x="441" y="95"/>
                    </a:lnTo>
                    <a:lnTo>
                      <a:pt x="441" y="91"/>
                    </a:lnTo>
                    <a:lnTo>
                      <a:pt x="437" y="85"/>
                    </a:lnTo>
                    <a:lnTo>
                      <a:pt x="429" y="84"/>
                    </a:lnTo>
                    <a:lnTo>
                      <a:pt x="424" y="85"/>
                    </a:lnTo>
                    <a:lnTo>
                      <a:pt x="418" y="87"/>
                    </a:lnTo>
                    <a:lnTo>
                      <a:pt x="411" y="84"/>
                    </a:lnTo>
                    <a:lnTo>
                      <a:pt x="401" y="81"/>
                    </a:lnTo>
                    <a:lnTo>
                      <a:pt x="401" y="77"/>
                    </a:lnTo>
                    <a:lnTo>
                      <a:pt x="401" y="73"/>
                    </a:lnTo>
                    <a:lnTo>
                      <a:pt x="401" y="70"/>
                    </a:lnTo>
                    <a:lnTo>
                      <a:pt x="400" y="64"/>
                    </a:lnTo>
                    <a:lnTo>
                      <a:pt x="398" y="60"/>
                    </a:lnTo>
                    <a:lnTo>
                      <a:pt x="225" y="60"/>
                    </a:lnTo>
                    <a:lnTo>
                      <a:pt x="225" y="3"/>
                    </a:lnTo>
                    <a:lnTo>
                      <a:pt x="94" y="0"/>
                    </a:lnTo>
                    <a:lnTo>
                      <a:pt x="0" y="0"/>
                    </a:lnTo>
                    <a:lnTo>
                      <a:pt x="0" y="137"/>
                    </a:lnTo>
                    <a:lnTo>
                      <a:pt x="0" y="164"/>
                    </a:lnTo>
                    <a:lnTo>
                      <a:pt x="0" y="168"/>
                    </a:lnTo>
                    <a:lnTo>
                      <a:pt x="0" y="198"/>
                    </a:lnTo>
                    <a:lnTo>
                      <a:pt x="0" y="259"/>
                    </a:lnTo>
                    <a:lnTo>
                      <a:pt x="0" y="264"/>
                    </a:lnTo>
                    <a:lnTo>
                      <a:pt x="0" y="491"/>
                    </a:lnTo>
                    <a:lnTo>
                      <a:pt x="3" y="766"/>
                    </a:lnTo>
                    <a:lnTo>
                      <a:pt x="3" y="830"/>
                    </a:lnTo>
                    <a:lnTo>
                      <a:pt x="1" y="994"/>
                    </a:lnTo>
                    <a:close/>
                  </a:path>
                </a:pathLst>
              </a:custGeom>
              <a:solidFill>
                <a:srgbClr val="BC7A2B"/>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1" name="Freeform 214">
                <a:extLst>
                  <a:ext uri="{FF2B5EF4-FFF2-40B4-BE49-F238E27FC236}">
                    <a16:creationId xmlns:a16="http://schemas.microsoft.com/office/drawing/2014/main" id="{237C7E04-A291-F083-6411-47BF1DEEC33B}"/>
                  </a:ext>
                </a:extLst>
              </p:cNvPr>
              <p:cNvSpPr>
                <a:spLocks/>
              </p:cNvSpPr>
              <p:nvPr/>
            </p:nvSpPr>
            <p:spPr bwMode="auto">
              <a:xfrm>
                <a:off x="180041" y="3448801"/>
                <a:ext cx="773203" cy="1610622"/>
              </a:xfrm>
              <a:custGeom>
                <a:avLst/>
                <a:gdLst>
                  <a:gd name="T0" fmla="*/ 271 w 590"/>
                  <a:gd name="T1" fmla="*/ 42 h 1229"/>
                  <a:gd name="T2" fmla="*/ 219 w 590"/>
                  <a:gd name="T3" fmla="*/ 41 h 1229"/>
                  <a:gd name="T4" fmla="*/ 138 w 590"/>
                  <a:gd name="T5" fmla="*/ 41 h 1229"/>
                  <a:gd name="T6" fmla="*/ 138 w 590"/>
                  <a:gd name="T7" fmla="*/ 21 h 1229"/>
                  <a:gd name="T8" fmla="*/ 67 w 590"/>
                  <a:gd name="T9" fmla="*/ 21 h 1229"/>
                  <a:gd name="T10" fmla="*/ 67 w 590"/>
                  <a:gd name="T11" fmla="*/ 0 h 1229"/>
                  <a:gd name="T12" fmla="*/ 1 w 590"/>
                  <a:gd name="T13" fmla="*/ 1 h 1229"/>
                  <a:gd name="T14" fmla="*/ 0 w 590"/>
                  <a:gd name="T15" fmla="*/ 192 h 1229"/>
                  <a:gd name="T16" fmla="*/ 1 w 590"/>
                  <a:gd name="T17" fmla="*/ 231 h 1229"/>
                  <a:gd name="T18" fmla="*/ 1 w 590"/>
                  <a:gd name="T19" fmla="*/ 236 h 1229"/>
                  <a:gd name="T20" fmla="*/ 1 w 590"/>
                  <a:gd name="T21" fmla="*/ 320 h 1229"/>
                  <a:gd name="T22" fmla="*/ 3 w 590"/>
                  <a:gd name="T23" fmla="*/ 324 h 1229"/>
                  <a:gd name="T24" fmla="*/ 3 w 590"/>
                  <a:gd name="T25" fmla="*/ 558 h 1229"/>
                  <a:gd name="T26" fmla="*/ 1 w 590"/>
                  <a:gd name="T27" fmla="*/ 715 h 1229"/>
                  <a:gd name="T28" fmla="*/ 1 w 590"/>
                  <a:gd name="T29" fmla="*/ 928 h 1229"/>
                  <a:gd name="T30" fmla="*/ 0 w 590"/>
                  <a:gd name="T31" fmla="*/ 928 h 1229"/>
                  <a:gd name="T32" fmla="*/ 1 w 590"/>
                  <a:gd name="T33" fmla="*/ 1000 h 1229"/>
                  <a:gd name="T34" fmla="*/ 0 w 590"/>
                  <a:gd name="T35" fmla="*/ 1004 h 1229"/>
                  <a:gd name="T36" fmla="*/ 0 w 590"/>
                  <a:gd name="T37" fmla="*/ 1076 h 1229"/>
                  <a:gd name="T38" fmla="*/ 0 w 590"/>
                  <a:gd name="T39" fmla="*/ 1079 h 1229"/>
                  <a:gd name="T40" fmla="*/ 0 w 590"/>
                  <a:gd name="T41" fmla="*/ 1229 h 1229"/>
                  <a:gd name="T42" fmla="*/ 379 w 590"/>
                  <a:gd name="T43" fmla="*/ 1227 h 1229"/>
                  <a:gd name="T44" fmla="*/ 589 w 590"/>
                  <a:gd name="T45" fmla="*/ 1227 h 1229"/>
                  <a:gd name="T46" fmla="*/ 590 w 590"/>
                  <a:gd name="T47" fmla="*/ 962 h 1229"/>
                  <a:gd name="T48" fmla="*/ 587 w 590"/>
                  <a:gd name="T49" fmla="*/ 733 h 1229"/>
                  <a:gd name="T50" fmla="*/ 510 w 590"/>
                  <a:gd name="T51" fmla="*/ 729 h 1229"/>
                  <a:gd name="T52" fmla="*/ 433 w 590"/>
                  <a:gd name="T53" fmla="*/ 726 h 1229"/>
                  <a:gd name="T54" fmla="*/ 349 w 590"/>
                  <a:gd name="T55" fmla="*/ 726 h 1229"/>
                  <a:gd name="T56" fmla="*/ 298 w 590"/>
                  <a:gd name="T57" fmla="*/ 725 h 1229"/>
                  <a:gd name="T58" fmla="*/ 296 w 590"/>
                  <a:gd name="T59" fmla="*/ 648 h 1229"/>
                  <a:gd name="T60" fmla="*/ 296 w 590"/>
                  <a:gd name="T61" fmla="*/ 603 h 1229"/>
                  <a:gd name="T62" fmla="*/ 270 w 590"/>
                  <a:gd name="T63" fmla="*/ 602 h 1229"/>
                  <a:gd name="T64" fmla="*/ 269 w 590"/>
                  <a:gd name="T65" fmla="*/ 602 h 1229"/>
                  <a:gd name="T66" fmla="*/ 270 w 590"/>
                  <a:gd name="T67" fmla="*/ 411 h 1229"/>
                  <a:gd name="T68" fmla="*/ 247 w 590"/>
                  <a:gd name="T69" fmla="*/ 411 h 1229"/>
                  <a:gd name="T70" fmla="*/ 247 w 590"/>
                  <a:gd name="T71" fmla="*/ 409 h 1229"/>
                  <a:gd name="T72" fmla="*/ 247 w 590"/>
                  <a:gd name="T73" fmla="*/ 360 h 1229"/>
                  <a:gd name="T74" fmla="*/ 269 w 590"/>
                  <a:gd name="T75" fmla="*/ 360 h 1229"/>
                  <a:gd name="T76" fmla="*/ 269 w 590"/>
                  <a:gd name="T77" fmla="*/ 358 h 1229"/>
                  <a:gd name="T78" fmla="*/ 271 w 590"/>
                  <a:gd name="T79" fmla="*/ 42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0" h="1229">
                    <a:moveTo>
                      <a:pt x="271" y="42"/>
                    </a:moveTo>
                    <a:lnTo>
                      <a:pt x="219" y="41"/>
                    </a:lnTo>
                    <a:lnTo>
                      <a:pt x="138" y="41"/>
                    </a:lnTo>
                    <a:lnTo>
                      <a:pt x="138" y="21"/>
                    </a:lnTo>
                    <a:lnTo>
                      <a:pt x="67" y="21"/>
                    </a:lnTo>
                    <a:lnTo>
                      <a:pt x="67" y="0"/>
                    </a:lnTo>
                    <a:lnTo>
                      <a:pt x="1" y="1"/>
                    </a:lnTo>
                    <a:lnTo>
                      <a:pt x="0" y="192"/>
                    </a:lnTo>
                    <a:lnTo>
                      <a:pt x="1" y="231"/>
                    </a:lnTo>
                    <a:lnTo>
                      <a:pt x="1" y="236"/>
                    </a:lnTo>
                    <a:lnTo>
                      <a:pt x="1" y="320"/>
                    </a:lnTo>
                    <a:lnTo>
                      <a:pt x="3" y="324"/>
                    </a:lnTo>
                    <a:lnTo>
                      <a:pt x="3" y="558"/>
                    </a:lnTo>
                    <a:lnTo>
                      <a:pt x="1" y="715"/>
                    </a:lnTo>
                    <a:lnTo>
                      <a:pt x="1" y="928"/>
                    </a:lnTo>
                    <a:lnTo>
                      <a:pt x="0" y="928"/>
                    </a:lnTo>
                    <a:lnTo>
                      <a:pt x="1" y="1000"/>
                    </a:lnTo>
                    <a:lnTo>
                      <a:pt x="0" y="1004"/>
                    </a:lnTo>
                    <a:lnTo>
                      <a:pt x="0" y="1076"/>
                    </a:lnTo>
                    <a:lnTo>
                      <a:pt x="0" y="1079"/>
                    </a:lnTo>
                    <a:lnTo>
                      <a:pt x="0" y="1229"/>
                    </a:lnTo>
                    <a:lnTo>
                      <a:pt x="379" y="1227"/>
                    </a:lnTo>
                    <a:lnTo>
                      <a:pt x="589" y="1227"/>
                    </a:lnTo>
                    <a:lnTo>
                      <a:pt x="590" y="962"/>
                    </a:lnTo>
                    <a:lnTo>
                      <a:pt x="587" y="733"/>
                    </a:lnTo>
                    <a:lnTo>
                      <a:pt x="510" y="729"/>
                    </a:lnTo>
                    <a:lnTo>
                      <a:pt x="433" y="726"/>
                    </a:lnTo>
                    <a:lnTo>
                      <a:pt x="349" y="726"/>
                    </a:lnTo>
                    <a:lnTo>
                      <a:pt x="298" y="725"/>
                    </a:lnTo>
                    <a:lnTo>
                      <a:pt x="296" y="648"/>
                    </a:lnTo>
                    <a:lnTo>
                      <a:pt x="296" y="603"/>
                    </a:lnTo>
                    <a:lnTo>
                      <a:pt x="270" y="602"/>
                    </a:lnTo>
                    <a:lnTo>
                      <a:pt x="269" y="602"/>
                    </a:lnTo>
                    <a:lnTo>
                      <a:pt x="270" y="411"/>
                    </a:lnTo>
                    <a:lnTo>
                      <a:pt x="247" y="411"/>
                    </a:lnTo>
                    <a:lnTo>
                      <a:pt x="247" y="409"/>
                    </a:lnTo>
                    <a:lnTo>
                      <a:pt x="247" y="360"/>
                    </a:lnTo>
                    <a:lnTo>
                      <a:pt x="269" y="360"/>
                    </a:lnTo>
                    <a:lnTo>
                      <a:pt x="269" y="358"/>
                    </a:lnTo>
                    <a:lnTo>
                      <a:pt x="271" y="42"/>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29" name="Freeform 212">
                <a:extLst>
                  <a:ext uri="{FF2B5EF4-FFF2-40B4-BE49-F238E27FC236}">
                    <a16:creationId xmlns:a16="http://schemas.microsoft.com/office/drawing/2014/main" id="{E3AADD42-51F9-7C44-4F1F-292864BBBF88}"/>
                  </a:ext>
                </a:extLst>
              </p:cNvPr>
              <p:cNvSpPr>
                <a:spLocks/>
              </p:cNvSpPr>
              <p:nvPr/>
            </p:nvSpPr>
            <p:spPr bwMode="auto">
              <a:xfrm>
                <a:off x="5114398" y="4079870"/>
                <a:ext cx="470475" cy="993370"/>
              </a:xfrm>
              <a:custGeom>
                <a:avLst/>
                <a:gdLst>
                  <a:gd name="T0" fmla="*/ 6 w 359"/>
                  <a:gd name="T1" fmla="*/ 692 h 758"/>
                  <a:gd name="T2" fmla="*/ 6 w 359"/>
                  <a:gd name="T3" fmla="*/ 734 h 758"/>
                  <a:gd name="T4" fmla="*/ 6 w 359"/>
                  <a:gd name="T5" fmla="*/ 758 h 758"/>
                  <a:gd name="T6" fmla="*/ 253 w 359"/>
                  <a:gd name="T7" fmla="*/ 755 h 758"/>
                  <a:gd name="T8" fmla="*/ 356 w 359"/>
                  <a:gd name="T9" fmla="*/ 756 h 758"/>
                  <a:gd name="T10" fmla="*/ 357 w 359"/>
                  <a:gd name="T11" fmla="*/ 755 h 758"/>
                  <a:gd name="T12" fmla="*/ 357 w 359"/>
                  <a:gd name="T13" fmla="*/ 754 h 758"/>
                  <a:gd name="T14" fmla="*/ 357 w 359"/>
                  <a:gd name="T15" fmla="*/ 710 h 758"/>
                  <a:gd name="T16" fmla="*/ 357 w 359"/>
                  <a:gd name="T17" fmla="*/ 671 h 758"/>
                  <a:gd name="T18" fmla="*/ 357 w 359"/>
                  <a:gd name="T19" fmla="*/ 667 h 758"/>
                  <a:gd name="T20" fmla="*/ 359 w 359"/>
                  <a:gd name="T21" fmla="*/ 657 h 758"/>
                  <a:gd name="T22" fmla="*/ 357 w 359"/>
                  <a:gd name="T23" fmla="*/ 479 h 758"/>
                  <a:gd name="T24" fmla="*/ 359 w 359"/>
                  <a:gd name="T25" fmla="*/ 439 h 758"/>
                  <a:gd name="T26" fmla="*/ 357 w 359"/>
                  <a:gd name="T27" fmla="*/ 432 h 758"/>
                  <a:gd name="T28" fmla="*/ 359 w 359"/>
                  <a:gd name="T29" fmla="*/ 396 h 758"/>
                  <a:gd name="T30" fmla="*/ 357 w 359"/>
                  <a:gd name="T31" fmla="*/ 381 h 758"/>
                  <a:gd name="T32" fmla="*/ 359 w 359"/>
                  <a:gd name="T33" fmla="*/ 359 h 758"/>
                  <a:gd name="T34" fmla="*/ 357 w 359"/>
                  <a:gd name="T35" fmla="*/ 265 h 758"/>
                  <a:gd name="T36" fmla="*/ 357 w 359"/>
                  <a:gd name="T37" fmla="*/ 229 h 758"/>
                  <a:gd name="T38" fmla="*/ 357 w 359"/>
                  <a:gd name="T39" fmla="*/ 212 h 758"/>
                  <a:gd name="T40" fmla="*/ 357 w 359"/>
                  <a:gd name="T41" fmla="*/ 193 h 758"/>
                  <a:gd name="T42" fmla="*/ 356 w 359"/>
                  <a:gd name="T43" fmla="*/ 97 h 758"/>
                  <a:gd name="T44" fmla="*/ 356 w 359"/>
                  <a:gd name="T45" fmla="*/ 0 h 758"/>
                  <a:gd name="T46" fmla="*/ 355 w 359"/>
                  <a:gd name="T47" fmla="*/ 0 h 758"/>
                  <a:gd name="T48" fmla="*/ 193 w 359"/>
                  <a:gd name="T49" fmla="*/ 0 h 758"/>
                  <a:gd name="T50" fmla="*/ 2 w 359"/>
                  <a:gd name="T51" fmla="*/ 2 h 758"/>
                  <a:gd name="T52" fmla="*/ 0 w 359"/>
                  <a:gd name="T53" fmla="*/ 14 h 758"/>
                  <a:gd name="T54" fmla="*/ 2 w 359"/>
                  <a:gd name="T55" fmla="*/ 26 h 758"/>
                  <a:gd name="T56" fmla="*/ 2 w 359"/>
                  <a:gd name="T57" fmla="*/ 97 h 758"/>
                  <a:gd name="T58" fmla="*/ 2 w 359"/>
                  <a:gd name="T59" fmla="*/ 107 h 758"/>
                  <a:gd name="T60" fmla="*/ 2 w 359"/>
                  <a:gd name="T61" fmla="*/ 156 h 758"/>
                  <a:gd name="T62" fmla="*/ 3 w 359"/>
                  <a:gd name="T63" fmla="*/ 166 h 758"/>
                  <a:gd name="T64" fmla="*/ 3 w 359"/>
                  <a:gd name="T65" fmla="*/ 239 h 758"/>
                  <a:gd name="T66" fmla="*/ 3 w 359"/>
                  <a:gd name="T67" fmla="*/ 249 h 758"/>
                  <a:gd name="T68" fmla="*/ 3 w 359"/>
                  <a:gd name="T69" fmla="*/ 261 h 758"/>
                  <a:gd name="T70" fmla="*/ 3 w 359"/>
                  <a:gd name="T71" fmla="*/ 312 h 758"/>
                  <a:gd name="T72" fmla="*/ 3 w 359"/>
                  <a:gd name="T73" fmla="*/ 324 h 758"/>
                  <a:gd name="T74" fmla="*/ 3 w 359"/>
                  <a:gd name="T75" fmla="*/ 334 h 758"/>
                  <a:gd name="T76" fmla="*/ 3 w 359"/>
                  <a:gd name="T77" fmla="*/ 393 h 758"/>
                  <a:gd name="T78" fmla="*/ 4 w 359"/>
                  <a:gd name="T79" fmla="*/ 403 h 758"/>
                  <a:gd name="T80" fmla="*/ 3 w 359"/>
                  <a:gd name="T81" fmla="*/ 417 h 758"/>
                  <a:gd name="T82" fmla="*/ 4 w 359"/>
                  <a:gd name="T83" fmla="*/ 462 h 758"/>
                  <a:gd name="T84" fmla="*/ 4 w 359"/>
                  <a:gd name="T85" fmla="*/ 545 h 758"/>
                  <a:gd name="T86" fmla="*/ 4 w 359"/>
                  <a:gd name="T87" fmla="*/ 554 h 758"/>
                  <a:gd name="T88" fmla="*/ 4 w 359"/>
                  <a:gd name="T89" fmla="*/ 571 h 758"/>
                  <a:gd name="T90" fmla="*/ 4 w 359"/>
                  <a:gd name="T91" fmla="*/ 581 h 758"/>
                  <a:gd name="T92" fmla="*/ 4 w 359"/>
                  <a:gd name="T93" fmla="*/ 633 h 758"/>
                  <a:gd name="T94" fmla="*/ 6 w 359"/>
                  <a:gd name="T95" fmla="*/ 692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 h="758">
                    <a:moveTo>
                      <a:pt x="6" y="692"/>
                    </a:moveTo>
                    <a:lnTo>
                      <a:pt x="6" y="734"/>
                    </a:lnTo>
                    <a:lnTo>
                      <a:pt x="6" y="758"/>
                    </a:lnTo>
                    <a:lnTo>
                      <a:pt x="253" y="755"/>
                    </a:lnTo>
                    <a:lnTo>
                      <a:pt x="356" y="756"/>
                    </a:lnTo>
                    <a:lnTo>
                      <a:pt x="357" y="755"/>
                    </a:lnTo>
                    <a:lnTo>
                      <a:pt x="357" y="754"/>
                    </a:lnTo>
                    <a:lnTo>
                      <a:pt x="357" y="710"/>
                    </a:lnTo>
                    <a:lnTo>
                      <a:pt x="357" y="671"/>
                    </a:lnTo>
                    <a:lnTo>
                      <a:pt x="357" y="667"/>
                    </a:lnTo>
                    <a:lnTo>
                      <a:pt x="359" y="657"/>
                    </a:lnTo>
                    <a:lnTo>
                      <a:pt x="357" y="479"/>
                    </a:lnTo>
                    <a:lnTo>
                      <a:pt x="359" y="439"/>
                    </a:lnTo>
                    <a:lnTo>
                      <a:pt x="357" y="432"/>
                    </a:lnTo>
                    <a:lnTo>
                      <a:pt x="359" y="396"/>
                    </a:lnTo>
                    <a:lnTo>
                      <a:pt x="357" y="381"/>
                    </a:lnTo>
                    <a:lnTo>
                      <a:pt x="359" y="359"/>
                    </a:lnTo>
                    <a:lnTo>
                      <a:pt x="357" y="265"/>
                    </a:lnTo>
                    <a:lnTo>
                      <a:pt x="357" y="229"/>
                    </a:lnTo>
                    <a:lnTo>
                      <a:pt x="357" y="212"/>
                    </a:lnTo>
                    <a:lnTo>
                      <a:pt x="357" y="193"/>
                    </a:lnTo>
                    <a:lnTo>
                      <a:pt x="356" y="97"/>
                    </a:lnTo>
                    <a:lnTo>
                      <a:pt x="356" y="0"/>
                    </a:lnTo>
                    <a:lnTo>
                      <a:pt x="355" y="0"/>
                    </a:lnTo>
                    <a:lnTo>
                      <a:pt x="193" y="0"/>
                    </a:lnTo>
                    <a:lnTo>
                      <a:pt x="2" y="2"/>
                    </a:lnTo>
                    <a:lnTo>
                      <a:pt x="0" y="14"/>
                    </a:lnTo>
                    <a:lnTo>
                      <a:pt x="2" y="26"/>
                    </a:lnTo>
                    <a:lnTo>
                      <a:pt x="2" y="97"/>
                    </a:lnTo>
                    <a:lnTo>
                      <a:pt x="2" y="107"/>
                    </a:lnTo>
                    <a:lnTo>
                      <a:pt x="2" y="156"/>
                    </a:lnTo>
                    <a:lnTo>
                      <a:pt x="3" y="166"/>
                    </a:lnTo>
                    <a:lnTo>
                      <a:pt x="3" y="239"/>
                    </a:lnTo>
                    <a:lnTo>
                      <a:pt x="3" y="249"/>
                    </a:lnTo>
                    <a:lnTo>
                      <a:pt x="3" y="261"/>
                    </a:lnTo>
                    <a:lnTo>
                      <a:pt x="3" y="312"/>
                    </a:lnTo>
                    <a:lnTo>
                      <a:pt x="3" y="324"/>
                    </a:lnTo>
                    <a:lnTo>
                      <a:pt x="3" y="334"/>
                    </a:lnTo>
                    <a:lnTo>
                      <a:pt x="3" y="393"/>
                    </a:lnTo>
                    <a:lnTo>
                      <a:pt x="4" y="403"/>
                    </a:lnTo>
                    <a:lnTo>
                      <a:pt x="3" y="417"/>
                    </a:lnTo>
                    <a:lnTo>
                      <a:pt x="4" y="462"/>
                    </a:lnTo>
                    <a:lnTo>
                      <a:pt x="4" y="545"/>
                    </a:lnTo>
                    <a:lnTo>
                      <a:pt x="4" y="554"/>
                    </a:lnTo>
                    <a:lnTo>
                      <a:pt x="4" y="571"/>
                    </a:lnTo>
                    <a:lnTo>
                      <a:pt x="4" y="581"/>
                    </a:lnTo>
                    <a:lnTo>
                      <a:pt x="4" y="633"/>
                    </a:lnTo>
                    <a:lnTo>
                      <a:pt x="6" y="692"/>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19" name="Freeform 202">
                <a:extLst>
                  <a:ext uri="{FF2B5EF4-FFF2-40B4-BE49-F238E27FC236}">
                    <a16:creationId xmlns:a16="http://schemas.microsoft.com/office/drawing/2014/main" id="{949E6925-B754-FA16-1B40-F4611857737E}"/>
                  </a:ext>
                </a:extLst>
              </p:cNvPr>
              <p:cNvSpPr>
                <a:spLocks/>
              </p:cNvSpPr>
              <p:nvPr/>
            </p:nvSpPr>
            <p:spPr bwMode="auto">
              <a:xfrm>
                <a:off x="2105841" y="2615105"/>
                <a:ext cx="1120489" cy="629047"/>
              </a:xfrm>
              <a:custGeom>
                <a:avLst/>
                <a:gdLst>
                  <a:gd name="T0" fmla="*/ 0 w 855"/>
                  <a:gd name="T1" fmla="*/ 64 h 480"/>
                  <a:gd name="T2" fmla="*/ 1 w 855"/>
                  <a:gd name="T3" fmla="*/ 0 h 480"/>
                  <a:gd name="T4" fmla="*/ 94 w 855"/>
                  <a:gd name="T5" fmla="*/ 0 h 480"/>
                  <a:gd name="T6" fmla="*/ 383 w 855"/>
                  <a:gd name="T7" fmla="*/ 3 h 480"/>
                  <a:gd name="T8" fmla="*/ 445 w 855"/>
                  <a:gd name="T9" fmla="*/ 3 h 480"/>
                  <a:gd name="T10" fmla="*/ 516 w 855"/>
                  <a:gd name="T11" fmla="*/ 5 h 480"/>
                  <a:gd name="T12" fmla="*/ 520 w 855"/>
                  <a:gd name="T13" fmla="*/ 3 h 480"/>
                  <a:gd name="T14" fmla="*/ 715 w 855"/>
                  <a:gd name="T15" fmla="*/ 6 h 480"/>
                  <a:gd name="T16" fmla="*/ 835 w 855"/>
                  <a:gd name="T17" fmla="*/ 8 h 480"/>
                  <a:gd name="T18" fmla="*/ 844 w 855"/>
                  <a:gd name="T19" fmla="*/ 8 h 480"/>
                  <a:gd name="T20" fmla="*/ 844 w 855"/>
                  <a:gd name="T21" fmla="*/ 10 h 480"/>
                  <a:gd name="T22" fmla="*/ 846 w 855"/>
                  <a:gd name="T23" fmla="*/ 250 h 480"/>
                  <a:gd name="T24" fmla="*/ 852 w 855"/>
                  <a:gd name="T25" fmla="*/ 252 h 480"/>
                  <a:gd name="T26" fmla="*/ 852 w 855"/>
                  <a:gd name="T27" fmla="*/ 253 h 480"/>
                  <a:gd name="T28" fmla="*/ 852 w 855"/>
                  <a:gd name="T29" fmla="*/ 285 h 480"/>
                  <a:gd name="T30" fmla="*/ 853 w 855"/>
                  <a:gd name="T31" fmla="*/ 351 h 480"/>
                  <a:gd name="T32" fmla="*/ 853 w 855"/>
                  <a:gd name="T33" fmla="*/ 372 h 480"/>
                  <a:gd name="T34" fmla="*/ 853 w 855"/>
                  <a:gd name="T35" fmla="*/ 388 h 480"/>
                  <a:gd name="T36" fmla="*/ 853 w 855"/>
                  <a:gd name="T37" fmla="*/ 400 h 480"/>
                  <a:gd name="T38" fmla="*/ 855 w 855"/>
                  <a:gd name="T39" fmla="*/ 473 h 480"/>
                  <a:gd name="T40" fmla="*/ 853 w 855"/>
                  <a:gd name="T41" fmla="*/ 480 h 480"/>
                  <a:gd name="T42" fmla="*/ 715 w 855"/>
                  <a:gd name="T43" fmla="*/ 477 h 480"/>
                  <a:gd name="T44" fmla="*/ 604 w 855"/>
                  <a:gd name="T45" fmla="*/ 479 h 480"/>
                  <a:gd name="T46" fmla="*/ 568 w 855"/>
                  <a:gd name="T47" fmla="*/ 477 h 480"/>
                  <a:gd name="T48" fmla="*/ 569 w 855"/>
                  <a:gd name="T49" fmla="*/ 416 h 480"/>
                  <a:gd name="T50" fmla="*/ 569 w 855"/>
                  <a:gd name="T51" fmla="*/ 378 h 480"/>
                  <a:gd name="T52" fmla="*/ 498 w 855"/>
                  <a:gd name="T53" fmla="*/ 376 h 480"/>
                  <a:gd name="T54" fmla="*/ 499 w 855"/>
                  <a:gd name="T55" fmla="*/ 354 h 480"/>
                  <a:gd name="T56" fmla="*/ 499 w 855"/>
                  <a:gd name="T57" fmla="*/ 316 h 480"/>
                  <a:gd name="T58" fmla="*/ 383 w 855"/>
                  <a:gd name="T59" fmla="*/ 315 h 480"/>
                  <a:gd name="T60" fmla="*/ 360 w 855"/>
                  <a:gd name="T61" fmla="*/ 316 h 480"/>
                  <a:gd name="T62" fmla="*/ 360 w 855"/>
                  <a:gd name="T63" fmla="*/ 292 h 480"/>
                  <a:gd name="T64" fmla="*/ 360 w 855"/>
                  <a:gd name="T65" fmla="*/ 254 h 480"/>
                  <a:gd name="T66" fmla="*/ 230 w 855"/>
                  <a:gd name="T67" fmla="*/ 254 h 480"/>
                  <a:gd name="T68" fmla="*/ 219 w 855"/>
                  <a:gd name="T69" fmla="*/ 243 h 480"/>
                  <a:gd name="T70" fmla="*/ 218 w 855"/>
                  <a:gd name="T71" fmla="*/ 240 h 480"/>
                  <a:gd name="T72" fmla="*/ 220 w 855"/>
                  <a:gd name="T73" fmla="*/ 233 h 480"/>
                  <a:gd name="T74" fmla="*/ 139 w 855"/>
                  <a:gd name="T75" fmla="*/ 232 h 480"/>
                  <a:gd name="T76" fmla="*/ 140 w 855"/>
                  <a:gd name="T77" fmla="*/ 222 h 480"/>
                  <a:gd name="T78" fmla="*/ 139 w 855"/>
                  <a:gd name="T79" fmla="*/ 191 h 480"/>
                  <a:gd name="T80" fmla="*/ 74 w 855"/>
                  <a:gd name="T81" fmla="*/ 190 h 480"/>
                  <a:gd name="T82" fmla="*/ 76 w 855"/>
                  <a:gd name="T83" fmla="*/ 128 h 480"/>
                  <a:gd name="T84" fmla="*/ 76 w 855"/>
                  <a:gd name="T85" fmla="*/ 125 h 480"/>
                  <a:gd name="T86" fmla="*/ 34 w 855"/>
                  <a:gd name="T87" fmla="*/ 125 h 480"/>
                  <a:gd name="T88" fmla="*/ 36 w 855"/>
                  <a:gd name="T89" fmla="*/ 116 h 480"/>
                  <a:gd name="T90" fmla="*/ 34 w 855"/>
                  <a:gd name="T91" fmla="*/ 64 h 480"/>
                  <a:gd name="T92" fmla="*/ 0 w 855"/>
                  <a:gd name="T93" fmla="*/ 6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5" h="480">
                    <a:moveTo>
                      <a:pt x="0" y="64"/>
                    </a:moveTo>
                    <a:lnTo>
                      <a:pt x="1" y="0"/>
                    </a:lnTo>
                    <a:lnTo>
                      <a:pt x="94" y="0"/>
                    </a:lnTo>
                    <a:lnTo>
                      <a:pt x="383" y="3"/>
                    </a:lnTo>
                    <a:lnTo>
                      <a:pt x="445" y="3"/>
                    </a:lnTo>
                    <a:lnTo>
                      <a:pt x="516" y="5"/>
                    </a:lnTo>
                    <a:lnTo>
                      <a:pt x="520" y="3"/>
                    </a:lnTo>
                    <a:lnTo>
                      <a:pt x="715" y="6"/>
                    </a:lnTo>
                    <a:lnTo>
                      <a:pt x="835" y="8"/>
                    </a:lnTo>
                    <a:lnTo>
                      <a:pt x="844" y="8"/>
                    </a:lnTo>
                    <a:lnTo>
                      <a:pt x="844" y="10"/>
                    </a:lnTo>
                    <a:lnTo>
                      <a:pt x="846" y="250"/>
                    </a:lnTo>
                    <a:lnTo>
                      <a:pt x="852" y="252"/>
                    </a:lnTo>
                    <a:lnTo>
                      <a:pt x="852" y="253"/>
                    </a:lnTo>
                    <a:lnTo>
                      <a:pt x="852" y="285"/>
                    </a:lnTo>
                    <a:lnTo>
                      <a:pt x="853" y="351"/>
                    </a:lnTo>
                    <a:lnTo>
                      <a:pt x="853" y="372"/>
                    </a:lnTo>
                    <a:lnTo>
                      <a:pt x="853" y="388"/>
                    </a:lnTo>
                    <a:lnTo>
                      <a:pt x="853" y="400"/>
                    </a:lnTo>
                    <a:lnTo>
                      <a:pt x="855" y="473"/>
                    </a:lnTo>
                    <a:lnTo>
                      <a:pt x="853" y="480"/>
                    </a:lnTo>
                    <a:lnTo>
                      <a:pt x="715" y="477"/>
                    </a:lnTo>
                    <a:lnTo>
                      <a:pt x="604" y="479"/>
                    </a:lnTo>
                    <a:lnTo>
                      <a:pt x="568" y="477"/>
                    </a:lnTo>
                    <a:lnTo>
                      <a:pt x="569" y="416"/>
                    </a:lnTo>
                    <a:lnTo>
                      <a:pt x="569" y="378"/>
                    </a:lnTo>
                    <a:lnTo>
                      <a:pt x="498" y="376"/>
                    </a:lnTo>
                    <a:lnTo>
                      <a:pt x="499" y="354"/>
                    </a:lnTo>
                    <a:lnTo>
                      <a:pt x="499" y="316"/>
                    </a:lnTo>
                    <a:lnTo>
                      <a:pt x="383" y="315"/>
                    </a:lnTo>
                    <a:lnTo>
                      <a:pt x="360" y="316"/>
                    </a:lnTo>
                    <a:lnTo>
                      <a:pt x="360" y="292"/>
                    </a:lnTo>
                    <a:lnTo>
                      <a:pt x="360" y="254"/>
                    </a:lnTo>
                    <a:lnTo>
                      <a:pt x="230" y="254"/>
                    </a:lnTo>
                    <a:lnTo>
                      <a:pt x="219" y="243"/>
                    </a:lnTo>
                    <a:lnTo>
                      <a:pt x="218" y="240"/>
                    </a:lnTo>
                    <a:lnTo>
                      <a:pt x="220" y="233"/>
                    </a:lnTo>
                    <a:lnTo>
                      <a:pt x="139" y="232"/>
                    </a:lnTo>
                    <a:lnTo>
                      <a:pt x="140" y="222"/>
                    </a:lnTo>
                    <a:lnTo>
                      <a:pt x="139" y="191"/>
                    </a:lnTo>
                    <a:lnTo>
                      <a:pt x="74" y="190"/>
                    </a:lnTo>
                    <a:lnTo>
                      <a:pt x="76" y="128"/>
                    </a:lnTo>
                    <a:lnTo>
                      <a:pt x="76" y="125"/>
                    </a:lnTo>
                    <a:lnTo>
                      <a:pt x="34" y="125"/>
                    </a:lnTo>
                    <a:lnTo>
                      <a:pt x="36" y="116"/>
                    </a:lnTo>
                    <a:lnTo>
                      <a:pt x="34" y="64"/>
                    </a:lnTo>
                    <a:lnTo>
                      <a:pt x="0" y="64"/>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21" name="Freeform 204">
                <a:extLst>
                  <a:ext uri="{FF2B5EF4-FFF2-40B4-BE49-F238E27FC236}">
                    <a16:creationId xmlns:a16="http://schemas.microsoft.com/office/drawing/2014/main" id="{6CF3DA33-8686-90D0-C6F6-8C73E2E7A915}"/>
                  </a:ext>
                </a:extLst>
              </p:cNvPr>
              <p:cNvSpPr>
                <a:spLocks/>
              </p:cNvSpPr>
              <p:nvPr/>
            </p:nvSpPr>
            <p:spPr bwMode="auto">
              <a:xfrm>
                <a:off x="4791737" y="1831627"/>
                <a:ext cx="795482" cy="771893"/>
              </a:xfrm>
              <a:custGeom>
                <a:avLst/>
                <a:gdLst>
                  <a:gd name="T0" fmla="*/ 3 w 607"/>
                  <a:gd name="T1" fmla="*/ 587 h 589"/>
                  <a:gd name="T2" fmla="*/ 153 w 607"/>
                  <a:gd name="T3" fmla="*/ 587 h 589"/>
                  <a:gd name="T4" fmla="*/ 342 w 607"/>
                  <a:gd name="T5" fmla="*/ 587 h 589"/>
                  <a:gd name="T6" fmla="*/ 582 w 607"/>
                  <a:gd name="T7" fmla="*/ 589 h 589"/>
                  <a:gd name="T8" fmla="*/ 605 w 607"/>
                  <a:gd name="T9" fmla="*/ 589 h 589"/>
                  <a:gd name="T10" fmla="*/ 605 w 607"/>
                  <a:gd name="T11" fmla="*/ 566 h 589"/>
                  <a:gd name="T12" fmla="*/ 605 w 607"/>
                  <a:gd name="T13" fmla="*/ 510 h 589"/>
                  <a:gd name="T14" fmla="*/ 605 w 607"/>
                  <a:gd name="T15" fmla="*/ 496 h 589"/>
                  <a:gd name="T16" fmla="*/ 605 w 607"/>
                  <a:gd name="T17" fmla="*/ 454 h 589"/>
                  <a:gd name="T18" fmla="*/ 605 w 607"/>
                  <a:gd name="T19" fmla="*/ 441 h 589"/>
                  <a:gd name="T20" fmla="*/ 605 w 607"/>
                  <a:gd name="T21" fmla="*/ 305 h 589"/>
                  <a:gd name="T22" fmla="*/ 607 w 607"/>
                  <a:gd name="T23" fmla="*/ 244 h 589"/>
                  <a:gd name="T24" fmla="*/ 605 w 607"/>
                  <a:gd name="T25" fmla="*/ 207 h 589"/>
                  <a:gd name="T26" fmla="*/ 605 w 607"/>
                  <a:gd name="T27" fmla="*/ 1 h 589"/>
                  <a:gd name="T28" fmla="*/ 525 w 607"/>
                  <a:gd name="T29" fmla="*/ 1 h 589"/>
                  <a:gd name="T30" fmla="*/ 285 w 607"/>
                  <a:gd name="T31" fmla="*/ 0 h 589"/>
                  <a:gd name="T32" fmla="*/ 26 w 607"/>
                  <a:gd name="T33" fmla="*/ 0 h 589"/>
                  <a:gd name="T34" fmla="*/ 0 w 607"/>
                  <a:gd name="T35" fmla="*/ 0 h 589"/>
                  <a:gd name="T36" fmla="*/ 1 w 607"/>
                  <a:gd name="T37" fmla="*/ 18 h 589"/>
                  <a:gd name="T38" fmla="*/ 0 w 607"/>
                  <a:gd name="T39" fmla="*/ 84 h 589"/>
                  <a:gd name="T40" fmla="*/ 8 w 607"/>
                  <a:gd name="T41" fmla="*/ 84 h 589"/>
                  <a:gd name="T42" fmla="*/ 8 w 607"/>
                  <a:gd name="T43" fmla="*/ 87 h 589"/>
                  <a:gd name="T44" fmla="*/ 8 w 607"/>
                  <a:gd name="T45" fmla="*/ 152 h 589"/>
                  <a:gd name="T46" fmla="*/ 0 w 607"/>
                  <a:gd name="T47" fmla="*/ 152 h 589"/>
                  <a:gd name="T48" fmla="*/ 0 w 607"/>
                  <a:gd name="T49" fmla="*/ 186 h 589"/>
                  <a:gd name="T50" fmla="*/ 0 w 607"/>
                  <a:gd name="T51" fmla="*/ 230 h 589"/>
                  <a:gd name="T52" fmla="*/ 1 w 607"/>
                  <a:gd name="T53" fmla="*/ 259 h 589"/>
                  <a:gd name="T54" fmla="*/ 0 w 607"/>
                  <a:gd name="T55" fmla="*/ 262 h 589"/>
                  <a:gd name="T56" fmla="*/ 1 w 607"/>
                  <a:gd name="T57" fmla="*/ 301 h 589"/>
                  <a:gd name="T58" fmla="*/ 1 w 607"/>
                  <a:gd name="T59" fmla="*/ 335 h 589"/>
                  <a:gd name="T60" fmla="*/ 1 w 607"/>
                  <a:gd name="T61" fmla="*/ 345 h 589"/>
                  <a:gd name="T62" fmla="*/ 1 w 607"/>
                  <a:gd name="T63" fmla="*/ 377 h 589"/>
                  <a:gd name="T64" fmla="*/ 3 w 607"/>
                  <a:gd name="T65" fmla="*/ 388 h 589"/>
                  <a:gd name="T66" fmla="*/ 1 w 607"/>
                  <a:gd name="T67" fmla="*/ 420 h 589"/>
                  <a:gd name="T68" fmla="*/ 3 w 607"/>
                  <a:gd name="T69" fmla="*/ 460 h 589"/>
                  <a:gd name="T70" fmla="*/ 3 w 607"/>
                  <a:gd name="T71" fmla="*/ 462 h 589"/>
                  <a:gd name="T72" fmla="*/ 3 w 607"/>
                  <a:gd name="T73" fmla="*/ 503 h 589"/>
                  <a:gd name="T74" fmla="*/ 3 w 607"/>
                  <a:gd name="T75" fmla="*/ 506 h 589"/>
                  <a:gd name="T76" fmla="*/ 3 w 607"/>
                  <a:gd name="T77" fmla="*/ 545 h 589"/>
                  <a:gd name="T78" fmla="*/ 3 w 607"/>
                  <a:gd name="T79" fmla="*/ 587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7" h="589">
                    <a:moveTo>
                      <a:pt x="3" y="587"/>
                    </a:moveTo>
                    <a:lnTo>
                      <a:pt x="153" y="587"/>
                    </a:lnTo>
                    <a:lnTo>
                      <a:pt x="342" y="587"/>
                    </a:lnTo>
                    <a:lnTo>
                      <a:pt x="582" y="589"/>
                    </a:lnTo>
                    <a:lnTo>
                      <a:pt x="605" y="589"/>
                    </a:lnTo>
                    <a:lnTo>
                      <a:pt x="605" y="566"/>
                    </a:lnTo>
                    <a:lnTo>
                      <a:pt x="605" y="510"/>
                    </a:lnTo>
                    <a:lnTo>
                      <a:pt x="605" y="496"/>
                    </a:lnTo>
                    <a:lnTo>
                      <a:pt x="605" y="454"/>
                    </a:lnTo>
                    <a:lnTo>
                      <a:pt x="605" y="441"/>
                    </a:lnTo>
                    <a:lnTo>
                      <a:pt x="605" y="305"/>
                    </a:lnTo>
                    <a:lnTo>
                      <a:pt x="607" y="244"/>
                    </a:lnTo>
                    <a:lnTo>
                      <a:pt x="605" y="207"/>
                    </a:lnTo>
                    <a:lnTo>
                      <a:pt x="605" y="1"/>
                    </a:lnTo>
                    <a:lnTo>
                      <a:pt x="525" y="1"/>
                    </a:lnTo>
                    <a:lnTo>
                      <a:pt x="285" y="0"/>
                    </a:lnTo>
                    <a:lnTo>
                      <a:pt x="26" y="0"/>
                    </a:lnTo>
                    <a:lnTo>
                      <a:pt x="0" y="0"/>
                    </a:lnTo>
                    <a:lnTo>
                      <a:pt x="1" y="18"/>
                    </a:lnTo>
                    <a:lnTo>
                      <a:pt x="0" y="84"/>
                    </a:lnTo>
                    <a:lnTo>
                      <a:pt x="8" y="84"/>
                    </a:lnTo>
                    <a:lnTo>
                      <a:pt x="8" y="87"/>
                    </a:lnTo>
                    <a:lnTo>
                      <a:pt x="8" y="152"/>
                    </a:lnTo>
                    <a:lnTo>
                      <a:pt x="0" y="152"/>
                    </a:lnTo>
                    <a:lnTo>
                      <a:pt x="0" y="186"/>
                    </a:lnTo>
                    <a:lnTo>
                      <a:pt x="0" y="230"/>
                    </a:lnTo>
                    <a:lnTo>
                      <a:pt x="1" y="259"/>
                    </a:lnTo>
                    <a:lnTo>
                      <a:pt x="0" y="262"/>
                    </a:lnTo>
                    <a:lnTo>
                      <a:pt x="1" y="301"/>
                    </a:lnTo>
                    <a:lnTo>
                      <a:pt x="1" y="335"/>
                    </a:lnTo>
                    <a:lnTo>
                      <a:pt x="1" y="345"/>
                    </a:lnTo>
                    <a:lnTo>
                      <a:pt x="1" y="377"/>
                    </a:lnTo>
                    <a:lnTo>
                      <a:pt x="3" y="388"/>
                    </a:lnTo>
                    <a:lnTo>
                      <a:pt x="1" y="420"/>
                    </a:lnTo>
                    <a:lnTo>
                      <a:pt x="3" y="460"/>
                    </a:lnTo>
                    <a:lnTo>
                      <a:pt x="3" y="462"/>
                    </a:lnTo>
                    <a:lnTo>
                      <a:pt x="3" y="503"/>
                    </a:lnTo>
                    <a:lnTo>
                      <a:pt x="3" y="506"/>
                    </a:lnTo>
                    <a:lnTo>
                      <a:pt x="3" y="545"/>
                    </a:lnTo>
                    <a:lnTo>
                      <a:pt x="3" y="587"/>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22" name="Freeform 205">
                <a:extLst>
                  <a:ext uri="{FF2B5EF4-FFF2-40B4-BE49-F238E27FC236}">
                    <a16:creationId xmlns:a16="http://schemas.microsoft.com/office/drawing/2014/main" id="{98A53A8A-9123-7CCA-A160-3E6585D9501E}"/>
                  </a:ext>
                </a:extLst>
              </p:cNvPr>
              <p:cNvSpPr>
                <a:spLocks/>
              </p:cNvSpPr>
              <p:nvPr/>
            </p:nvSpPr>
            <p:spPr bwMode="auto">
              <a:xfrm>
                <a:off x="180041" y="5056802"/>
                <a:ext cx="773203" cy="547795"/>
              </a:xfrm>
              <a:custGeom>
                <a:avLst/>
                <a:gdLst>
                  <a:gd name="T0" fmla="*/ 582 w 590"/>
                  <a:gd name="T1" fmla="*/ 417 h 418"/>
                  <a:gd name="T2" fmla="*/ 582 w 590"/>
                  <a:gd name="T3" fmla="*/ 373 h 418"/>
                  <a:gd name="T4" fmla="*/ 582 w 590"/>
                  <a:gd name="T5" fmla="*/ 354 h 418"/>
                  <a:gd name="T6" fmla="*/ 582 w 590"/>
                  <a:gd name="T7" fmla="*/ 305 h 418"/>
                  <a:gd name="T8" fmla="*/ 582 w 590"/>
                  <a:gd name="T9" fmla="*/ 285 h 418"/>
                  <a:gd name="T10" fmla="*/ 580 w 590"/>
                  <a:gd name="T11" fmla="*/ 135 h 418"/>
                  <a:gd name="T12" fmla="*/ 580 w 590"/>
                  <a:gd name="T13" fmla="*/ 125 h 418"/>
                  <a:gd name="T14" fmla="*/ 590 w 590"/>
                  <a:gd name="T15" fmla="*/ 124 h 418"/>
                  <a:gd name="T16" fmla="*/ 589 w 590"/>
                  <a:gd name="T17" fmla="*/ 0 h 418"/>
                  <a:gd name="T18" fmla="*/ 379 w 590"/>
                  <a:gd name="T19" fmla="*/ 0 h 418"/>
                  <a:gd name="T20" fmla="*/ 0 w 590"/>
                  <a:gd name="T21" fmla="*/ 2 h 418"/>
                  <a:gd name="T22" fmla="*/ 0 w 590"/>
                  <a:gd name="T23" fmla="*/ 232 h 418"/>
                  <a:gd name="T24" fmla="*/ 0 w 590"/>
                  <a:gd name="T25" fmla="*/ 418 h 418"/>
                  <a:gd name="T26" fmla="*/ 331 w 590"/>
                  <a:gd name="T27" fmla="*/ 417 h 418"/>
                  <a:gd name="T28" fmla="*/ 532 w 590"/>
                  <a:gd name="T29" fmla="*/ 417 h 418"/>
                  <a:gd name="T30" fmla="*/ 582 w 590"/>
                  <a:gd name="T31" fmla="*/ 41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0" h="418">
                    <a:moveTo>
                      <a:pt x="582" y="417"/>
                    </a:moveTo>
                    <a:lnTo>
                      <a:pt x="582" y="373"/>
                    </a:lnTo>
                    <a:lnTo>
                      <a:pt x="582" y="354"/>
                    </a:lnTo>
                    <a:lnTo>
                      <a:pt x="582" y="305"/>
                    </a:lnTo>
                    <a:lnTo>
                      <a:pt x="582" y="285"/>
                    </a:lnTo>
                    <a:lnTo>
                      <a:pt x="580" y="135"/>
                    </a:lnTo>
                    <a:lnTo>
                      <a:pt x="580" y="125"/>
                    </a:lnTo>
                    <a:lnTo>
                      <a:pt x="590" y="124"/>
                    </a:lnTo>
                    <a:lnTo>
                      <a:pt x="589" y="0"/>
                    </a:lnTo>
                    <a:lnTo>
                      <a:pt x="379" y="0"/>
                    </a:lnTo>
                    <a:lnTo>
                      <a:pt x="0" y="2"/>
                    </a:lnTo>
                    <a:lnTo>
                      <a:pt x="0" y="232"/>
                    </a:lnTo>
                    <a:lnTo>
                      <a:pt x="0" y="418"/>
                    </a:lnTo>
                    <a:lnTo>
                      <a:pt x="331" y="417"/>
                    </a:lnTo>
                    <a:lnTo>
                      <a:pt x="532" y="417"/>
                    </a:lnTo>
                    <a:lnTo>
                      <a:pt x="582" y="417"/>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23" name="Freeform 206">
                <a:extLst>
                  <a:ext uri="{FF2B5EF4-FFF2-40B4-BE49-F238E27FC236}">
                    <a16:creationId xmlns:a16="http://schemas.microsoft.com/office/drawing/2014/main" id="{70F8679F-D1CE-9169-0188-C0B6D843A165}"/>
                  </a:ext>
                </a:extLst>
              </p:cNvPr>
              <p:cNvSpPr>
                <a:spLocks/>
              </p:cNvSpPr>
              <p:nvPr/>
            </p:nvSpPr>
            <p:spPr bwMode="auto">
              <a:xfrm>
                <a:off x="2621527" y="1829006"/>
                <a:ext cx="1454670" cy="420675"/>
              </a:xfrm>
              <a:custGeom>
                <a:avLst/>
                <a:gdLst>
                  <a:gd name="T0" fmla="*/ 7 w 1110"/>
                  <a:gd name="T1" fmla="*/ 11 h 321"/>
                  <a:gd name="T2" fmla="*/ 8 w 1110"/>
                  <a:gd name="T3" fmla="*/ 27 h 321"/>
                  <a:gd name="T4" fmla="*/ 8 w 1110"/>
                  <a:gd name="T5" fmla="*/ 41 h 321"/>
                  <a:gd name="T6" fmla="*/ 16 w 1110"/>
                  <a:gd name="T7" fmla="*/ 51 h 321"/>
                  <a:gd name="T8" fmla="*/ 23 w 1110"/>
                  <a:gd name="T9" fmla="*/ 66 h 321"/>
                  <a:gd name="T10" fmla="*/ 18 w 1110"/>
                  <a:gd name="T11" fmla="*/ 80 h 321"/>
                  <a:gd name="T12" fmla="*/ 20 w 1110"/>
                  <a:gd name="T13" fmla="*/ 94 h 321"/>
                  <a:gd name="T14" fmla="*/ 33 w 1110"/>
                  <a:gd name="T15" fmla="*/ 105 h 321"/>
                  <a:gd name="T16" fmla="*/ 41 w 1110"/>
                  <a:gd name="T17" fmla="*/ 135 h 321"/>
                  <a:gd name="T18" fmla="*/ 36 w 1110"/>
                  <a:gd name="T19" fmla="*/ 153 h 321"/>
                  <a:gd name="T20" fmla="*/ 71 w 1110"/>
                  <a:gd name="T21" fmla="*/ 161 h 321"/>
                  <a:gd name="T22" fmla="*/ 81 w 1110"/>
                  <a:gd name="T23" fmla="*/ 171 h 321"/>
                  <a:gd name="T24" fmla="*/ 78 w 1110"/>
                  <a:gd name="T25" fmla="*/ 190 h 321"/>
                  <a:gd name="T26" fmla="*/ 87 w 1110"/>
                  <a:gd name="T27" fmla="*/ 201 h 321"/>
                  <a:gd name="T28" fmla="*/ 107 w 1110"/>
                  <a:gd name="T29" fmla="*/ 208 h 321"/>
                  <a:gd name="T30" fmla="*/ 124 w 1110"/>
                  <a:gd name="T31" fmla="*/ 211 h 321"/>
                  <a:gd name="T32" fmla="*/ 125 w 1110"/>
                  <a:gd name="T33" fmla="*/ 222 h 321"/>
                  <a:gd name="T34" fmla="*/ 131 w 1110"/>
                  <a:gd name="T35" fmla="*/ 232 h 321"/>
                  <a:gd name="T36" fmla="*/ 147 w 1110"/>
                  <a:gd name="T37" fmla="*/ 223 h 321"/>
                  <a:gd name="T38" fmla="*/ 169 w 1110"/>
                  <a:gd name="T39" fmla="*/ 223 h 321"/>
                  <a:gd name="T40" fmla="*/ 178 w 1110"/>
                  <a:gd name="T41" fmla="*/ 229 h 321"/>
                  <a:gd name="T42" fmla="*/ 196 w 1110"/>
                  <a:gd name="T43" fmla="*/ 232 h 321"/>
                  <a:gd name="T44" fmla="*/ 207 w 1110"/>
                  <a:gd name="T45" fmla="*/ 241 h 321"/>
                  <a:gd name="T46" fmla="*/ 212 w 1110"/>
                  <a:gd name="T47" fmla="*/ 246 h 321"/>
                  <a:gd name="T48" fmla="*/ 208 w 1110"/>
                  <a:gd name="T49" fmla="*/ 257 h 321"/>
                  <a:gd name="T50" fmla="*/ 208 w 1110"/>
                  <a:gd name="T51" fmla="*/ 264 h 321"/>
                  <a:gd name="T52" fmla="*/ 220 w 1110"/>
                  <a:gd name="T53" fmla="*/ 265 h 321"/>
                  <a:gd name="T54" fmla="*/ 231 w 1110"/>
                  <a:gd name="T55" fmla="*/ 262 h 321"/>
                  <a:gd name="T56" fmla="*/ 236 w 1110"/>
                  <a:gd name="T57" fmla="*/ 281 h 321"/>
                  <a:gd name="T58" fmla="*/ 251 w 1110"/>
                  <a:gd name="T59" fmla="*/ 286 h 321"/>
                  <a:gd name="T60" fmla="*/ 271 w 1110"/>
                  <a:gd name="T61" fmla="*/ 284 h 321"/>
                  <a:gd name="T62" fmla="*/ 273 w 1110"/>
                  <a:gd name="T63" fmla="*/ 289 h 321"/>
                  <a:gd name="T64" fmla="*/ 280 w 1110"/>
                  <a:gd name="T65" fmla="*/ 293 h 321"/>
                  <a:gd name="T66" fmla="*/ 299 w 1110"/>
                  <a:gd name="T67" fmla="*/ 300 h 321"/>
                  <a:gd name="T68" fmla="*/ 303 w 1110"/>
                  <a:gd name="T69" fmla="*/ 320 h 321"/>
                  <a:gd name="T70" fmla="*/ 783 w 1110"/>
                  <a:gd name="T71" fmla="*/ 319 h 321"/>
                  <a:gd name="T72" fmla="*/ 1110 w 1110"/>
                  <a:gd name="T73" fmla="*/ 91 h 321"/>
                  <a:gd name="T74" fmla="*/ 1103 w 1110"/>
                  <a:gd name="T75" fmla="*/ 89 h 321"/>
                  <a:gd name="T76" fmla="*/ 1051 w 1110"/>
                  <a:gd name="T77" fmla="*/ 3 h 321"/>
                  <a:gd name="T78" fmla="*/ 778 w 1110"/>
                  <a:gd name="T79" fmla="*/ 4 h 321"/>
                  <a:gd name="T80" fmla="*/ 557 w 1110"/>
                  <a:gd name="T81" fmla="*/ 3 h 321"/>
                  <a:gd name="T82" fmla="*/ 208 w 1110"/>
                  <a:gd name="T83"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0" h="321">
                    <a:moveTo>
                      <a:pt x="0" y="2"/>
                    </a:moveTo>
                    <a:lnTo>
                      <a:pt x="7" y="11"/>
                    </a:lnTo>
                    <a:lnTo>
                      <a:pt x="8" y="16"/>
                    </a:lnTo>
                    <a:lnTo>
                      <a:pt x="8" y="27"/>
                    </a:lnTo>
                    <a:lnTo>
                      <a:pt x="8" y="38"/>
                    </a:lnTo>
                    <a:lnTo>
                      <a:pt x="8" y="41"/>
                    </a:lnTo>
                    <a:lnTo>
                      <a:pt x="9" y="46"/>
                    </a:lnTo>
                    <a:lnTo>
                      <a:pt x="16" y="51"/>
                    </a:lnTo>
                    <a:lnTo>
                      <a:pt x="22" y="59"/>
                    </a:lnTo>
                    <a:lnTo>
                      <a:pt x="23" y="66"/>
                    </a:lnTo>
                    <a:lnTo>
                      <a:pt x="22" y="72"/>
                    </a:lnTo>
                    <a:lnTo>
                      <a:pt x="18" y="80"/>
                    </a:lnTo>
                    <a:lnTo>
                      <a:pt x="18" y="87"/>
                    </a:lnTo>
                    <a:lnTo>
                      <a:pt x="20" y="94"/>
                    </a:lnTo>
                    <a:lnTo>
                      <a:pt x="26" y="98"/>
                    </a:lnTo>
                    <a:lnTo>
                      <a:pt x="33" y="105"/>
                    </a:lnTo>
                    <a:lnTo>
                      <a:pt x="41" y="129"/>
                    </a:lnTo>
                    <a:lnTo>
                      <a:pt x="41" y="135"/>
                    </a:lnTo>
                    <a:lnTo>
                      <a:pt x="34" y="146"/>
                    </a:lnTo>
                    <a:lnTo>
                      <a:pt x="36" y="153"/>
                    </a:lnTo>
                    <a:lnTo>
                      <a:pt x="58" y="161"/>
                    </a:lnTo>
                    <a:lnTo>
                      <a:pt x="71" y="161"/>
                    </a:lnTo>
                    <a:lnTo>
                      <a:pt x="80" y="167"/>
                    </a:lnTo>
                    <a:lnTo>
                      <a:pt x="81" y="171"/>
                    </a:lnTo>
                    <a:lnTo>
                      <a:pt x="77" y="185"/>
                    </a:lnTo>
                    <a:lnTo>
                      <a:pt x="78" y="190"/>
                    </a:lnTo>
                    <a:lnTo>
                      <a:pt x="78" y="194"/>
                    </a:lnTo>
                    <a:lnTo>
                      <a:pt x="87" y="201"/>
                    </a:lnTo>
                    <a:lnTo>
                      <a:pt x="91" y="204"/>
                    </a:lnTo>
                    <a:lnTo>
                      <a:pt x="107" y="208"/>
                    </a:lnTo>
                    <a:lnTo>
                      <a:pt x="118" y="209"/>
                    </a:lnTo>
                    <a:lnTo>
                      <a:pt x="124" y="211"/>
                    </a:lnTo>
                    <a:lnTo>
                      <a:pt x="125" y="215"/>
                    </a:lnTo>
                    <a:lnTo>
                      <a:pt x="125" y="222"/>
                    </a:lnTo>
                    <a:lnTo>
                      <a:pt x="127" y="229"/>
                    </a:lnTo>
                    <a:lnTo>
                      <a:pt x="131" y="232"/>
                    </a:lnTo>
                    <a:lnTo>
                      <a:pt x="138" y="230"/>
                    </a:lnTo>
                    <a:lnTo>
                      <a:pt x="147" y="223"/>
                    </a:lnTo>
                    <a:lnTo>
                      <a:pt x="163" y="222"/>
                    </a:lnTo>
                    <a:lnTo>
                      <a:pt x="169" y="223"/>
                    </a:lnTo>
                    <a:lnTo>
                      <a:pt x="175" y="226"/>
                    </a:lnTo>
                    <a:lnTo>
                      <a:pt x="178" y="229"/>
                    </a:lnTo>
                    <a:lnTo>
                      <a:pt x="191" y="230"/>
                    </a:lnTo>
                    <a:lnTo>
                      <a:pt x="196" y="232"/>
                    </a:lnTo>
                    <a:lnTo>
                      <a:pt x="200" y="240"/>
                    </a:lnTo>
                    <a:lnTo>
                      <a:pt x="207" y="241"/>
                    </a:lnTo>
                    <a:lnTo>
                      <a:pt x="211" y="243"/>
                    </a:lnTo>
                    <a:lnTo>
                      <a:pt x="212" y="246"/>
                    </a:lnTo>
                    <a:lnTo>
                      <a:pt x="209" y="250"/>
                    </a:lnTo>
                    <a:lnTo>
                      <a:pt x="208" y="257"/>
                    </a:lnTo>
                    <a:lnTo>
                      <a:pt x="208" y="260"/>
                    </a:lnTo>
                    <a:lnTo>
                      <a:pt x="208" y="264"/>
                    </a:lnTo>
                    <a:lnTo>
                      <a:pt x="214" y="265"/>
                    </a:lnTo>
                    <a:lnTo>
                      <a:pt x="220" y="265"/>
                    </a:lnTo>
                    <a:lnTo>
                      <a:pt x="226" y="264"/>
                    </a:lnTo>
                    <a:lnTo>
                      <a:pt x="231" y="262"/>
                    </a:lnTo>
                    <a:lnTo>
                      <a:pt x="234" y="269"/>
                    </a:lnTo>
                    <a:lnTo>
                      <a:pt x="236" y="281"/>
                    </a:lnTo>
                    <a:lnTo>
                      <a:pt x="241" y="285"/>
                    </a:lnTo>
                    <a:lnTo>
                      <a:pt x="251" y="286"/>
                    </a:lnTo>
                    <a:lnTo>
                      <a:pt x="265" y="284"/>
                    </a:lnTo>
                    <a:lnTo>
                      <a:pt x="271" y="284"/>
                    </a:lnTo>
                    <a:lnTo>
                      <a:pt x="273" y="288"/>
                    </a:lnTo>
                    <a:lnTo>
                      <a:pt x="273" y="289"/>
                    </a:lnTo>
                    <a:lnTo>
                      <a:pt x="273" y="292"/>
                    </a:lnTo>
                    <a:lnTo>
                      <a:pt x="280" y="293"/>
                    </a:lnTo>
                    <a:lnTo>
                      <a:pt x="296" y="296"/>
                    </a:lnTo>
                    <a:lnTo>
                      <a:pt x="299" y="300"/>
                    </a:lnTo>
                    <a:lnTo>
                      <a:pt x="300" y="307"/>
                    </a:lnTo>
                    <a:lnTo>
                      <a:pt x="303" y="320"/>
                    </a:lnTo>
                    <a:lnTo>
                      <a:pt x="318" y="319"/>
                    </a:lnTo>
                    <a:lnTo>
                      <a:pt x="783" y="319"/>
                    </a:lnTo>
                    <a:lnTo>
                      <a:pt x="1107" y="321"/>
                    </a:lnTo>
                    <a:lnTo>
                      <a:pt x="1110" y="91"/>
                    </a:lnTo>
                    <a:lnTo>
                      <a:pt x="1103" y="90"/>
                    </a:lnTo>
                    <a:lnTo>
                      <a:pt x="1103" y="89"/>
                    </a:lnTo>
                    <a:lnTo>
                      <a:pt x="1104" y="3"/>
                    </a:lnTo>
                    <a:lnTo>
                      <a:pt x="1051" y="3"/>
                    </a:lnTo>
                    <a:lnTo>
                      <a:pt x="964" y="4"/>
                    </a:lnTo>
                    <a:lnTo>
                      <a:pt x="778" y="4"/>
                    </a:lnTo>
                    <a:lnTo>
                      <a:pt x="713" y="6"/>
                    </a:lnTo>
                    <a:lnTo>
                      <a:pt x="557" y="3"/>
                    </a:lnTo>
                    <a:lnTo>
                      <a:pt x="405" y="3"/>
                    </a:lnTo>
                    <a:lnTo>
                      <a:pt x="208" y="0"/>
                    </a:lnTo>
                    <a:lnTo>
                      <a:pt x="0" y="2"/>
                    </a:lnTo>
                    <a:close/>
                  </a:path>
                </a:pathLst>
              </a:custGeom>
              <a:solidFill>
                <a:srgbClr val="D2B173"/>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24" name="Freeform 207">
                <a:extLst>
                  <a:ext uri="{FF2B5EF4-FFF2-40B4-BE49-F238E27FC236}">
                    <a16:creationId xmlns:a16="http://schemas.microsoft.com/office/drawing/2014/main" id="{AD26CB8A-FB6D-B18D-E077-6CDCE1A55D8E}"/>
                  </a:ext>
                </a:extLst>
              </p:cNvPr>
              <p:cNvSpPr>
                <a:spLocks/>
              </p:cNvSpPr>
              <p:nvPr/>
            </p:nvSpPr>
            <p:spPr bwMode="auto">
              <a:xfrm>
                <a:off x="2588764" y="4246905"/>
                <a:ext cx="1440254" cy="1356382"/>
              </a:xfrm>
              <a:custGeom>
                <a:avLst/>
                <a:gdLst>
                  <a:gd name="T0" fmla="*/ 947 w 1099"/>
                  <a:gd name="T1" fmla="*/ 1031 h 1035"/>
                  <a:gd name="T2" fmla="*/ 1099 w 1099"/>
                  <a:gd name="T3" fmla="*/ 750 h 1035"/>
                  <a:gd name="T4" fmla="*/ 1099 w 1099"/>
                  <a:gd name="T5" fmla="*/ 726 h 1035"/>
                  <a:gd name="T6" fmla="*/ 1098 w 1099"/>
                  <a:gd name="T7" fmla="*/ 608 h 1035"/>
                  <a:gd name="T8" fmla="*/ 1098 w 1099"/>
                  <a:gd name="T9" fmla="*/ 592 h 1035"/>
                  <a:gd name="T10" fmla="*/ 1098 w 1099"/>
                  <a:gd name="T11" fmla="*/ 475 h 1035"/>
                  <a:gd name="T12" fmla="*/ 1098 w 1099"/>
                  <a:gd name="T13" fmla="*/ 458 h 1035"/>
                  <a:gd name="T14" fmla="*/ 1096 w 1099"/>
                  <a:gd name="T15" fmla="*/ 397 h 1035"/>
                  <a:gd name="T16" fmla="*/ 1095 w 1099"/>
                  <a:gd name="T17" fmla="*/ 263 h 1035"/>
                  <a:gd name="T18" fmla="*/ 1095 w 1099"/>
                  <a:gd name="T19" fmla="*/ 246 h 1035"/>
                  <a:gd name="T20" fmla="*/ 1095 w 1099"/>
                  <a:gd name="T21" fmla="*/ 119 h 1035"/>
                  <a:gd name="T22" fmla="*/ 1095 w 1099"/>
                  <a:gd name="T23" fmla="*/ 102 h 1035"/>
                  <a:gd name="T24" fmla="*/ 1095 w 1099"/>
                  <a:gd name="T25" fmla="*/ 85 h 1035"/>
                  <a:gd name="T26" fmla="*/ 1094 w 1099"/>
                  <a:gd name="T27" fmla="*/ 4 h 1035"/>
                  <a:gd name="T28" fmla="*/ 780 w 1099"/>
                  <a:gd name="T29" fmla="*/ 2 h 1035"/>
                  <a:gd name="T30" fmla="*/ 243 w 1099"/>
                  <a:gd name="T31" fmla="*/ 0 h 1035"/>
                  <a:gd name="T32" fmla="*/ 243 w 1099"/>
                  <a:gd name="T33" fmla="*/ 130 h 1035"/>
                  <a:gd name="T34" fmla="*/ 243 w 1099"/>
                  <a:gd name="T35" fmla="*/ 252 h 1035"/>
                  <a:gd name="T36" fmla="*/ 254 w 1099"/>
                  <a:gd name="T37" fmla="*/ 254 h 1035"/>
                  <a:gd name="T38" fmla="*/ 252 w 1099"/>
                  <a:gd name="T39" fmla="*/ 305 h 1035"/>
                  <a:gd name="T40" fmla="*/ 252 w 1099"/>
                  <a:gd name="T41" fmla="*/ 381 h 1035"/>
                  <a:gd name="T42" fmla="*/ 252 w 1099"/>
                  <a:gd name="T43" fmla="*/ 394 h 1035"/>
                  <a:gd name="T44" fmla="*/ 251 w 1099"/>
                  <a:gd name="T45" fmla="*/ 531 h 1035"/>
                  <a:gd name="T46" fmla="*/ 241 w 1099"/>
                  <a:gd name="T47" fmla="*/ 537 h 1035"/>
                  <a:gd name="T48" fmla="*/ 0 w 1099"/>
                  <a:gd name="T49" fmla="*/ 559 h 1035"/>
                  <a:gd name="T50" fmla="*/ 0 w 1099"/>
                  <a:gd name="T51" fmla="*/ 744 h 1035"/>
                  <a:gd name="T52" fmla="*/ 12 w 1099"/>
                  <a:gd name="T53" fmla="*/ 744 h 1035"/>
                  <a:gd name="T54" fmla="*/ 10 w 1099"/>
                  <a:gd name="T55" fmla="*/ 983 h 1035"/>
                  <a:gd name="T56" fmla="*/ 10 w 1099"/>
                  <a:gd name="T57" fmla="*/ 1022 h 1035"/>
                  <a:gd name="T58" fmla="*/ 8 w 1099"/>
                  <a:gd name="T59" fmla="*/ 1031 h 1035"/>
                  <a:gd name="T60" fmla="*/ 458 w 1099"/>
                  <a:gd name="T61" fmla="*/ 1033 h 1035"/>
                  <a:gd name="T62" fmla="*/ 869 w 1099"/>
                  <a:gd name="T63" fmla="*/ 1032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9" h="1035">
                    <a:moveTo>
                      <a:pt x="947" y="1032"/>
                    </a:moveTo>
                    <a:lnTo>
                      <a:pt x="947" y="1031"/>
                    </a:lnTo>
                    <a:lnTo>
                      <a:pt x="950" y="750"/>
                    </a:lnTo>
                    <a:lnTo>
                      <a:pt x="1099" y="750"/>
                    </a:lnTo>
                    <a:lnTo>
                      <a:pt x="1099" y="733"/>
                    </a:lnTo>
                    <a:lnTo>
                      <a:pt x="1099" y="726"/>
                    </a:lnTo>
                    <a:lnTo>
                      <a:pt x="1099" y="716"/>
                    </a:lnTo>
                    <a:lnTo>
                      <a:pt x="1098" y="608"/>
                    </a:lnTo>
                    <a:lnTo>
                      <a:pt x="1099" y="599"/>
                    </a:lnTo>
                    <a:lnTo>
                      <a:pt x="1098" y="592"/>
                    </a:lnTo>
                    <a:lnTo>
                      <a:pt x="1099" y="583"/>
                    </a:lnTo>
                    <a:lnTo>
                      <a:pt x="1098" y="475"/>
                    </a:lnTo>
                    <a:lnTo>
                      <a:pt x="1098" y="465"/>
                    </a:lnTo>
                    <a:lnTo>
                      <a:pt x="1098" y="458"/>
                    </a:lnTo>
                    <a:lnTo>
                      <a:pt x="1098" y="404"/>
                    </a:lnTo>
                    <a:lnTo>
                      <a:pt x="1096" y="397"/>
                    </a:lnTo>
                    <a:lnTo>
                      <a:pt x="1096" y="381"/>
                    </a:lnTo>
                    <a:lnTo>
                      <a:pt x="1095" y="263"/>
                    </a:lnTo>
                    <a:lnTo>
                      <a:pt x="1096" y="254"/>
                    </a:lnTo>
                    <a:lnTo>
                      <a:pt x="1095" y="246"/>
                    </a:lnTo>
                    <a:lnTo>
                      <a:pt x="1095" y="214"/>
                    </a:lnTo>
                    <a:lnTo>
                      <a:pt x="1095" y="119"/>
                    </a:lnTo>
                    <a:lnTo>
                      <a:pt x="1095" y="109"/>
                    </a:lnTo>
                    <a:lnTo>
                      <a:pt x="1095" y="102"/>
                    </a:lnTo>
                    <a:lnTo>
                      <a:pt x="1095" y="92"/>
                    </a:lnTo>
                    <a:lnTo>
                      <a:pt x="1095" y="85"/>
                    </a:lnTo>
                    <a:lnTo>
                      <a:pt x="1095" y="75"/>
                    </a:lnTo>
                    <a:lnTo>
                      <a:pt x="1094" y="4"/>
                    </a:lnTo>
                    <a:lnTo>
                      <a:pt x="957" y="2"/>
                    </a:lnTo>
                    <a:lnTo>
                      <a:pt x="780" y="2"/>
                    </a:lnTo>
                    <a:lnTo>
                      <a:pt x="619" y="1"/>
                    </a:lnTo>
                    <a:lnTo>
                      <a:pt x="243" y="0"/>
                    </a:lnTo>
                    <a:lnTo>
                      <a:pt x="243" y="88"/>
                    </a:lnTo>
                    <a:lnTo>
                      <a:pt x="243" y="130"/>
                    </a:lnTo>
                    <a:lnTo>
                      <a:pt x="243" y="150"/>
                    </a:lnTo>
                    <a:lnTo>
                      <a:pt x="243" y="252"/>
                    </a:lnTo>
                    <a:lnTo>
                      <a:pt x="252" y="252"/>
                    </a:lnTo>
                    <a:lnTo>
                      <a:pt x="254" y="254"/>
                    </a:lnTo>
                    <a:lnTo>
                      <a:pt x="252" y="273"/>
                    </a:lnTo>
                    <a:lnTo>
                      <a:pt x="252" y="305"/>
                    </a:lnTo>
                    <a:lnTo>
                      <a:pt x="252" y="349"/>
                    </a:lnTo>
                    <a:lnTo>
                      <a:pt x="252" y="381"/>
                    </a:lnTo>
                    <a:lnTo>
                      <a:pt x="251" y="391"/>
                    </a:lnTo>
                    <a:lnTo>
                      <a:pt x="252" y="394"/>
                    </a:lnTo>
                    <a:lnTo>
                      <a:pt x="251" y="526"/>
                    </a:lnTo>
                    <a:lnTo>
                      <a:pt x="251" y="531"/>
                    </a:lnTo>
                    <a:lnTo>
                      <a:pt x="241" y="533"/>
                    </a:lnTo>
                    <a:lnTo>
                      <a:pt x="241" y="537"/>
                    </a:lnTo>
                    <a:lnTo>
                      <a:pt x="243" y="559"/>
                    </a:lnTo>
                    <a:lnTo>
                      <a:pt x="0" y="559"/>
                    </a:lnTo>
                    <a:lnTo>
                      <a:pt x="0" y="702"/>
                    </a:lnTo>
                    <a:lnTo>
                      <a:pt x="0" y="744"/>
                    </a:lnTo>
                    <a:lnTo>
                      <a:pt x="11" y="744"/>
                    </a:lnTo>
                    <a:lnTo>
                      <a:pt x="12" y="744"/>
                    </a:lnTo>
                    <a:lnTo>
                      <a:pt x="10" y="955"/>
                    </a:lnTo>
                    <a:lnTo>
                      <a:pt x="10" y="983"/>
                    </a:lnTo>
                    <a:lnTo>
                      <a:pt x="10" y="993"/>
                    </a:lnTo>
                    <a:lnTo>
                      <a:pt x="10" y="1022"/>
                    </a:lnTo>
                    <a:lnTo>
                      <a:pt x="10" y="1031"/>
                    </a:lnTo>
                    <a:lnTo>
                      <a:pt x="8" y="1031"/>
                    </a:lnTo>
                    <a:lnTo>
                      <a:pt x="372" y="1033"/>
                    </a:lnTo>
                    <a:lnTo>
                      <a:pt x="458" y="1033"/>
                    </a:lnTo>
                    <a:lnTo>
                      <a:pt x="630" y="1035"/>
                    </a:lnTo>
                    <a:lnTo>
                      <a:pt x="869" y="1032"/>
                    </a:lnTo>
                    <a:lnTo>
                      <a:pt x="947" y="1032"/>
                    </a:lnTo>
                    <a:close/>
                  </a:path>
                </a:pathLst>
              </a:custGeom>
              <a:solidFill>
                <a:srgbClr val="D2B173"/>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25" name="Freeform 208">
                <a:extLst>
                  <a:ext uri="{FF2B5EF4-FFF2-40B4-BE49-F238E27FC236}">
                    <a16:creationId xmlns:a16="http://schemas.microsoft.com/office/drawing/2014/main" id="{E5BF4A26-CCAC-AED5-9EF5-AB92403AA243}"/>
                  </a:ext>
                </a:extLst>
              </p:cNvPr>
              <p:cNvSpPr>
                <a:spLocks/>
              </p:cNvSpPr>
              <p:nvPr/>
            </p:nvSpPr>
            <p:spPr bwMode="auto">
              <a:xfrm>
                <a:off x="4639717" y="4987345"/>
                <a:ext cx="952744" cy="619873"/>
              </a:xfrm>
              <a:custGeom>
                <a:avLst/>
                <a:gdLst>
                  <a:gd name="T0" fmla="*/ 0 w 727"/>
                  <a:gd name="T1" fmla="*/ 471 h 473"/>
                  <a:gd name="T2" fmla="*/ 0 w 727"/>
                  <a:gd name="T3" fmla="*/ 259 h 473"/>
                  <a:gd name="T4" fmla="*/ 0 w 727"/>
                  <a:gd name="T5" fmla="*/ 189 h 473"/>
                  <a:gd name="T6" fmla="*/ 4 w 727"/>
                  <a:gd name="T7" fmla="*/ 188 h 473"/>
                  <a:gd name="T8" fmla="*/ 4 w 727"/>
                  <a:gd name="T9" fmla="*/ 185 h 473"/>
                  <a:gd name="T10" fmla="*/ 2 w 727"/>
                  <a:gd name="T11" fmla="*/ 1 h 473"/>
                  <a:gd name="T12" fmla="*/ 374 w 727"/>
                  <a:gd name="T13" fmla="*/ 0 h 473"/>
                  <a:gd name="T14" fmla="*/ 374 w 727"/>
                  <a:gd name="T15" fmla="*/ 42 h 473"/>
                  <a:gd name="T16" fmla="*/ 374 w 727"/>
                  <a:gd name="T17" fmla="*/ 66 h 473"/>
                  <a:gd name="T18" fmla="*/ 621 w 727"/>
                  <a:gd name="T19" fmla="*/ 63 h 473"/>
                  <a:gd name="T20" fmla="*/ 724 w 727"/>
                  <a:gd name="T21" fmla="*/ 64 h 473"/>
                  <a:gd name="T22" fmla="*/ 725 w 727"/>
                  <a:gd name="T23" fmla="*/ 63 h 473"/>
                  <a:gd name="T24" fmla="*/ 727 w 727"/>
                  <a:gd name="T25" fmla="*/ 175 h 473"/>
                  <a:gd name="T26" fmla="*/ 725 w 727"/>
                  <a:gd name="T27" fmla="*/ 188 h 473"/>
                  <a:gd name="T28" fmla="*/ 727 w 727"/>
                  <a:gd name="T29" fmla="*/ 247 h 473"/>
                  <a:gd name="T30" fmla="*/ 727 w 727"/>
                  <a:gd name="T31" fmla="*/ 283 h 473"/>
                  <a:gd name="T32" fmla="*/ 727 w 727"/>
                  <a:gd name="T33" fmla="*/ 306 h 473"/>
                  <a:gd name="T34" fmla="*/ 727 w 727"/>
                  <a:gd name="T35" fmla="*/ 342 h 473"/>
                  <a:gd name="T36" fmla="*/ 727 w 727"/>
                  <a:gd name="T37" fmla="*/ 401 h 473"/>
                  <a:gd name="T38" fmla="*/ 727 w 727"/>
                  <a:gd name="T39" fmla="*/ 466 h 473"/>
                  <a:gd name="T40" fmla="*/ 720 w 727"/>
                  <a:gd name="T41" fmla="*/ 466 h 473"/>
                  <a:gd name="T42" fmla="*/ 490 w 727"/>
                  <a:gd name="T43" fmla="*/ 468 h 473"/>
                  <a:gd name="T44" fmla="*/ 206 w 727"/>
                  <a:gd name="T45" fmla="*/ 473 h 473"/>
                  <a:gd name="T46" fmla="*/ 159 w 727"/>
                  <a:gd name="T47" fmla="*/ 471 h 473"/>
                  <a:gd name="T48" fmla="*/ 3 w 727"/>
                  <a:gd name="T49" fmla="*/ 471 h 473"/>
                  <a:gd name="T50" fmla="*/ 0 w 727"/>
                  <a:gd name="T51" fmla="*/ 47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473">
                    <a:moveTo>
                      <a:pt x="0" y="471"/>
                    </a:moveTo>
                    <a:lnTo>
                      <a:pt x="0" y="259"/>
                    </a:lnTo>
                    <a:lnTo>
                      <a:pt x="0" y="189"/>
                    </a:lnTo>
                    <a:lnTo>
                      <a:pt x="4" y="188"/>
                    </a:lnTo>
                    <a:lnTo>
                      <a:pt x="4" y="185"/>
                    </a:lnTo>
                    <a:lnTo>
                      <a:pt x="2" y="1"/>
                    </a:lnTo>
                    <a:lnTo>
                      <a:pt x="374" y="0"/>
                    </a:lnTo>
                    <a:lnTo>
                      <a:pt x="374" y="42"/>
                    </a:lnTo>
                    <a:lnTo>
                      <a:pt x="374" y="66"/>
                    </a:lnTo>
                    <a:lnTo>
                      <a:pt x="621" y="63"/>
                    </a:lnTo>
                    <a:lnTo>
                      <a:pt x="724" y="64"/>
                    </a:lnTo>
                    <a:lnTo>
                      <a:pt x="725" y="63"/>
                    </a:lnTo>
                    <a:lnTo>
                      <a:pt x="727" y="175"/>
                    </a:lnTo>
                    <a:lnTo>
                      <a:pt x="725" y="188"/>
                    </a:lnTo>
                    <a:lnTo>
                      <a:pt x="727" y="247"/>
                    </a:lnTo>
                    <a:lnTo>
                      <a:pt x="727" y="283"/>
                    </a:lnTo>
                    <a:lnTo>
                      <a:pt x="727" y="306"/>
                    </a:lnTo>
                    <a:lnTo>
                      <a:pt x="727" y="342"/>
                    </a:lnTo>
                    <a:lnTo>
                      <a:pt x="727" y="401"/>
                    </a:lnTo>
                    <a:lnTo>
                      <a:pt x="727" y="466"/>
                    </a:lnTo>
                    <a:lnTo>
                      <a:pt x="720" y="466"/>
                    </a:lnTo>
                    <a:lnTo>
                      <a:pt x="490" y="468"/>
                    </a:lnTo>
                    <a:lnTo>
                      <a:pt x="206" y="473"/>
                    </a:lnTo>
                    <a:lnTo>
                      <a:pt x="159" y="471"/>
                    </a:lnTo>
                    <a:lnTo>
                      <a:pt x="3" y="471"/>
                    </a:lnTo>
                    <a:lnTo>
                      <a:pt x="0" y="471"/>
                    </a:lnTo>
                    <a:close/>
                  </a:path>
                </a:pathLst>
              </a:custGeom>
              <a:solidFill>
                <a:srgbClr val="BC7A2B"/>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26" name="Freeform 209">
                <a:extLst>
                  <a:ext uri="{FF2B5EF4-FFF2-40B4-BE49-F238E27FC236}">
                    <a16:creationId xmlns:a16="http://schemas.microsoft.com/office/drawing/2014/main" id="{22E0083B-E814-D24C-CD87-716D0F85A40E}"/>
                  </a:ext>
                </a:extLst>
              </p:cNvPr>
              <p:cNvSpPr>
                <a:spLocks/>
              </p:cNvSpPr>
              <p:nvPr/>
            </p:nvSpPr>
            <p:spPr bwMode="auto">
              <a:xfrm>
                <a:off x="4924099" y="3244361"/>
                <a:ext cx="664431" cy="840040"/>
              </a:xfrm>
              <a:custGeom>
                <a:avLst/>
                <a:gdLst>
                  <a:gd name="T0" fmla="*/ 0 w 507"/>
                  <a:gd name="T1" fmla="*/ 2 h 641"/>
                  <a:gd name="T2" fmla="*/ 0 w 507"/>
                  <a:gd name="T3" fmla="*/ 4 h 641"/>
                  <a:gd name="T4" fmla="*/ 0 w 507"/>
                  <a:gd name="T5" fmla="*/ 20 h 641"/>
                  <a:gd name="T6" fmla="*/ 8 w 507"/>
                  <a:gd name="T7" fmla="*/ 21 h 641"/>
                  <a:gd name="T8" fmla="*/ 8 w 507"/>
                  <a:gd name="T9" fmla="*/ 23 h 641"/>
                  <a:gd name="T10" fmla="*/ 7 w 507"/>
                  <a:gd name="T11" fmla="*/ 84 h 641"/>
                  <a:gd name="T12" fmla="*/ 8 w 507"/>
                  <a:gd name="T13" fmla="*/ 118 h 641"/>
                  <a:gd name="T14" fmla="*/ 7 w 507"/>
                  <a:gd name="T15" fmla="*/ 128 h 641"/>
                  <a:gd name="T16" fmla="*/ 8 w 507"/>
                  <a:gd name="T17" fmla="*/ 150 h 641"/>
                  <a:gd name="T18" fmla="*/ 7 w 507"/>
                  <a:gd name="T19" fmla="*/ 160 h 641"/>
                  <a:gd name="T20" fmla="*/ 8 w 507"/>
                  <a:gd name="T21" fmla="*/ 187 h 641"/>
                  <a:gd name="T22" fmla="*/ 7 w 507"/>
                  <a:gd name="T23" fmla="*/ 197 h 641"/>
                  <a:gd name="T24" fmla="*/ 8 w 507"/>
                  <a:gd name="T25" fmla="*/ 232 h 641"/>
                  <a:gd name="T26" fmla="*/ 7 w 507"/>
                  <a:gd name="T27" fmla="*/ 241 h 641"/>
                  <a:gd name="T28" fmla="*/ 7 w 507"/>
                  <a:gd name="T29" fmla="*/ 396 h 641"/>
                  <a:gd name="T30" fmla="*/ 8 w 507"/>
                  <a:gd name="T31" fmla="*/ 406 h 641"/>
                  <a:gd name="T32" fmla="*/ 7 w 507"/>
                  <a:gd name="T33" fmla="*/ 428 h 641"/>
                  <a:gd name="T34" fmla="*/ 8 w 507"/>
                  <a:gd name="T35" fmla="*/ 501 h 641"/>
                  <a:gd name="T36" fmla="*/ 8 w 507"/>
                  <a:gd name="T37" fmla="*/ 514 h 641"/>
                  <a:gd name="T38" fmla="*/ 8 w 507"/>
                  <a:gd name="T39" fmla="*/ 523 h 641"/>
                  <a:gd name="T40" fmla="*/ 8 w 507"/>
                  <a:gd name="T41" fmla="*/ 536 h 641"/>
                  <a:gd name="T42" fmla="*/ 8 w 507"/>
                  <a:gd name="T43" fmla="*/ 596 h 641"/>
                  <a:gd name="T44" fmla="*/ 8 w 507"/>
                  <a:gd name="T45" fmla="*/ 599 h 641"/>
                  <a:gd name="T46" fmla="*/ 8 w 507"/>
                  <a:gd name="T47" fmla="*/ 609 h 641"/>
                  <a:gd name="T48" fmla="*/ 8 w 507"/>
                  <a:gd name="T49" fmla="*/ 641 h 641"/>
                  <a:gd name="T50" fmla="*/ 153 w 507"/>
                  <a:gd name="T51" fmla="*/ 640 h 641"/>
                  <a:gd name="T52" fmla="*/ 344 w 507"/>
                  <a:gd name="T53" fmla="*/ 638 h 641"/>
                  <a:gd name="T54" fmla="*/ 506 w 507"/>
                  <a:gd name="T55" fmla="*/ 638 h 641"/>
                  <a:gd name="T56" fmla="*/ 507 w 507"/>
                  <a:gd name="T57" fmla="*/ 638 h 641"/>
                  <a:gd name="T58" fmla="*/ 507 w 507"/>
                  <a:gd name="T59" fmla="*/ 634 h 641"/>
                  <a:gd name="T60" fmla="*/ 507 w 507"/>
                  <a:gd name="T61" fmla="*/ 542 h 641"/>
                  <a:gd name="T62" fmla="*/ 507 w 507"/>
                  <a:gd name="T63" fmla="*/ 525 h 641"/>
                  <a:gd name="T64" fmla="*/ 507 w 507"/>
                  <a:gd name="T65" fmla="*/ 355 h 641"/>
                  <a:gd name="T66" fmla="*/ 504 w 507"/>
                  <a:gd name="T67" fmla="*/ 243 h 641"/>
                  <a:gd name="T68" fmla="*/ 504 w 507"/>
                  <a:gd name="T69" fmla="*/ 206 h 641"/>
                  <a:gd name="T70" fmla="*/ 504 w 507"/>
                  <a:gd name="T71" fmla="*/ 160 h 641"/>
                  <a:gd name="T72" fmla="*/ 506 w 507"/>
                  <a:gd name="T73" fmla="*/ 118 h 641"/>
                  <a:gd name="T74" fmla="*/ 504 w 507"/>
                  <a:gd name="T75" fmla="*/ 98 h 641"/>
                  <a:gd name="T76" fmla="*/ 506 w 507"/>
                  <a:gd name="T77" fmla="*/ 75 h 641"/>
                  <a:gd name="T78" fmla="*/ 506 w 507"/>
                  <a:gd name="T79" fmla="*/ 17 h 641"/>
                  <a:gd name="T80" fmla="*/ 506 w 507"/>
                  <a:gd name="T81" fmla="*/ 0 h 641"/>
                  <a:gd name="T82" fmla="*/ 271 w 507"/>
                  <a:gd name="T83" fmla="*/ 0 h 641"/>
                  <a:gd name="T84" fmla="*/ 20 w 507"/>
                  <a:gd name="T85" fmla="*/ 0 h 641"/>
                  <a:gd name="T86" fmla="*/ 0 w 507"/>
                  <a:gd name="T87" fmla="*/ 2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7" h="641">
                    <a:moveTo>
                      <a:pt x="0" y="2"/>
                    </a:moveTo>
                    <a:lnTo>
                      <a:pt x="0" y="4"/>
                    </a:lnTo>
                    <a:lnTo>
                      <a:pt x="0" y="20"/>
                    </a:lnTo>
                    <a:lnTo>
                      <a:pt x="8" y="21"/>
                    </a:lnTo>
                    <a:lnTo>
                      <a:pt x="8" y="23"/>
                    </a:lnTo>
                    <a:lnTo>
                      <a:pt x="7" y="84"/>
                    </a:lnTo>
                    <a:lnTo>
                      <a:pt x="8" y="118"/>
                    </a:lnTo>
                    <a:lnTo>
                      <a:pt x="7" y="128"/>
                    </a:lnTo>
                    <a:lnTo>
                      <a:pt x="8" y="150"/>
                    </a:lnTo>
                    <a:lnTo>
                      <a:pt x="7" y="160"/>
                    </a:lnTo>
                    <a:lnTo>
                      <a:pt x="8" y="187"/>
                    </a:lnTo>
                    <a:lnTo>
                      <a:pt x="7" y="197"/>
                    </a:lnTo>
                    <a:lnTo>
                      <a:pt x="8" y="232"/>
                    </a:lnTo>
                    <a:lnTo>
                      <a:pt x="7" y="241"/>
                    </a:lnTo>
                    <a:lnTo>
                      <a:pt x="7" y="396"/>
                    </a:lnTo>
                    <a:lnTo>
                      <a:pt x="8" y="406"/>
                    </a:lnTo>
                    <a:lnTo>
                      <a:pt x="7" y="428"/>
                    </a:lnTo>
                    <a:lnTo>
                      <a:pt x="8" y="501"/>
                    </a:lnTo>
                    <a:lnTo>
                      <a:pt x="8" y="514"/>
                    </a:lnTo>
                    <a:lnTo>
                      <a:pt x="8" y="523"/>
                    </a:lnTo>
                    <a:lnTo>
                      <a:pt x="8" y="536"/>
                    </a:lnTo>
                    <a:lnTo>
                      <a:pt x="8" y="596"/>
                    </a:lnTo>
                    <a:lnTo>
                      <a:pt x="8" y="599"/>
                    </a:lnTo>
                    <a:lnTo>
                      <a:pt x="8" y="609"/>
                    </a:lnTo>
                    <a:lnTo>
                      <a:pt x="8" y="641"/>
                    </a:lnTo>
                    <a:lnTo>
                      <a:pt x="153" y="640"/>
                    </a:lnTo>
                    <a:lnTo>
                      <a:pt x="344" y="638"/>
                    </a:lnTo>
                    <a:lnTo>
                      <a:pt x="506" y="638"/>
                    </a:lnTo>
                    <a:lnTo>
                      <a:pt x="507" y="638"/>
                    </a:lnTo>
                    <a:lnTo>
                      <a:pt x="507" y="634"/>
                    </a:lnTo>
                    <a:lnTo>
                      <a:pt x="507" y="542"/>
                    </a:lnTo>
                    <a:lnTo>
                      <a:pt x="507" y="525"/>
                    </a:lnTo>
                    <a:lnTo>
                      <a:pt x="507" y="355"/>
                    </a:lnTo>
                    <a:lnTo>
                      <a:pt x="504" y="243"/>
                    </a:lnTo>
                    <a:lnTo>
                      <a:pt x="504" y="206"/>
                    </a:lnTo>
                    <a:lnTo>
                      <a:pt x="504" y="160"/>
                    </a:lnTo>
                    <a:lnTo>
                      <a:pt x="506" y="118"/>
                    </a:lnTo>
                    <a:lnTo>
                      <a:pt x="504" y="98"/>
                    </a:lnTo>
                    <a:lnTo>
                      <a:pt x="506" y="75"/>
                    </a:lnTo>
                    <a:lnTo>
                      <a:pt x="506" y="17"/>
                    </a:lnTo>
                    <a:lnTo>
                      <a:pt x="506" y="0"/>
                    </a:lnTo>
                    <a:lnTo>
                      <a:pt x="271" y="0"/>
                    </a:lnTo>
                    <a:lnTo>
                      <a:pt x="20" y="0"/>
                    </a:lnTo>
                    <a:lnTo>
                      <a:pt x="0" y="2"/>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27" name="Freeform 210">
                <a:extLst>
                  <a:ext uri="{FF2B5EF4-FFF2-40B4-BE49-F238E27FC236}">
                    <a16:creationId xmlns:a16="http://schemas.microsoft.com/office/drawing/2014/main" id="{562CE1B7-9D1B-0450-217F-9D2D5008316D}"/>
                  </a:ext>
                </a:extLst>
              </p:cNvPr>
              <p:cNvSpPr>
                <a:spLocks/>
              </p:cNvSpPr>
              <p:nvPr/>
            </p:nvSpPr>
            <p:spPr bwMode="auto">
              <a:xfrm>
                <a:off x="4635786" y="4081780"/>
                <a:ext cx="495374" cy="905565"/>
              </a:xfrm>
              <a:custGeom>
                <a:avLst/>
                <a:gdLst>
                  <a:gd name="T0" fmla="*/ 229 w 378"/>
                  <a:gd name="T1" fmla="*/ 1 h 691"/>
                  <a:gd name="T2" fmla="*/ 1 w 378"/>
                  <a:gd name="T3" fmla="*/ 4 h 691"/>
                  <a:gd name="T4" fmla="*/ 0 w 378"/>
                  <a:gd name="T5" fmla="*/ 4 h 691"/>
                  <a:gd name="T6" fmla="*/ 0 w 378"/>
                  <a:gd name="T7" fmla="*/ 14 h 691"/>
                  <a:gd name="T8" fmla="*/ 0 w 378"/>
                  <a:gd name="T9" fmla="*/ 133 h 691"/>
                  <a:gd name="T10" fmla="*/ 0 w 378"/>
                  <a:gd name="T11" fmla="*/ 153 h 691"/>
                  <a:gd name="T12" fmla="*/ 1 w 378"/>
                  <a:gd name="T13" fmla="*/ 238 h 691"/>
                  <a:gd name="T14" fmla="*/ 1 w 378"/>
                  <a:gd name="T15" fmla="*/ 258 h 691"/>
                  <a:gd name="T16" fmla="*/ 1 w 378"/>
                  <a:gd name="T17" fmla="*/ 343 h 691"/>
                  <a:gd name="T18" fmla="*/ 1 w 378"/>
                  <a:gd name="T19" fmla="*/ 373 h 691"/>
                  <a:gd name="T20" fmla="*/ 8 w 378"/>
                  <a:gd name="T21" fmla="*/ 373 h 691"/>
                  <a:gd name="T22" fmla="*/ 8 w 378"/>
                  <a:gd name="T23" fmla="*/ 465 h 691"/>
                  <a:gd name="T24" fmla="*/ 8 w 378"/>
                  <a:gd name="T25" fmla="*/ 482 h 691"/>
                  <a:gd name="T26" fmla="*/ 8 w 378"/>
                  <a:gd name="T27" fmla="*/ 566 h 691"/>
                  <a:gd name="T28" fmla="*/ 8 w 378"/>
                  <a:gd name="T29" fmla="*/ 593 h 691"/>
                  <a:gd name="T30" fmla="*/ 8 w 378"/>
                  <a:gd name="T31" fmla="*/ 603 h 691"/>
                  <a:gd name="T32" fmla="*/ 8 w 378"/>
                  <a:gd name="T33" fmla="*/ 623 h 691"/>
                  <a:gd name="T34" fmla="*/ 4 w 378"/>
                  <a:gd name="T35" fmla="*/ 624 h 691"/>
                  <a:gd name="T36" fmla="*/ 4 w 378"/>
                  <a:gd name="T37" fmla="*/ 687 h 691"/>
                  <a:gd name="T38" fmla="*/ 6 w 378"/>
                  <a:gd name="T39" fmla="*/ 691 h 691"/>
                  <a:gd name="T40" fmla="*/ 378 w 378"/>
                  <a:gd name="T41" fmla="*/ 690 h 691"/>
                  <a:gd name="T42" fmla="*/ 376 w 378"/>
                  <a:gd name="T43" fmla="*/ 631 h 691"/>
                  <a:gd name="T44" fmla="*/ 376 w 378"/>
                  <a:gd name="T45" fmla="*/ 579 h 691"/>
                  <a:gd name="T46" fmla="*/ 376 w 378"/>
                  <a:gd name="T47" fmla="*/ 569 h 691"/>
                  <a:gd name="T48" fmla="*/ 376 w 378"/>
                  <a:gd name="T49" fmla="*/ 552 h 691"/>
                  <a:gd name="T50" fmla="*/ 376 w 378"/>
                  <a:gd name="T51" fmla="*/ 543 h 691"/>
                  <a:gd name="T52" fmla="*/ 376 w 378"/>
                  <a:gd name="T53" fmla="*/ 460 h 691"/>
                  <a:gd name="T54" fmla="*/ 375 w 378"/>
                  <a:gd name="T55" fmla="*/ 415 h 691"/>
                  <a:gd name="T56" fmla="*/ 376 w 378"/>
                  <a:gd name="T57" fmla="*/ 401 h 691"/>
                  <a:gd name="T58" fmla="*/ 375 w 378"/>
                  <a:gd name="T59" fmla="*/ 391 h 691"/>
                  <a:gd name="T60" fmla="*/ 375 w 378"/>
                  <a:gd name="T61" fmla="*/ 332 h 691"/>
                  <a:gd name="T62" fmla="*/ 375 w 378"/>
                  <a:gd name="T63" fmla="*/ 322 h 691"/>
                  <a:gd name="T64" fmla="*/ 375 w 378"/>
                  <a:gd name="T65" fmla="*/ 310 h 691"/>
                  <a:gd name="T66" fmla="*/ 375 w 378"/>
                  <a:gd name="T67" fmla="*/ 259 h 691"/>
                  <a:gd name="T68" fmla="*/ 375 w 378"/>
                  <a:gd name="T69" fmla="*/ 247 h 691"/>
                  <a:gd name="T70" fmla="*/ 375 w 378"/>
                  <a:gd name="T71" fmla="*/ 237 h 691"/>
                  <a:gd name="T72" fmla="*/ 375 w 378"/>
                  <a:gd name="T73" fmla="*/ 164 h 691"/>
                  <a:gd name="T74" fmla="*/ 374 w 378"/>
                  <a:gd name="T75" fmla="*/ 154 h 691"/>
                  <a:gd name="T76" fmla="*/ 374 w 378"/>
                  <a:gd name="T77" fmla="*/ 105 h 691"/>
                  <a:gd name="T78" fmla="*/ 374 w 378"/>
                  <a:gd name="T79" fmla="*/ 95 h 691"/>
                  <a:gd name="T80" fmla="*/ 374 w 378"/>
                  <a:gd name="T81" fmla="*/ 24 h 691"/>
                  <a:gd name="T82" fmla="*/ 372 w 378"/>
                  <a:gd name="T83" fmla="*/ 12 h 691"/>
                  <a:gd name="T84" fmla="*/ 374 w 378"/>
                  <a:gd name="T85" fmla="*/ 0 h 691"/>
                  <a:gd name="T86" fmla="*/ 229 w 378"/>
                  <a:gd name="T87" fmla="*/ 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8" h="691">
                    <a:moveTo>
                      <a:pt x="229" y="1"/>
                    </a:moveTo>
                    <a:lnTo>
                      <a:pt x="1" y="4"/>
                    </a:lnTo>
                    <a:lnTo>
                      <a:pt x="0" y="4"/>
                    </a:lnTo>
                    <a:lnTo>
                      <a:pt x="0" y="14"/>
                    </a:lnTo>
                    <a:lnTo>
                      <a:pt x="0" y="133"/>
                    </a:lnTo>
                    <a:lnTo>
                      <a:pt x="0" y="153"/>
                    </a:lnTo>
                    <a:lnTo>
                      <a:pt x="1" y="238"/>
                    </a:lnTo>
                    <a:lnTo>
                      <a:pt x="1" y="258"/>
                    </a:lnTo>
                    <a:lnTo>
                      <a:pt x="1" y="343"/>
                    </a:lnTo>
                    <a:lnTo>
                      <a:pt x="1" y="373"/>
                    </a:lnTo>
                    <a:lnTo>
                      <a:pt x="8" y="373"/>
                    </a:lnTo>
                    <a:lnTo>
                      <a:pt x="8" y="465"/>
                    </a:lnTo>
                    <a:lnTo>
                      <a:pt x="8" y="482"/>
                    </a:lnTo>
                    <a:lnTo>
                      <a:pt x="8" y="566"/>
                    </a:lnTo>
                    <a:lnTo>
                      <a:pt x="8" y="593"/>
                    </a:lnTo>
                    <a:lnTo>
                      <a:pt x="8" y="603"/>
                    </a:lnTo>
                    <a:lnTo>
                      <a:pt x="8" y="623"/>
                    </a:lnTo>
                    <a:lnTo>
                      <a:pt x="4" y="624"/>
                    </a:lnTo>
                    <a:lnTo>
                      <a:pt x="4" y="687"/>
                    </a:lnTo>
                    <a:lnTo>
                      <a:pt x="6" y="691"/>
                    </a:lnTo>
                    <a:lnTo>
                      <a:pt x="378" y="690"/>
                    </a:lnTo>
                    <a:lnTo>
                      <a:pt x="376" y="631"/>
                    </a:lnTo>
                    <a:lnTo>
                      <a:pt x="376" y="579"/>
                    </a:lnTo>
                    <a:lnTo>
                      <a:pt x="376" y="569"/>
                    </a:lnTo>
                    <a:lnTo>
                      <a:pt x="376" y="552"/>
                    </a:lnTo>
                    <a:lnTo>
                      <a:pt x="376" y="543"/>
                    </a:lnTo>
                    <a:lnTo>
                      <a:pt x="376" y="460"/>
                    </a:lnTo>
                    <a:lnTo>
                      <a:pt x="375" y="415"/>
                    </a:lnTo>
                    <a:lnTo>
                      <a:pt x="376" y="401"/>
                    </a:lnTo>
                    <a:lnTo>
                      <a:pt x="375" y="391"/>
                    </a:lnTo>
                    <a:lnTo>
                      <a:pt x="375" y="332"/>
                    </a:lnTo>
                    <a:lnTo>
                      <a:pt x="375" y="322"/>
                    </a:lnTo>
                    <a:lnTo>
                      <a:pt x="375" y="310"/>
                    </a:lnTo>
                    <a:lnTo>
                      <a:pt x="375" y="259"/>
                    </a:lnTo>
                    <a:lnTo>
                      <a:pt x="375" y="247"/>
                    </a:lnTo>
                    <a:lnTo>
                      <a:pt x="375" y="237"/>
                    </a:lnTo>
                    <a:lnTo>
                      <a:pt x="375" y="164"/>
                    </a:lnTo>
                    <a:lnTo>
                      <a:pt x="374" y="154"/>
                    </a:lnTo>
                    <a:lnTo>
                      <a:pt x="374" y="105"/>
                    </a:lnTo>
                    <a:lnTo>
                      <a:pt x="374" y="95"/>
                    </a:lnTo>
                    <a:lnTo>
                      <a:pt x="374" y="24"/>
                    </a:lnTo>
                    <a:lnTo>
                      <a:pt x="372" y="12"/>
                    </a:lnTo>
                    <a:lnTo>
                      <a:pt x="374" y="0"/>
                    </a:lnTo>
                    <a:lnTo>
                      <a:pt x="229" y="1"/>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28" name="Freeform 211">
                <a:extLst>
                  <a:ext uri="{FF2B5EF4-FFF2-40B4-BE49-F238E27FC236}">
                    <a16:creationId xmlns:a16="http://schemas.microsoft.com/office/drawing/2014/main" id="{9002765B-873F-563A-EA37-E44E9D5CB4B7}"/>
                  </a:ext>
                </a:extLst>
              </p:cNvPr>
              <p:cNvSpPr>
                <a:spLocks/>
              </p:cNvSpPr>
              <p:nvPr/>
            </p:nvSpPr>
            <p:spPr bwMode="auto">
              <a:xfrm>
                <a:off x="3829820" y="4252147"/>
                <a:ext cx="815139" cy="1352450"/>
              </a:xfrm>
              <a:custGeom>
                <a:avLst/>
                <a:gdLst>
                  <a:gd name="T0" fmla="*/ 622 w 622"/>
                  <a:gd name="T1" fmla="*/ 746 h 1032"/>
                  <a:gd name="T2" fmla="*/ 618 w 622"/>
                  <a:gd name="T3" fmla="*/ 750 h 1032"/>
                  <a:gd name="T4" fmla="*/ 618 w 622"/>
                  <a:gd name="T5" fmla="*/ 1032 h 1032"/>
                  <a:gd name="T6" fmla="*/ 487 w 622"/>
                  <a:gd name="T7" fmla="*/ 1031 h 1032"/>
                  <a:gd name="T8" fmla="*/ 75 w 622"/>
                  <a:gd name="T9" fmla="*/ 1029 h 1032"/>
                  <a:gd name="T10" fmla="*/ 0 w 622"/>
                  <a:gd name="T11" fmla="*/ 1027 h 1032"/>
                  <a:gd name="T12" fmla="*/ 152 w 622"/>
                  <a:gd name="T13" fmla="*/ 746 h 1032"/>
                  <a:gd name="T14" fmla="*/ 152 w 622"/>
                  <a:gd name="T15" fmla="*/ 722 h 1032"/>
                  <a:gd name="T16" fmla="*/ 151 w 622"/>
                  <a:gd name="T17" fmla="*/ 604 h 1032"/>
                  <a:gd name="T18" fmla="*/ 151 w 622"/>
                  <a:gd name="T19" fmla="*/ 588 h 1032"/>
                  <a:gd name="T20" fmla="*/ 151 w 622"/>
                  <a:gd name="T21" fmla="*/ 471 h 1032"/>
                  <a:gd name="T22" fmla="*/ 151 w 622"/>
                  <a:gd name="T23" fmla="*/ 454 h 1032"/>
                  <a:gd name="T24" fmla="*/ 149 w 622"/>
                  <a:gd name="T25" fmla="*/ 393 h 1032"/>
                  <a:gd name="T26" fmla="*/ 148 w 622"/>
                  <a:gd name="T27" fmla="*/ 259 h 1032"/>
                  <a:gd name="T28" fmla="*/ 148 w 622"/>
                  <a:gd name="T29" fmla="*/ 242 h 1032"/>
                  <a:gd name="T30" fmla="*/ 148 w 622"/>
                  <a:gd name="T31" fmla="*/ 115 h 1032"/>
                  <a:gd name="T32" fmla="*/ 148 w 622"/>
                  <a:gd name="T33" fmla="*/ 98 h 1032"/>
                  <a:gd name="T34" fmla="*/ 148 w 622"/>
                  <a:gd name="T35" fmla="*/ 81 h 1032"/>
                  <a:gd name="T36" fmla="*/ 147 w 622"/>
                  <a:gd name="T37" fmla="*/ 0 h 1032"/>
                  <a:gd name="T38" fmla="*/ 457 w 622"/>
                  <a:gd name="T39" fmla="*/ 3 h 1032"/>
                  <a:gd name="T40" fmla="*/ 457 w 622"/>
                  <a:gd name="T41" fmla="*/ 21 h 1032"/>
                  <a:gd name="T42" fmla="*/ 444 w 622"/>
                  <a:gd name="T43" fmla="*/ 42 h 1032"/>
                  <a:gd name="T44" fmla="*/ 424 w 622"/>
                  <a:gd name="T45" fmla="*/ 77 h 1032"/>
                  <a:gd name="T46" fmla="*/ 433 w 622"/>
                  <a:gd name="T47" fmla="*/ 91 h 1032"/>
                  <a:gd name="T48" fmla="*/ 476 w 622"/>
                  <a:gd name="T49" fmla="*/ 101 h 1032"/>
                  <a:gd name="T50" fmla="*/ 560 w 622"/>
                  <a:gd name="T51" fmla="*/ 102 h 1032"/>
                  <a:gd name="T52" fmla="*/ 571 w 622"/>
                  <a:gd name="T53" fmla="*/ 80 h 1032"/>
                  <a:gd name="T54" fmla="*/ 570 w 622"/>
                  <a:gd name="T55" fmla="*/ 39 h 1032"/>
                  <a:gd name="T56" fmla="*/ 575 w 622"/>
                  <a:gd name="T57" fmla="*/ 24 h 1032"/>
                  <a:gd name="T58" fmla="*/ 582 w 622"/>
                  <a:gd name="T59" fmla="*/ 19 h 1032"/>
                  <a:gd name="T60" fmla="*/ 588 w 622"/>
                  <a:gd name="T61" fmla="*/ 10 h 1032"/>
                  <a:gd name="T62" fmla="*/ 614 w 622"/>
                  <a:gd name="T63" fmla="*/ 4 h 1032"/>
                  <a:gd name="T64" fmla="*/ 615 w 622"/>
                  <a:gd name="T65" fmla="*/ 109 h 1032"/>
                  <a:gd name="T66" fmla="*/ 615 w 622"/>
                  <a:gd name="T67" fmla="*/ 214 h 1032"/>
                  <a:gd name="T68" fmla="*/ 622 w 622"/>
                  <a:gd name="T69" fmla="*/ 244 h 1032"/>
                  <a:gd name="T70" fmla="*/ 622 w 622"/>
                  <a:gd name="T71" fmla="*/ 353 h 1032"/>
                  <a:gd name="T72" fmla="*/ 622 w 622"/>
                  <a:gd name="T73" fmla="*/ 464 h 1032"/>
                  <a:gd name="T74" fmla="*/ 622 w 622"/>
                  <a:gd name="T75" fmla="*/ 494 h 1032"/>
                  <a:gd name="T76" fmla="*/ 618 w 622"/>
                  <a:gd name="T77" fmla="*/ 55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2" h="1032">
                    <a:moveTo>
                      <a:pt x="620" y="562"/>
                    </a:moveTo>
                    <a:lnTo>
                      <a:pt x="622" y="746"/>
                    </a:lnTo>
                    <a:lnTo>
                      <a:pt x="622" y="749"/>
                    </a:lnTo>
                    <a:lnTo>
                      <a:pt x="618" y="750"/>
                    </a:lnTo>
                    <a:lnTo>
                      <a:pt x="618" y="820"/>
                    </a:lnTo>
                    <a:lnTo>
                      <a:pt x="618" y="1032"/>
                    </a:lnTo>
                    <a:lnTo>
                      <a:pt x="491" y="1031"/>
                    </a:lnTo>
                    <a:lnTo>
                      <a:pt x="487" y="1031"/>
                    </a:lnTo>
                    <a:lnTo>
                      <a:pt x="301" y="1029"/>
                    </a:lnTo>
                    <a:lnTo>
                      <a:pt x="75" y="1029"/>
                    </a:lnTo>
                    <a:lnTo>
                      <a:pt x="0" y="1028"/>
                    </a:lnTo>
                    <a:lnTo>
                      <a:pt x="0" y="1027"/>
                    </a:lnTo>
                    <a:lnTo>
                      <a:pt x="3" y="746"/>
                    </a:lnTo>
                    <a:lnTo>
                      <a:pt x="152" y="746"/>
                    </a:lnTo>
                    <a:lnTo>
                      <a:pt x="152" y="729"/>
                    </a:lnTo>
                    <a:lnTo>
                      <a:pt x="152" y="722"/>
                    </a:lnTo>
                    <a:lnTo>
                      <a:pt x="152" y="712"/>
                    </a:lnTo>
                    <a:lnTo>
                      <a:pt x="151" y="604"/>
                    </a:lnTo>
                    <a:lnTo>
                      <a:pt x="152" y="595"/>
                    </a:lnTo>
                    <a:lnTo>
                      <a:pt x="151" y="588"/>
                    </a:lnTo>
                    <a:lnTo>
                      <a:pt x="152" y="579"/>
                    </a:lnTo>
                    <a:lnTo>
                      <a:pt x="151" y="471"/>
                    </a:lnTo>
                    <a:lnTo>
                      <a:pt x="151" y="461"/>
                    </a:lnTo>
                    <a:lnTo>
                      <a:pt x="151" y="454"/>
                    </a:lnTo>
                    <a:lnTo>
                      <a:pt x="151" y="400"/>
                    </a:lnTo>
                    <a:lnTo>
                      <a:pt x="149" y="393"/>
                    </a:lnTo>
                    <a:lnTo>
                      <a:pt x="149" y="377"/>
                    </a:lnTo>
                    <a:lnTo>
                      <a:pt x="148" y="259"/>
                    </a:lnTo>
                    <a:lnTo>
                      <a:pt x="149" y="250"/>
                    </a:lnTo>
                    <a:lnTo>
                      <a:pt x="148" y="242"/>
                    </a:lnTo>
                    <a:lnTo>
                      <a:pt x="148" y="210"/>
                    </a:lnTo>
                    <a:lnTo>
                      <a:pt x="148" y="115"/>
                    </a:lnTo>
                    <a:lnTo>
                      <a:pt x="148" y="105"/>
                    </a:lnTo>
                    <a:lnTo>
                      <a:pt x="148" y="98"/>
                    </a:lnTo>
                    <a:lnTo>
                      <a:pt x="148" y="88"/>
                    </a:lnTo>
                    <a:lnTo>
                      <a:pt x="148" y="81"/>
                    </a:lnTo>
                    <a:lnTo>
                      <a:pt x="148" y="71"/>
                    </a:lnTo>
                    <a:lnTo>
                      <a:pt x="147" y="0"/>
                    </a:lnTo>
                    <a:lnTo>
                      <a:pt x="262" y="1"/>
                    </a:lnTo>
                    <a:lnTo>
                      <a:pt x="457" y="3"/>
                    </a:lnTo>
                    <a:lnTo>
                      <a:pt x="458" y="8"/>
                    </a:lnTo>
                    <a:lnTo>
                      <a:pt x="457" y="21"/>
                    </a:lnTo>
                    <a:lnTo>
                      <a:pt x="444" y="22"/>
                    </a:lnTo>
                    <a:lnTo>
                      <a:pt x="444" y="42"/>
                    </a:lnTo>
                    <a:lnTo>
                      <a:pt x="424" y="43"/>
                    </a:lnTo>
                    <a:lnTo>
                      <a:pt x="424" y="77"/>
                    </a:lnTo>
                    <a:lnTo>
                      <a:pt x="424" y="91"/>
                    </a:lnTo>
                    <a:lnTo>
                      <a:pt x="433" y="91"/>
                    </a:lnTo>
                    <a:lnTo>
                      <a:pt x="435" y="99"/>
                    </a:lnTo>
                    <a:lnTo>
                      <a:pt x="476" y="101"/>
                    </a:lnTo>
                    <a:lnTo>
                      <a:pt x="476" y="102"/>
                    </a:lnTo>
                    <a:lnTo>
                      <a:pt x="560" y="102"/>
                    </a:lnTo>
                    <a:lnTo>
                      <a:pt x="560" y="80"/>
                    </a:lnTo>
                    <a:lnTo>
                      <a:pt x="571" y="80"/>
                    </a:lnTo>
                    <a:lnTo>
                      <a:pt x="570" y="42"/>
                    </a:lnTo>
                    <a:lnTo>
                      <a:pt x="570" y="39"/>
                    </a:lnTo>
                    <a:lnTo>
                      <a:pt x="577" y="39"/>
                    </a:lnTo>
                    <a:lnTo>
                      <a:pt x="575" y="24"/>
                    </a:lnTo>
                    <a:lnTo>
                      <a:pt x="575" y="19"/>
                    </a:lnTo>
                    <a:lnTo>
                      <a:pt x="582" y="19"/>
                    </a:lnTo>
                    <a:lnTo>
                      <a:pt x="581" y="10"/>
                    </a:lnTo>
                    <a:lnTo>
                      <a:pt x="588" y="10"/>
                    </a:lnTo>
                    <a:lnTo>
                      <a:pt x="589" y="4"/>
                    </a:lnTo>
                    <a:lnTo>
                      <a:pt x="614" y="4"/>
                    </a:lnTo>
                    <a:lnTo>
                      <a:pt x="614" y="24"/>
                    </a:lnTo>
                    <a:lnTo>
                      <a:pt x="615" y="109"/>
                    </a:lnTo>
                    <a:lnTo>
                      <a:pt x="615" y="129"/>
                    </a:lnTo>
                    <a:lnTo>
                      <a:pt x="615" y="214"/>
                    </a:lnTo>
                    <a:lnTo>
                      <a:pt x="615" y="244"/>
                    </a:lnTo>
                    <a:lnTo>
                      <a:pt x="622" y="244"/>
                    </a:lnTo>
                    <a:lnTo>
                      <a:pt x="622" y="336"/>
                    </a:lnTo>
                    <a:lnTo>
                      <a:pt x="622" y="353"/>
                    </a:lnTo>
                    <a:lnTo>
                      <a:pt x="622" y="437"/>
                    </a:lnTo>
                    <a:lnTo>
                      <a:pt x="622" y="464"/>
                    </a:lnTo>
                    <a:lnTo>
                      <a:pt x="622" y="474"/>
                    </a:lnTo>
                    <a:lnTo>
                      <a:pt x="622" y="494"/>
                    </a:lnTo>
                    <a:lnTo>
                      <a:pt x="618" y="495"/>
                    </a:lnTo>
                    <a:lnTo>
                      <a:pt x="618" y="558"/>
                    </a:lnTo>
                    <a:lnTo>
                      <a:pt x="620" y="562"/>
                    </a:lnTo>
                    <a:close/>
                  </a:path>
                </a:pathLst>
              </a:custGeom>
              <a:solidFill>
                <a:srgbClr val="D2B173"/>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0" name="Freeform 213">
                <a:extLst>
                  <a:ext uri="{FF2B5EF4-FFF2-40B4-BE49-F238E27FC236}">
                    <a16:creationId xmlns:a16="http://schemas.microsoft.com/office/drawing/2014/main" id="{C1649EF3-ACB3-FAB5-B05F-901BAF5CA309}"/>
                  </a:ext>
                </a:extLst>
              </p:cNvPr>
              <p:cNvSpPr>
                <a:spLocks/>
              </p:cNvSpPr>
              <p:nvPr/>
            </p:nvSpPr>
            <p:spPr bwMode="auto">
              <a:xfrm>
                <a:off x="940139" y="4409408"/>
                <a:ext cx="1981496" cy="1193879"/>
              </a:xfrm>
              <a:custGeom>
                <a:avLst/>
                <a:gdLst>
                  <a:gd name="T0" fmla="*/ 7 w 1512"/>
                  <a:gd name="T1" fmla="*/ 0 h 911"/>
                  <a:gd name="T2" fmla="*/ 169 w 1512"/>
                  <a:gd name="T3" fmla="*/ 2 h 911"/>
                  <a:gd name="T4" fmla="*/ 220 w 1512"/>
                  <a:gd name="T5" fmla="*/ 2 h 911"/>
                  <a:gd name="T6" fmla="*/ 228 w 1512"/>
                  <a:gd name="T7" fmla="*/ 2 h 911"/>
                  <a:gd name="T8" fmla="*/ 293 w 1512"/>
                  <a:gd name="T9" fmla="*/ 3 h 911"/>
                  <a:gd name="T10" fmla="*/ 413 w 1512"/>
                  <a:gd name="T11" fmla="*/ 3 h 911"/>
                  <a:gd name="T12" fmla="*/ 602 w 1512"/>
                  <a:gd name="T13" fmla="*/ 3 h 911"/>
                  <a:gd name="T14" fmla="*/ 756 w 1512"/>
                  <a:gd name="T15" fmla="*/ 5 h 911"/>
                  <a:gd name="T16" fmla="*/ 902 w 1512"/>
                  <a:gd name="T17" fmla="*/ 3 h 911"/>
                  <a:gd name="T18" fmla="*/ 1077 w 1512"/>
                  <a:gd name="T19" fmla="*/ 5 h 911"/>
                  <a:gd name="T20" fmla="*/ 1343 w 1512"/>
                  <a:gd name="T21" fmla="*/ 5 h 911"/>
                  <a:gd name="T22" fmla="*/ 1501 w 1512"/>
                  <a:gd name="T23" fmla="*/ 6 h 911"/>
                  <a:gd name="T24" fmla="*/ 1501 w 1512"/>
                  <a:gd name="T25" fmla="*/ 26 h 911"/>
                  <a:gd name="T26" fmla="*/ 1501 w 1512"/>
                  <a:gd name="T27" fmla="*/ 128 h 911"/>
                  <a:gd name="T28" fmla="*/ 1510 w 1512"/>
                  <a:gd name="T29" fmla="*/ 128 h 911"/>
                  <a:gd name="T30" fmla="*/ 1512 w 1512"/>
                  <a:gd name="T31" fmla="*/ 130 h 911"/>
                  <a:gd name="T32" fmla="*/ 1510 w 1512"/>
                  <a:gd name="T33" fmla="*/ 149 h 911"/>
                  <a:gd name="T34" fmla="*/ 1510 w 1512"/>
                  <a:gd name="T35" fmla="*/ 181 h 911"/>
                  <a:gd name="T36" fmla="*/ 1510 w 1512"/>
                  <a:gd name="T37" fmla="*/ 225 h 911"/>
                  <a:gd name="T38" fmla="*/ 1510 w 1512"/>
                  <a:gd name="T39" fmla="*/ 257 h 911"/>
                  <a:gd name="T40" fmla="*/ 1509 w 1512"/>
                  <a:gd name="T41" fmla="*/ 267 h 911"/>
                  <a:gd name="T42" fmla="*/ 1510 w 1512"/>
                  <a:gd name="T43" fmla="*/ 270 h 911"/>
                  <a:gd name="T44" fmla="*/ 1509 w 1512"/>
                  <a:gd name="T45" fmla="*/ 402 h 911"/>
                  <a:gd name="T46" fmla="*/ 1509 w 1512"/>
                  <a:gd name="T47" fmla="*/ 407 h 911"/>
                  <a:gd name="T48" fmla="*/ 1499 w 1512"/>
                  <a:gd name="T49" fmla="*/ 409 h 911"/>
                  <a:gd name="T50" fmla="*/ 1499 w 1512"/>
                  <a:gd name="T51" fmla="*/ 413 h 911"/>
                  <a:gd name="T52" fmla="*/ 1501 w 1512"/>
                  <a:gd name="T53" fmla="*/ 435 h 911"/>
                  <a:gd name="T54" fmla="*/ 1258 w 1512"/>
                  <a:gd name="T55" fmla="*/ 435 h 911"/>
                  <a:gd name="T56" fmla="*/ 1258 w 1512"/>
                  <a:gd name="T57" fmla="*/ 578 h 911"/>
                  <a:gd name="T58" fmla="*/ 1258 w 1512"/>
                  <a:gd name="T59" fmla="*/ 620 h 911"/>
                  <a:gd name="T60" fmla="*/ 1269 w 1512"/>
                  <a:gd name="T61" fmla="*/ 620 h 911"/>
                  <a:gd name="T62" fmla="*/ 1270 w 1512"/>
                  <a:gd name="T63" fmla="*/ 620 h 911"/>
                  <a:gd name="T64" fmla="*/ 1268 w 1512"/>
                  <a:gd name="T65" fmla="*/ 831 h 911"/>
                  <a:gd name="T66" fmla="*/ 1268 w 1512"/>
                  <a:gd name="T67" fmla="*/ 859 h 911"/>
                  <a:gd name="T68" fmla="*/ 1268 w 1512"/>
                  <a:gd name="T69" fmla="*/ 869 h 911"/>
                  <a:gd name="T70" fmla="*/ 1268 w 1512"/>
                  <a:gd name="T71" fmla="*/ 898 h 911"/>
                  <a:gd name="T72" fmla="*/ 1268 w 1512"/>
                  <a:gd name="T73" fmla="*/ 907 h 911"/>
                  <a:gd name="T74" fmla="*/ 1266 w 1512"/>
                  <a:gd name="T75" fmla="*/ 907 h 911"/>
                  <a:gd name="T76" fmla="*/ 909 w 1512"/>
                  <a:gd name="T77" fmla="*/ 907 h 911"/>
                  <a:gd name="T78" fmla="*/ 600 w 1512"/>
                  <a:gd name="T79" fmla="*/ 909 h 911"/>
                  <a:gd name="T80" fmla="*/ 486 w 1512"/>
                  <a:gd name="T81" fmla="*/ 909 h 911"/>
                  <a:gd name="T82" fmla="*/ 335 w 1512"/>
                  <a:gd name="T83" fmla="*/ 911 h 911"/>
                  <a:gd name="T84" fmla="*/ 293 w 1512"/>
                  <a:gd name="T85" fmla="*/ 911 h 911"/>
                  <a:gd name="T86" fmla="*/ 39 w 1512"/>
                  <a:gd name="T87" fmla="*/ 911 h 911"/>
                  <a:gd name="T88" fmla="*/ 2 w 1512"/>
                  <a:gd name="T89" fmla="*/ 911 h 911"/>
                  <a:gd name="T90" fmla="*/ 2 w 1512"/>
                  <a:gd name="T91" fmla="*/ 867 h 911"/>
                  <a:gd name="T92" fmla="*/ 2 w 1512"/>
                  <a:gd name="T93" fmla="*/ 848 h 911"/>
                  <a:gd name="T94" fmla="*/ 2 w 1512"/>
                  <a:gd name="T95" fmla="*/ 799 h 911"/>
                  <a:gd name="T96" fmla="*/ 2 w 1512"/>
                  <a:gd name="T97" fmla="*/ 779 h 911"/>
                  <a:gd name="T98" fmla="*/ 0 w 1512"/>
                  <a:gd name="T99" fmla="*/ 629 h 911"/>
                  <a:gd name="T100" fmla="*/ 0 w 1512"/>
                  <a:gd name="T101" fmla="*/ 619 h 911"/>
                  <a:gd name="T102" fmla="*/ 10 w 1512"/>
                  <a:gd name="T103" fmla="*/ 618 h 911"/>
                  <a:gd name="T104" fmla="*/ 9 w 1512"/>
                  <a:gd name="T105" fmla="*/ 494 h 911"/>
                  <a:gd name="T106" fmla="*/ 10 w 1512"/>
                  <a:gd name="T107" fmla="*/ 229 h 911"/>
                  <a:gd name="T108" fmla="*/ 7 w 1512"/>
                  <a:gd name="T109"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2" h="911">
                    <a:moveTo>
                      <a:pt x="7" y="0"/>
                    </a:moveTo>
                    <a:lnTo>
                      <a:pt x="169" y="2"/>
                    </a:lnTo>
                    <a:lnTo>
                      <a:pt x="220" y="2"/>
                    </a:lnTo>
                    <a:lnTo>
                      <a:pt x="228" y="2"/>
                    </a:lnTo>
                    <a:lnTo>
                      <a:pt x="293" y="3"/>
                    </a:lnTo>
                    <a:lnTo>
                      <a:pt x="413" y="3"/>
                    </a:lnTo>
                    <a:lnTo>
                      <a:pt x="602" y="3"/>
                    </a:lnTo>
                    <a:lnTo>
                      <a:pt x="756" y="5"/>
                    </a:lnTo>
                    <a:lnTo>
                      <a:pt x="902" y="3"/>
                    </a:lnTo>
                    <a:lnTo>
                      <a:pt x="1077" y="5"/>
                    </a:lnTo>
                    <a:lnTo>
                      <a:pt x="1343" y="5"/>
                    </a:lnTo>
                    <a:lnTo>
                      <a:pt x="1501" y="6"/>
                    </a:lnTo>
                    <a:lnTo>
                      <a:pt x="1501" y="26"/>
                    </a:lnTo>
                    <a:lnTo>
                      <a:pt x="1501" y="128"/>
                    </a:lnTo>
                    <a:lnTo>
                      <a:pt x="1510" y="128"/>
                    </a:lnTo>
                    <a:lnTo>
                      <a:pt x="1512" y="130"/>
                    </a:lnTo>
                    <a:lnTo>
                      <a:pt x="1510" y="149"/>
                    </a:lnTo>
                    <a:lnTo>
                      <a:pt x="1510" y="181"/>
                    </a:lnTo>
                    <a:lnTo>
                      <a:pt x="1510" y="225"/>
                    </a:lnTo>
                    <a:lnTo>
                      <a:pt x="1510" y="257"/>
                    </a:lnTo>
                    <a:lnTo>
                      <a:pt x="1509" y="267"/>
                    </a:lnTo>
                    <a:lnTo>
                      <a:pt x="1510" y="270"/>
                    </a:lnTo>
                    <a:lnTo>
                      <a:pt x="1509" y="402"/>
                    </a:lnTo>
                    <a:lnTo>
                      <a:pt x="1509" y="407"/>
                    </a:lnTo>
                    <a:lnTo>
                      <a:pt x="1499" y="409"/>
                    </a:lnTo>
                    <a:lnTo>
                      <a:pt x="1499" y="413"/>
                    </a:lnTo>
                    <a:lnTo>
                      <a:pt x="1501" y="435"/>
                    </a:lnTo>
                    <a:lnTo>
                      <a:pt x="1258" y="435"/>
                    </a:lnTo>
                    <a:lnTo>
                      <a:pt x="1258" y="578"/>
                    </a:lnTo>
                    <a:lnTo>
                      <a:pt x="1258" y="620"/>
                    </a:lnTo>
                    <a:lnTo>
                      <a:pt x="1269" y="620"/>
                    </a:lnTo>
                    <a:lnTo>
                      <a:pt x="1270" y="620"/>
                    </a:lnTo>
                    <a:lnTo>
                      <a:pt x="1268" y="831"/>
                    </a:lnTo>
                    <a:lnTo>
                      <a:pt x="1268" y="859"/>
                    </a:lnTo>
                    <a:lnTo>
                      <a:pt x="1268" y="869"/>
                    </a:lnTo>
                    <a:lnTo>
                      <a:pt x="1268" y="898"/>
                    </a:lnTo>
                    <a:lnTo>
                      <a:pt x="1268" y="907"/>
                    </a:lnTo>
                    <a:lnTo>
                      <a:pt x="1266" y="907"/>
                    </a:lnTo>
                    <a:lnTo>
                      <a:pt x="909" y="907"/>
                    </a:lnTo>
                    <a:lnTo>
                      <a:pt x="600" y="909"/>
                    </a:lnTo>
                    <a:lnTo>
                      <a:pt x="486" y="909"/>
                    </a:lnTo>
                    <a:lnTo>
                      <a:pt x="335" y="911"/>
                    </a:lnTo>
                    <a:lnTo>
                      <a:pt x="293" y="911"/>
                    </a:lnTo>
                    <a:lnTo>
                      <a:pt x="39" y="911"/>
                    </a:lnTo>
                    <a:lnTo>
                      <a:pt x="2" y="911"/>
                    </a:lnTo>
                    <a:lnTo>
                      <a:pt x="2" y="867"/>
                    </a:lnTo>
                    <a:lnTo>
                      <a:pt x="2" y="848"/>
                    </a:lnTo>
                    <a:lnTo>
                      <a:pt x="2" y="799"/>
                    </a:lnTo>
                    <a:lnTo>
                      <a:pt x="2" y="779"/>
                    </a:lnTo>
                    <a:lnTo>
                      <a:pt x="0" y="629"/>
                    </a:lnTo>
                    <a:lnTo>
                      <a:pt x="0" y="619"/>
                    </a:lnTo>
                    <a:lnTo>
                      <a:pt x="10" y="618"/>
                    </a:lnTo>
                    <a:lnTo>
                      <a:pt x="9" y="494"/>
                    </a:lnTo>
                    <a:lnTo>
                      <a:pt x="10" y="229"/>
                    </a:lnTo>
                    <a:lnTo>
                      <a:pt x="7" y="0"/>
                    </a:lnTo>
                    <a:close/>
                  </a:path>
                </a:pathLst>
              </a:custGeom>
              <a:solidFill>
                <a:srgbClr val="D2B173"/>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2" name="Freeform 215">
                <a:extLst>
                  <a:ext uri="{FF2B5EF4-FFF2-40B4-BE49-F238E27FC236}">
                    <a16:creationId xmlns:a16="http://schemas.microsoft.com/office/drawing/2014/main" id="{9EE9B76D-C0C8-78CD-AAA3-5A64B5A371AE}"/>
                  </a:ext>
                </a:extLst>
              </p:cNvPr>
              <p:cNvSpPr>
                <a:spLocks/>
              </p:cNvSpPr>
              <p:nvPr/>
            </p:nvSpPr>
            <p:spPr bwMode="auto">
              <a:xfrm>
                <a:off x="1524628" y="2699187"/>
                <a:ext cx="1327550" cy="580558"/>
              </a:xfrm>
              <a:custGeom>
                <a:avLst/>
                <a:gdLst>
                  <a:gd name="T0" fmla="*/ 4 w 1013"/>
                  <a:gd name="T1" fmla="*/ 193 h 443"/>
                  <a:gd name="T2" fmla="*/ 11 w 1013"/>
                  <a:gd name="T3" fmla="*/ 199 h 443"/>
                  <a:gd name="T4" fmla="*/ 22 w 1013"/>
                  <a:gd name="T5" fmla="*/ 204 h 443"/>
                  <a:gd name="T6" fmla="*/ 27 w 1013"/>
                  <a:gd name="T7" fmla="*/ 216 h 443"/>
                  <a:gd name="T8" fmla="*/ 38 w 1013"/>
                  <a:gd name="T9" fmla="*/ 225 h 443"/>
                  <a:gd name="T10" fmla="*/ 49 w 1013"/>
                  <a:gd name="T11" fmla="*/ 231 h 443"/>
                  <a:gd name="T12" fmla="*/ 59 w 1013"/>
                  <a:gd name="T13" fmla="*/ 245 h 443"/>
                  <a:gd name="T14" fmla="*/ 66 w 1013"/>
                  <a:gd name="T15" fmla="*/ 261 h 443"/>
                  <a:gd name="T16" fmla="*/ 81 w 1013"/>
                  <a:gd name="T17" fmla="*/ 272 h 443"/>
                  <a:gd name="T18" fmla="*/ 82 w 1013"/>
                  <a:gd name="T19" fmla="*/ 326 h 443"/>
                  <a:gd name="T20" fmla="*/ 223 w 1013"/>
                  <a:gd name="T21" fmla="*/ 328 h 443"/>
                  <a:gd name="T22" fmla="*/ 226 w 1013"/>
                  <a:gd name="T23" fmla="*/ 339 h 443"/>
                  <a:gd name="T24" fmla="*/ 292 w 1013"/>
                  <a:gd name="T25" fmla="*/ 360 h 443"/>
                  <a:gd name="T26" fmla="*/ 365 w 1013"/>
                  <a:gd name="T27" fmla="*/ 360 h 443"/>
                  <a:gd name="T28" fmla="*/ 397 w 1013"/>
                  <a:gd name="T29" fmla="*/ 390 h 443"/>
                  <a:gd name="T30" fmla="*/ 427 w 1013"/>
                  <a:gd name="T31" fmla="*/ 399 h 443"/>
                  <a:gd name="T32" fmla="*/ 499 w 1013"/>
                  <a:gd name="T33" fmla="*/ 411 h 443"/>
                  <a:gd name="T34" fmla="*/ 499 w 1013"/>
                  <a:gd name="T35" fmla="*/ 433 h 443"/>
                  <a:gd name="T36" fmla="*/ 571 w 1013"/>
                  <a:gd name="T37" fmla="*/ 443 h 443"/>
                  <a:gd name="T38" fmla="*/ 684 w 1013"/>
                  <a:gd name="T39" fmla="*/ 432 h 443"/>
                  <a:gd name="T40" fmla="*/ 918 w 1013"/>
                  <a:gd name="T41" fmla="*/ 434 h 443"/>
                  <a:gd name="T42" fmla="*/ 1011 w 1013"/>
                  <a:gd name="T43" fmla="*/ 433 h 443"/>
                  <a:gd name="T44" fmla="*/ 1013 w 1013"/>
                  <a:gd name="T45" fmla="*/ 352 h 443"/>
                  <a:gd name="T46" fmla="*/ 942 w 1013"/>
                  <a:gd name="T47" fmla="*/ 312 h 443"/>
                  <a:gd name="T48" fmla="*/ 943 w 1013"/>
                  <a:gd name="T49" fmla="*/ 252 h 443"/>
                  <a:gd name="T50" fmla="*/ 804 w 1013"/>
                  <a:gd name="T51" fmla="*/ 252 h 443"/>
                  <a:gd name="T52" fmla="*/ 804 w 1013"/>
                  <a:gd name="T53" fmla="*/ 190 h 443"/>
                  <a:gd name="T54" fmla="*/ 663 w 1013"/>
                  <a:gd name="T55" fmla="*/ 179 h 443"/>
                  <a:gd name="T56" fmla="*/ 664 w 1013"/>
                  <a:gd name="T57" fmla="*/ 169 h 443"/>
                  <a:gd name="T58" fmla="*/ 584 w 1013"/>
                  <a:gd name="T59" fmla="*/ 158 h 443"/>
                  <a:gd name="T60" fmla="*/ 518 w 1013"/>
                  <a:gd name="T61" fmla="*/ 126 h 443"/>
                  <a:gd name="T62" fmla="*/ 520 w 1013"/>
                  <a:gd name="T63" fmla="*/ 61 h 443"/>
                  <a:gd name="T64" fmla="*/ 480 w 1013"/>
                  <a:gd name="T65" fmla="*/ 52 h 443"/>
                  <a:gd name="T66" fmla="*/ 444 w 1013"/>
                  <a:gd name="T67" fmla="*/ 0 h 443"/>
                  <a:gd name="T68" fmla="*/ 304 w 1013"/>
                  <a:gd name="T69" fmla="*/ 5 h 443"/>
                  <a:gd name="T70" fmla="*/ 230 w 1013"/>
                  <a:gd name="T71" fmla="*/ 64 h 443"/>
                  <a:gd name="T72" fmla="*/ 227 w 1013"/>
                  <a:gd name="T73" fmla="*/ 117 h 443"/>
                  <a:gd name="T74" fmla="*/ 133 w 1013"/>
                  <a:gd name="T75" fmla="*/ 123 h 443"/>
                  <a:gd name="T76" fmla="*/ 0 w 1013"/>
                  <a:gd name="T77" fmla="*/ 18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3" h="443">
                    <a:moveTo>
                      <a:pt x="0" y="188"/>
                    </a:moveTo>
                    <a:lnTo>
                      <a:pt x="4" y="193"/>
                    </a:lnTo>
                    <a:lnTo>
                      <a:pt x="5" y="195"/>
                    </a:lnTo>
                    <a:lnTo>
                      <a:pt x="11" y="199"/>
                    </a:lnTo>
                    <a:lnTo>
                      <a:pt x="20" y="200"/>
                    </a:lnTo>
                    <a:lnTo>
                      <a:pt x="22" y="204"/>
                    </a:lnTo>
                    <a:lnTo>
                      <a:pt x="22" y="211"/>
                    </a:lnTo>
                    <a:lnTo>
                      <a:pt x="27" y="216"/>
                    </a:lnTo>
                    <a:lnTo>
                      <a:pt x="31" y="225"/>
                    </a:lnTo>
                    <a:lnTo>
                      <a:pt x="38" y="225"/>
                    </a:lnTo>
                    <a:lnTo>
                      <a:pt x="42" y="227"/>
                    </a:lnTo>
                    <a:lnTo>
                      <a:pt x="49" y="231"/>
                    </a:lnTo>
                    <a:lnTo>
                      <a:pt x="54" y="237"/>
                    </a:lnTo>
                    <a:lnTo>
                      <a:pt x="59" y="245"/>
                    </a:lnTo>
                    <a:lnTo>
                      <a:pt x="63" y="256"/>
                    </a:lnTo>
                    <a:lnTo>
                      <a:pt x="66" y="261"/>
                    </a:lnTo>
                    <a:lnTo>
                      <a:pt x="71" y="266"/>
                    </a:lnTo>
                    <a:lnTo>
                      <a:pt x="81" y="272"/>
                    </a:lnTo>
                    <a:lnTo>
                      <a:pt x="84" y="276"/>
                    </a:lnTo>
                    <a:lnTo>
                      <a:pt x="82" y="326"/>
                    </a:lnTo>
                    <a:lnTo>
                      <a:pt x="107" y="326"/>
                    </a:lnTo>
                    <a:lnTo>
                      <a:pt x="223" y="328"/>
                    </a:lnTo>
                    <a:lnTo>
                      <a:pt x="223" y="339"/>
                    </a:lnTo>
                    <a:lnTo>
                      <a:pt x="226" y="339"/>
                    </a:lnTo>
                    <a:lnTo>
                      <a:pt x="292" y="339"/>
                    </a:lnTo>
                    <a:lnTo>
                      <a:pt x="292" y="360"/>
                    </a:lnTo>
                    <a:lnTo>
                      <a:pt x="342" y="360"/>
                    </a:lnTo>
                    <a:lnTo>
                      <a:pt x="365" y="360"/>
                    </a:lnTo>
                    <a:lnTo>
                      <a:pt x="365" y="390"/>
                    </a:lnTo>
                    <a:lnTo>
                      <a:pt x="397" y="390"/>
                    </a:lnTo>
                    <a:lnTo>
                      <a:pt x="427" y="390"/>
                    </a:lnTo>
                    <a:lnTo>
                      <a:pt x="427" y="399"/>
                    </a:lnTo>
                    <a:lnTo>
                      <a:pt x="427" y="409"/>
                    </a:lnTo>
                    <a:lnTo>
                      <a:pt x="499" y="411"/>
                    </a:lnTo>
                    <a:lnTo>
                      <a:pt x="499" y="423"/>
                    </a:lnTo>
                    <a:lnTo>
                      <a:pt x="499" y="433"/>
                    </a:lnTo>
                    <a:lnTo>
                      <a:pt x="571" y="433"/>
                    </a:lnTo>
                    <a:lnTo>
                      <a:pt x="571" y="443"/>
                    </a:lnTo>
                    <a:lnTo>
                      <a:pt x="682" y="443"/>
                    </a:lnTo>
                    <a:lnTo>
                      <a:pt x="684" y="432"/>
                    </a:lnTo>
                    <a:lnTo>
                      <a:pt x="914" y="434"/>
                    </a:lnTo>
                    <a:lnTo>
                      <a:pt x="918" y="434"/>
                    </a:lnTo>
                    <a:lnTo>
                      <a:pt x="1011" y="436"/>
                    </a:lnTo>
                    <a:lnTo>
                      <a:pt x="1011" y="433"/>
                    </a:lnTo>
                    <a:lnTo>
                      <a:pt x="1012" y="413"/>
                    </a:lnTo>
                    <a:lnTo>
                      <a:pt x="1013" y="352"/>
                    </a:lnTo>
                    <a:lnTo>
                      <a:pt x="1013" y="314"/>
                    </a:lnTo>
                    <a:lnTo>
                      <a:pt x="942" y="312"/>
                    </a:lnTo>
                    <a:lnTo>
                      <a:pt x="943" y="290"/>
                    </a:lnTo>
                    <a:lnTo>
                      <a:pt x="943" y="252"/>
                    </a:lnTo>
                    <a:lnTo>
                      <a:pt x="827" y="251"/>
                    </a:lnTo>
                    <a:lnTo>
                      <a:pt x="804" y="252"/>
                    </a:lnTo>
                    <a:lnTo>
                      <a:pt x="804" y="228"/>
                    </a:lnTo>
                    <a:lnTo>
                      <a:pt x="804" y="190"/>
                    </a:lnTo>
                    <a:lnTo>
                      <a:pt x="674" y="190"/>
                    </a:lnTo>
                    <a:lnTo>
                      <a:pt x="663" y="179"/>
                    </a:lnTo>
                    <a:lnTo>
                      <a:pt x="662" y="176"/>
                    </a:lnTo>
                    <a:lnTo>
                      <a:pt x="664" y="169"/>
                    </a:lnTo>
                    <a:lnTo>
                      <a:pt x="583" y="168"/>
                    </a:lnTo>
                    <a:lnTo>
                      <a:pt x="584" y="158"/>
                    </a:lnTo>
                    <a:lnTo>
                      <a:pt x="583" y="127"/>
                    </a:lnTo>
                    <a:lnTo>
                      <a:pt x="518" y="126"/>
                    </a:lnTo>
                    <a:lnTo>
                      <a:pt x="520" y="64"/>
                    </a:lnTo>
                    <a:lnTo>
                      <a:pt x="520" y="61"/>
                    </a:lnTo>
                    <a:lnTo>
                      <a:pt x="478" y="61"/>
                    </a:lnTo>
                    <a:lnTo>
                      <a:pt x="480" y="52"/>
                    </a:lnTo>
                    <a:lnTo>
                      <a:pt x="478" y="0"/>
                    </a:lnTo>
                    <a:lnTo>
                      <a:pt x="444" y="0"/>
                    </a:lnTo>
                    <a:lnTo>
                      <a:pt x="304" y="0"/>
                    </a:lnTo>
                    <a:lnTo>
                      <a:pt x="304" y="5"/>
                    </a:lnTo>
                    <a:lnTo>
                      <a:pt x="303" y="61"/>
                    </a:lnTo>
                    <a:lnTo>
                      <a:pt x="230" y="64"/>
                    </a:lnTo>
                    <a:lnTo>
                      <a:pt x="229" y="64"/>
                    </a:lnTo>
                    <a:lnTo>
                      <a:pt x="227" y="117"/>
                    </a:lnTo>
                    <a:lnTo>
                      <a:pt x="133" y="119"/>
                    </a:lnTo>
                    <a:lnTo>
                      <a:pt x="133" y="123"/>
                    </a:lnTo>
                    <a:lnTo>
                      <a:pt x="132" y="185"/>
                    </a:lnTo>
                    <a:lnTo>
                      <a:pt x="0" y="188"/>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3" name="Freeform 216">
                <a:extLst>
                  <a:ext uri="{FF2B5EF4-FFF2-40B4-BE49-F238E27FC236}">
                    <a16:creationId xmlns:a16="http://schemas.microsoft.com/office/drawing/2014/main" id="{95A29BB2-F647-3FF3-3738-35E825649330}"/>
                  </a:ext>
                </a:extLst>
              </p:cNvPr>
              <p:cNvSpPr>
                <a:spLocks/>
              </p:cNvSpPr>
              <p:nvPr/>
            </p:nvSpPr>
            <p:spPr bwMode="auto">
              <a:xfrm>
                <a:off x="503737" y="3279745"/>
                <a:ext cx="1225330" cy="1133595"/>
              </a:xfrm>
              <a:custGeom>
                <a:avLst/>
                <a:gdLst>
                  <a:gd name="T0" fmla="*/ 746 w 935"/>
                  <a:gd name="T1" fmla="*/ 865 h 865"/>
                  <a:gd name="T2" fmla="*/ 561 w 935"/>
                  <a:gd name="T3" fmla="*/ 864 h 865"/>
                  <a:gd name="T4" fmla="*/ 502 w 935"/>
                  <a:gd name="T5" fmla="*/ 864 h 865"/>
                  <a:gd name="T6" fmla="*/ 263 w 935"/>
                  <a:gd name="T7" fmla="*/ 858 h 865"/>
                  <a:gd name="T8" fmla="*/ 102 w 935"/>
                  <a:gd name="T9" fmla="*/ 855 h 865"/>
                  <a:gd name="T10" fmla="*/ 49 w 935"/>
                  <a:gd name="T11" fmla="*/ 777 h 865"/>
                  <a:gd name="T12" fmla="*/ 23 w 935"/>
                  <a:gd name="T13" fmla="*/ 731 h 865"/>
                  <a:gd name="T14" fmla="*/ 23 w 935"/>
                  <a:gd name="T15" fmla="*/ 540 h 865"/>
                  <a:gd name="T16" fmla="*/ 0 w 935"/>
                  <a:gd name="T17" fmla="*/ 538 h 865"/>
                  <a:gd name="T18" fmla="*/ 22 w 935"/>
                  <a:gd name="T19" fmla="*/ 489 h 865"/>
                  <a:gd name="T20" fmla="*/ 24 w 935"/>
                  <a:gd name="T21" fmla="*/ 171 h 865"/>
                  <a:gd name="T22" fmla="*/ 24 w 935"/>
                  <a:gd name="T23" fmla="*/ 130 h 865"/>
                  <a:gd name="T24" fmla="*/ 168 w 935"/>
                  <a:gd name="T25" fmla="*/ 98 h 865"/>
                  <a:gd name="T26" fmla="*/ 340 w 935"/>
                  <a:gd name="T27" fmla="*/ 60 h 865"/>
                  <a:gd name="T28" fmla="*/ 521 w 935"/>
                  <a:gd name="T29" fmla="*/ 0 h 865"/>
                  <a:gd name="T30" fmla="*/ 521 w 935"/>
                  <a:gd name="T31" fmla="*/ 73 h 865"/>
                  <a:gd name="T32" fmla="*/ 546 w 935"/>
                  <a:gd name="T33" fmla="*/ 71 h 865"/>
                  <a:gd name="T34" fmla="*/ 554 w 935"/>
                  <a:gd name="T35" fmla="*/ 78 h 865"/>
                  <a:gd name="T36" fmla="*/ 554 w 935"/>
                  <a:gd name="T37" fmla="*/ 83 h 865"/>
                  <a:gd name="T38" fmla="*/ 553 w 935"/>
                  <a:gd name="T39" fmla="*/ 97 h 865"/>
                  <a:gd name="T40" fmla="*/ 558 w 935"/>
                  <a:gd name="T41" fmla="*/ 104 h 865"/>
                  <a:gd name="T42" fmla="*/ 562 w 935"/>
                  <a:gd name="T43" fmla="*/ 129 h 865"/>
                  <a:gd name="T44" fmla="*/ 559 w 935"/>
                  <a:gd name="T45" fmla="*/ 137 h 865"/>
                  <a:gd name="T46" fmla="*/ 562 w 935"/>
                  <a:gd name="T47" fmla="*/ 144 h 865"/>
                  <a:gd name="T48" fmla="*/ 564 w 935"/>
                  <a:gd name="T49" fmla="*/ 158 h 865"/>
                  <a:gd name="T50" fmla="*/ 562 w 935"/>
                  <a:gd name="T51" fmla="*/ 175 h 865"/>
                  <a:gd name="T52" fmla="*/ 568 w 935"/>
                  <a:gd name="T53" fmla="*/ 195 h 865"/>
                  <a:gd name="T54" fmla="*/ 577 w 935"/>
                  <a:gd name="T55" fmla="*/ 212 h 865"/>
                  <a:gd name="T56" fmla="*/ 588 w 935"/>
                  <a:gd name="T57" fmla="*/ 219 h 865"/>
                  <a:gd name="T58" fmla="*/ 594 w 935"/>
                  <a:gd name="T59" fmla="*/ 237 h 865"/>
                  <a:gd name="T60" fmla="*/ 599 w 935"/>
                  <a:gd name="T61" fmla="*/ 244 h 865"/>
                  <a:gd name="T62" fmla="*/ 617 w 935"/>
                  <a:gd name="T63" fmla="*/ 261 h 865"/>
                  <a:gd name="T64" fmla="*/ 622 w 935"/>
                  <a:gd name="T65" fmla="*/ 268 h 865"/>
                  <a:gd name="T66" fmla="*/ 627 w 935"/>
                  <a:gd name="T67" fmla="*/ 282 h 865"/>
                  <a:gd name="T68" fmla="*/ 630 w 935"/>
                  <a:gd name="T69" fmla="*/ 294 h 865"/>
                  <a:gd name="T70" fmla="*/ 631 w 935"/>
                  <a:gd name="T71" fmla="*/ 301 h 865"/>
                  <a:gd name="T72" fmla="*/ 634 w 935"/>
                  <a:gd name="T73" fmla="*/ 310 h 865"/>
                  <a:gd name="T74" fmla="*/ 635 w 935"/>
                  <a:gd name="T75" fmla="*/ 324 h 865"/>
                  <a:gd name="T76" fmla="*/ 655 w 935"/>
                  <a:gd name="T77" fmla="*/ 325 h 865"/>
                  <a:gd name="T78" fmla="*/ 668 w 935"/>
                  <a:gd name="T79" fmla="*/ 332 h 865"/>
                  <a:gd name="T80" fmla="*/ 688 w 935"/>
                  <a:gd name="T81" fmla="*/ 345 h 865"/>
                  <a:gd name="T82" fmla="*/ 702 w 935"/>
                  <a:gd name="T83" fmla="*/ 358 h 865"/>
                  <a:gd name="T84" fmla="*/ 708 w 935"/>
                  <a:gd name="T85" fmla="*/ 363 h 865"/>
                  <a:gd name="T86" fmla="*/ 729 w 935"/>
                  <a:gd name="T87" fmla="*/ 374 h 865"/>
                  <a:gd name="T88" fmla="*/ 743 w 935"/>
                  <a:gd name="T89" fmla="*/ 374 h 865"/>
                  <a:gd name="T90" fmla="*/ 757 w 935"/>
                  <a:gd name="T91" fmla="*/ 397 h 865"/>
                  <a:gd name="T92" fmla="*/ 765 w 935"/>
                  <a:gd name="T93" fmla="*/ 414 h 865"/>
                  <a:gd name="T94" fmla="*/ 775 w 935"/>
                  <a:gd name="T95" fmla="*/ 436 h 865"/>
                  <a:gd name="T96" fmla="*/ 787 w 935"/>
                  <a:gd name="T97" fmla="*/ 449 h 865"/>
                  <a:gd name="T98" fmla="*/ 804 w 935"/>
                  <a:gd name="T99" fmla="*/ 464 h 865"/>
                  <a:gd name="T100" fmla="*/ 821 w 935"/>
                  <a:gd name="T101" fmla="*/ 474 h 865"/>
                  <a:gd name="T102" fmla="*/ 827 w 935"/>
                  <a:gd name="T103" fmla="*/ 482 h 865"/>
                  <a:gd name="T104" fmla="*/ 826 w 935"/>
                  <a:gd name="T105" fmla="*/ 487 h 865"/>
                  <a:gd name="T106" fmla="*/ 820 w 935"/>
                  <a:gd name="T107" fmla="*/ 494 h 865"/>
                  <a:gd name="T108" fmla="*/ 823 w 935"/>
                  <a:gd name="T109" fmla="*/ 503 h 865"/>
                  <a:gd name="T110" fmla="*/ 835 w 935"/>
                  <a:gd name="T111" fmla="*/ 501 h 865"/>
                  <a:gd name="T112" fmla="*/ 856 w 935"/>
                  <a:gd name="T113" fmla="*/ 510 h 865"/>
                  <a:gd name="T114" fmla="*/ 873 w 935"/>
                  <a:gd name="T115" fmla="*/ 522 h 865"/>
                  <a:gd name="T116" fmla="*/ 881 w 935"/>
                  <a:gd name="T117" fmla="*/ 536 h 865"/>
                  <a:gd name="T118" fmla="*/ 886 w 935"/>
                  <a:gd name="T119" fmla="*/ 547 h 865"/>
                  <a:gd name="T120" fmla="*/ 919 w 935"/>
                  <a:gd name="T121" fmla="*/ 736 h 865"/>
                  <a:gd name="T122" fmla="*/ 935 w 935"/>
                  <a:gd name="T123" fmla="*/ 739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5" h="865">
                    <a:moveTo>
                      <a:pt x="935" y="865"/>
                    </a:moveTo>
                    <a:lnTo>
                      <a:pt x="746" y="865"/>
                    </a:lnTo>
                    <a:lnTo>
                      <a:pt x="626" y="865"/>
                    </a:lnTo>
                    <a:lnTo>
                      <a:pt x="561" y="864"/>
                    </a:lnTo>
                    <a:lnTo>
                      <a:pt x="553" y="864"/>
                    </a:lnTo>
                    <a:lnTo>
                      <a:pt x="502" y="864"/>
                    </a:lnTo>
                    <a:lnTo>
                      <a:pt x="340" y="862"/>
                    </a:lnTo>
                    <a:lnTo>
                      <a:pt x="263" y="858"/>
                    </a:lnTo>
                    <a:lnTo>
                      <a:pt x="186" y="855"/>
                    </a:lnTo>
                    <a:lnTo>
                      <a:pt x="102" y="855"/>
                    </a:lnTo>
                    <a:lnTo>
                      <a:pt x="51" y="854"/>
                    </a:lnTo>
                    <a:lnTo>
                      <a:pt x="49" y="777"/>
                    </a:lnTo>
                    <a:lnTo>
                      <a:pt x="49" y="732"/>
                    </a:lnTo>
                    <a:lnTo>
                      <a:pt x="23" y="731"/>
                    </a:lnTo>
                    <a:lnTo>
                      <a:pt x="22" y="731"/>
                    </a:lnTo>
                    <a:lnTo>
                      <a:pt x="23" y="540"/>
                    </a:lnTo>
                    <a:lnTo>
                      <a:pt x="0" y="540"/>
                    </a:lnTo>
                    <a:lnTo>
                      <a:pt x="0" y="538"/>
                    </a:lnTo>
                    <a:lnTo>
                      <a:pt x="0" y="489"/>
                    </a:lnTo>
                    <a:lnTo>
                      <a:pt x="22" y="489"/>
                    </a:lnTo>
                    <a:lnTo>
                      <a:pt x="22" y="487"/>
                    </a:lnTo>
                    <a:lnTo>
                      <a:pt x="24" y="171"/>
                    </a:lnTo>
                    <a:lnTo>
                      <a:pt x="24" y="142"/>
                    </a:lnTo>
                    <a:lnTo>
                      <a:pt x="24" y="130"/>
                    </a:lnTo>
                    <a:lnTo>
                      <a:pt x="168" y="130"/>
                    </a:lnTo>
                    <a:lnTo>
                      <a:pt x="168" y="98"/>
                    </a:lnTo>
                    <a:lnTo>
                      <a:pt x="168" y="60"/>
                    </a:lnTo>
                    <a:lnTo>
                      <a:pt x="340" y="60"/>
                    </a:lnTo>
                    <a:lnTo>
                      <a:pt x="340" y="0"/>
                    </a:lnTo>
                    <a:lnTo>
                      <a:pt x="521" y="0"/>
                    </a:lnTo>
                    <a:lnTo>
                      <a:pt x="519" y="70"/>
                    </a:lnTo>
                    <a:lnTo>
                      <a:pt x="521" y="73"/>
                    </a:lnTo>
                    <a:lnTo>
                      <a:pt x="539" y="73"/>
                    </a:lnTo>
                    <a:lnTo>
                      <a:pt x="546" y="71"/>
                    </a:lnTo>
                    <a:lnTo>
                      <a:pt x="551" y="74"/>
                    </a:lnTo>
                    <a:lnTo>
                      <a:pt x="554" y="78"/>
                    </a:lnTo>
                    <a:lnTo>
                      <a:pt x="554" y="81"/>
                    </a:lnTo>
                    <a:lnTo>
                      <a:pt x="554" y="83"/>
                    </a:lnTo>
                    <a:lnTo>
                      <a:pt x="553" y="90"/>
                    </a:lnTo>
                    <a:lnTo>
                      <a:pt x="553" y="97"/>
                    </a:lnTo>
                    <a:lnTo>
                      <a:pt x="553" y="98"/>
                    </a:lnTo>
                    <a:lnTo>
                      <a:pt x="558" y="104"/>
                    </a:lnTo>
                    <a:lnTo>
                      <a:pt x="564" y="115"/>
                    </a:lnTo>
                    <a:lnTo>
                      <a:pt x="562" y="129"/>
                    </a:lnTo>
                    <a:lnTo>
                      <a:pt x="559" y="132"/>
                    </a:lnTo>
                    <a:lnTo>
                      <a:pt x="559" y="137"/>
                    </a:lnTo>
                    <a:lnTo>
                      <a:pt x="562" y="140"/>
                    </a:lnTo>
                    <a:lnTo>
                      <a:pt x="562" y="144"/>
                    </a:lnTo>
                    <a:lnTo>
                      <a:pt x="561" y="151"/>
                    </a:lnTo>
                    <a:lnTo>
                      <a:pt x="564" y="158"/>
                    </a:lnTo>
                    <a:lnTo>
                      <a:pt x="565" y="164"/>
                    </a:lnTo>
                    <a:lnTo>
                      <a:pt x="562" y="175"/>
                    </a:lnTo>
                    <a:lnTo>
                      <a:pt x="565" y="179"/>
                    </a:lnTo>
                    <a:lnTo>
                      <a:pt x="568" y="195"/>
                    </a:lnTo>
                    <a:lnTo>
                      <a:pt x="573" y="207"/>
                    </a:lnTo>
                    <a:lnTo>
                      <a:pt x="577" y="212"/>
                    </a:lnTo>
                    <a:lnTo>
                      <a:pt x="586" y="216"/>
                    </a:lnTo>
                    <a:lnTo>
                      <a:pt x="588" y="219"/>
                    </a:lnTo>
                    <a:lnTo>
                      <a:pt x="591" y="223"/>
                    </a:lnTo>
                    <a:lnTo>
                      <a:pt x="594" y="237"/>
                    </a:lnTo>
                    <a:lnTo>
                      <a:pt x="597" y="241"/>
                    </a:lnTo>
                    <a:lnTo>
                      <a:pt x="599" y="244"/>
                    </a:lnTo>
                    <a:lnTo>
                      <a:pt x="606" y="250"/>
                    </a:lnTo>
                    <a:lnTo>
                      <a:pt x="617" y="261"/>
                    </a:lnTo>
                    <a:lnTo>
                      <a:pt x="620" y="265"/>
                    </a:lnTo>
                    <a:lnTo>
                      <a:pt x="622" y="268"/>
                    </a:lnTo>
                    <a:lnTo>
                      <a:pt x="627" y="279"/>
                    </a:lnTo>
                    <a:lnTo>
                      <a:pt x="627" y="282"/>
                    </a:lnTo>
                    <a:lnTo>
                      <a:pt x="630" y="289"/>
                    </a:lnTo>
                    <a:lnTo>
                      <a:pt x="630" y="294"/>
                    </a:lnTo>
                    <a:lnTo>
                      <a:pt x="628" y="300"/>
                    </a:lnTo>
                    <a:lnTo>
                      <a:pt x="631" y="301"/>
                    </a:lnTo>
                    <a:lnTo>
                      <a:pt x="634" y="307"/>
                    </a:lnTo>
                    <a:lnTo>
                      <a:pt x="634" y="310"/>
                    </a:lnTo>
                    <a:lnTo>
                      <a:pt x="633" y="320"/>
                    </a:lnTo>
                    <a:lnTo>
                      <a:pt x="635" y="324"/>
                    </a:lnTo>
                    <a:lnTo>
                      <a:pt x="646" y="325"/>
                    </a:lnTo>
                    <a:lnTo>
                      <a:pt x="655" y="325"/>
                    </a:lnTo>
                    <a:lnTo>
                      <a:pt x="664" y="329"/>
                    </a:lnTo>
                    <a:lnTo>
                      <a:pt x="668" y="332"/>
                    </a:lnTo>
                    <a:lnTo>
                      <a:pt x="675" y="338"/>
                    </a:lnTo>
                    <a:lnTo>
                      <a:pt x="688" y="345"/>
                    </a:lnTo>
                    <a:lnTo>
                      <a:pt x="692" y="352"/>
                    </a:lnTo>
                    <a:lnTo>
                      <a:pt x="702" y="358"/>
                    </a:lnTo>
                    <a:lnTo>
                      <a:pt x="707" y="359"/>
                    </a:lnTo>
                    <a:lnTo>
                      <a:pt x="708" y="363"/>
                    </a:lnTo>
                    <a:lnTo>
                      <a:pt x="713" y="365"/>
                    </a:lnTo>
                    <a:lnTo>
                      <a:pt x="729" y="374"/>
                    </a:lnTo>
                    <a:lnTo>
                      <a:pt x="739" y="373"/>
                    </a:lnTo>
                    <a:lnTo>
                      <a:pt x="743" y="374"/>
                    </a:lnTo>
                    <a:lnTo>
                      <a:pt x="748" y="386"/>
                    </a:lnTo>
                    <a:lnTo>
                      <a:pt x="757" y="397"/>
                    </a:lnTo>
                    <a:lnTo>
                      <a:pt x="762" y="407"/>
                    </a:lnTo>
                    <a:lnTo>
                      <a:pt x="765" y="414"/>
                    </a:lnTo>
                    <a:lnTo>
                      <a:pt x="772" y="433"/>
                    </a:lnTo>
                    <a:lnTo>
                      <a:pt x="775" y="436"/>
                    </a:lnTo>
                    <a:lnTo>
                      <a:pt x="779" y="443"/>
                    </a:lnTo>
                    <a:lnTo>
                      <a:pt x="787" y="449"/>
                    </a:lnTo>
                    <a:lnTo>
                      <a:pt x="798" y="454"/>
                    </a:lnTo>
                    <a:lnTo>
                      <a:pt x="804" y="464"/>
                    </a:lnTo>
                    <a:lnTo>
                      <a:pt x="813" y="470"/>
                    </a:lnTo>
                    <a:lnTo>
                      <a:pt x="821" y="474"/>
                    </a:lnTo>
                    <a:lnTo>
                      <a:pt x="826" y="478"/>
                    </a:lnTo>
                    <a:lnTo>
                      <a:pt x="827" y="482"/>
                    </a:lnTo>
                    <a:lnTo>
                      <a:pt x="826" y="485"/>
                    </a:lnTo>
                    <a:lnTo>
                      <a:pt x="826" y="487"/>
                    </a:lnTo>
                    <a:lnTo>
                      <a:pt x="821" y="491"/>
                    </a:lnTo>
                    <a:lnTo>
                      <a:pt x="820" y="494"/>
                    </a:lnTo>
                    <a:lnTo>
                      <a:pt x="820" y="501"/>
                    </a:lnTo>
                    <a:lnTo>
                      <a:pt x="823" y="503"/>
                    </a:lnTo>
                    <a:lnTo>
                      <a:pt x="826" y="503"/>
                    </a:lnTo>
                    <a:lnTo>
                      <a:pt x="835" y="501"/>
                    </a:lnTo>
                    <a:lnTo>
                      <a:pt x="841" y="501"/>
                    </a:lnTo>
                    <a:lnTo>
                      <a:pt x="856" y="510"/>
                    </a:lnTo>
                    <a:lnTo>
                      <a:pt x="868" y="517"/>
                    </a:lnTo>
                    <a:lnTo>
                      <a:pt x="873" y="522"/>
                    </a:lnTo>
                    <a:lnTo>
                      <a:pt x="875" y="529"/>
                    </a:lnTo>
                    <a:lnTo>
                      <a:pt x="881" y="536"/>
                    </a:lnTo>
                    <a:lnTo>
                      <a:pt x="885" y="545"/>
                    </a:lnTo>
                    <a:lnTo>
                      <a:pt x="886" y="547"/>
                    </a:lnTo>
                    <a:lnTo>
                      <a:pt x="921" y="547"/>
                    </a:lnTo>
                    <a:lnTo>
                      <a:pt x="919" y="736"/>
                    </a:lnTo>
                    <a:lnTo>
                      <a:pt x="919" y="739"/>
                    </a:lnTo>
                    <a:lnTo>
                      <a:pt x="935" y="739"/>
                    </a:lnTo>
                    <a:lnTo>
                      <a:pt x="935" y="865"/>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4" name="Freeform 217">
                <a:extLst>
                  <a:ext uri="{FF2B5EF4-FFF2-40B4-BE49-F238E27FC236}">
                    <a16:creationId xmlns:a16="http://schemas.microsoft.com/office/drawing/2014/main" id="{43259F52-C5F1-9BCA-A2D4-3FD04AA22B6D}"/>
                  </a:ext>
                </a:extLst>
              </p:cNvPr>
              <p:cNvSpPr>
                <a:spLocks/>
              </p:cNvSpPr>
              <p:nvPr/>
            </p:nvSpPr>
            <p:spPr bwMode="auto">
              <a:xfrm>
                <a:off x="948002" y="2767334"/>
                <a:ext cx="1976254" cy="1649937"/>
              </a:xfrm>
              <a:custGeom>
                <a:avLst/>
                <a:gdLst>
                  <a:gd name="T0" fmla="*/ 1071 w 1508"/>
                  <a:gd name="T1" fmla="*/ 1258 h 1259"/>
                  <a:gd name="T2" fmla="*/ 580 w 1508"/>
                  <a:gd name="T3" fmla="*/ 1130 h 1259"/>
                  <a:gd name="T4" fmla="*/ 542 w 1508"/>
                  <a:gd name="T5" fmla="*/ 927 h 1259"/>
                  <a:gd name="T6" fmla="*/ 502 w 1508"/>
                  <a:gd name="T7" fmla="*/ 892 h 1259"/>
                  <a:gd name="T8" fmla="*/ 481 w 1508"/>
                  <a:gd name="T9" fmla="*/ 885 h 1259"/>
                  <a:gd name="T10" fmla="*/ 487 w 1508"/>
                  <a:gd name="T11" fmla="*/ 869 h 1259"/>
                  <a:gd name="T12" fmla="*/ 448 w 1508"/>
                  <a:gd name="T13" fmla="*/ 840 h 1259"/>
                  <a:gd name="T14" fmla="*/ 423 w 1508"/>
                  <a:gd name="T15" fmla="*/ 798 h 1259"/>
                  <a:gd name="T16" fmla="*/ 390 w 1508"/>
                  <a:gd name="T17" fmla="*/ 765 h 1259"/>
                  <a:gd name="T18" fmla="*/ 353 w 1508"/>
                  <a:gd name="T19" fmla="*/ 743 h 1259"/>
                  <a:gd name="T20" fmla="*/ 316 w 1508"/>
                  <a:gd name="T21" fmla="*/ 716 h 1259"/>
                  <a:gd name="T22" fmla="*/ 295 w 1508"/>
                  <a:gd name="T23" fmla="*/ 698 h 1259"/>
                  <a:gd name="T24" fmla="*/ 288 w 1508"/>
                  <a:gd name="T25" fmla="*/ 673 h 1259"/>
                  <a:gd name="T26" fmla="*/ 267 w 1508"/>
                  <a:gd name="T27" fmla="*/ 641 h 1259"/>
                  <a:gd name="T28" fmla="*/ 249 w 1508"/>
                  <a:gd name="T29" fmla="*/ 610 h 1259"/>
                  <a:gd name="T30" fmla="*/ 226 w 1508"/>
                  <a:gd name="T31" fmla="*/ 570 h 1259"/>
                  <a:gd name="T32" fmla="*/ 223 w 1508"/>
                  <a:gd name="T33" fmla="*/ 535 h 1259"/>
                  <a:gd name="T34" fmla="*/ 225 w 1508"/>
                  <a:gd name="T35" fmla="*/ 506 h 1259"/>
                  <a:gd name="T36" fmla="*/ 215 w 1508"/>
                  <a:gd name="T37" fmla="*/ 474 h 1259"/>
                  <a:gd name="T38" fmla="*/ 200 w 1508"/>
                  <a:gd name="T39" fmla="*/ 464 h 1259"/>
                  <a:gd name="T40" fmla="*/ 0 w 1508"/>
                  <a:gd name="T41" fmla="*/ 260 h 1259"/>
                  <a:gd name="T42" fmla="*/ 0 w 1508"/>
                  <a:gd name="T43" fmla="*/ 0 h 1259"/>
                  <a:gd name="T44" fmla="*/ 18 w 1508"/>
                  <a:gd name="T45" fmla="*/ 16 h 1259"/>
                  <a:gd name="T46" fmla="*/ 32 w 1508"/>
                  <a:gd name="T47" fmla="*/ 40 h 1259"/>
                  <a:gd name="T48" fmla="*/ 80 w 1508"/>
                  <a:gd name="T49" fmla="*/ 42 h 1259"/>
                  <a:gd name="T50" fmla="*/ 113 w 1508"/>
                  <a:gd name="T51" fmla="*/ 44 h 1259"/>
                  <a:gd name="T52" fmla="*/ 120 w 1508"/>
                  <a:gd name="T53" fmla="*/ 60 h 1259"/>
                  <a:gd name="T54" fmla="*/ 134 w 1508"/>
                  <a:gd name="T55" fmla="*/ 95 h 1259"/>
                  <a:gd name="T56" fmla="*/ 127 w 1508"/>
                  <a:gd name="T57" fmla="*/ 110 h 1259"/>
                  <a:gd name="T58" fmla="*/ 120 w 1508"/>
                  <a:gd name="T59" fmla="*/ 133 h 1259"/>
                  <a:gd name="T60" fmla="*/ 150 w 1508"/>
                  <a:gd name="T61" fmla="*/ 145 h 1259"/>
                  <a:gd name="T62" fmla="*/ 190 w 1508"/>
                  <a:gd name="T63" fmla="*/ 127 h 1259"/>
                  <a:gd name="T64" fmla="*/ 227 w 1508"/>
                  <a:gd name="T65" fmla="*/ 101 h 1259"/>
                  <a:gd name="T66" fmla="*/ 238 w 1508"/>
                  <a:gd name="T67" fmla="*/ 71 h 1259"/>
                  <a:gd name="T68" fmla="*/ 260 w 1508"/>
                  <a:gd name="T69" fmla="*/ 49 h 1259"/>
                  <a:gd name="T70" fmla="*/ 280 w 1508"/>
                  <a:gd name="T71" fmla="*/ 47 h 1259"/>
                  <a:gd name="T72" fmla="*/ 306 w 1508"/>
                  <a:gd name="T73" fmla="*/ 39 h 1259"/>
                  <a:gd name="T74" fmla="*/ 331 w 1508"/>
                  <a:gd name="T75" fmla="*/ 42 h 1259"/>
                  <a:gd name="T76" fmla="*/ 347 w 1508"/>
                  <a:gd name="T77" fmla="*/ 50 h 1259"/>
                  <a:gd name="T78" fmla="*/ 367 w 1508"/>
                  <a:gd name="T79" fmla="*/ 65 h 1259"/>
                  <a:gd name="T80" fmla="*/ 383 w 1508"/>
                  <a:gd name="T81" fmla="*/ 82 h 1259"/>
                  <a:gd name="T82" fmla="*/ 401 w 1508"/>
                  <a:gd name="T83" fmla="*/ 99 h 1259"/>
                  <a:gd name="T84" fmla="*/ 422 w 1508"/>
                  <a:gd name="T85" fmla="*/ 122 h 1259"/>
                  <a:gd name="T86" fmla="*/ 445 w 1508"/>
                  <a:gd name="T87" fmla="*/ 143 h 1259"/>
                  <a:gd name="T88" fmla="*/ 467 w 1508"/>
                  <a:gd name="T89" fmla="*/ 164 h 1259"/>
                  <a:gd name="T90" fmla="*/ 494 w 1508"/>
                  <a:gd name="T91" fmla="*/ 185 h 1259"/>
                  <a:gd name="T92" fmla="*/ 521 w 1508"/>
                  <a:gd name="T93" fmla="*/ 220 h 1259"/>
                  <a:gd name="T94" fmla="*/ 663 w 1508"/>
                  <a:gd name="T95" fmla="*/ 287 h 1259"/>
                  <a:gd name="T96" fmla="*/ 805 w 1508"/>
                  <a:gd name="T97" fmla="*/ 308 h 1259"/>
                  <a:gd name="T98" fmla="*/ 867 w 1508"/>
                  <a:gd name="T99" fmla="*/ 357 h 1259"/>
                  <a:gd name="T100" fmla="*/ 1011 w 1508"/>
                  <a:gd name="T101" fmla="*/ 391 h 1259"/>
                  <a:gd name="T102" fmla="*/ 1451 w 1508"/>
                  <a:gd name="T103" fmla="*/ 384 h 1259"/>
                  <a:gd name="T104" fmla="*/ 1488 w 1508"/>
                  <a:gd name="T105" fmla="*/ 387 h 1259"/>
                  <a:gd name="T106" fmla="*/ 1507 w 1508"/>
                  <a:gd name="T107" fmla="*/ 631 h 1259"/>
                  <a:gd name="T108" fmla="*/ 1508 w 1508"/>
                  <a:gd name="T109" fmla="*/ 768 h 1259"/>
                  <a:gd name="T110" fmla="*/ 1485 w 1508"/>
                  <a:gd name="T111" fmla="*/ 897 h 1259"/>
                  <a:gd name="T112" fmla="*/ 1484 w 1508"/>
                  <a:gd name="T113" fmla="*/ 97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8" h="1259">
                    <a:moveTo>
                      <a:pt x="1495" y="1129"/>
                    </a:moveTo>
                    <a:lnTo>
                      <a:pt x="1495" y="1217"/>
                    </a:lnTo>
                    <a:lnTo>
                      <a:pt x="1495" y="1259"/>
                    </a:lnTo>
                    <a:lnTo>
                      <a:pt x="1337" y="1258"/>
                    </a:lnTo>
                    <a:lnTo>
                      <a:pt x="1071" y="1258"/>
                    </a:lnTo>
                    <a:lnTo>
                      <a:pt x="896" y="1256"/>
                    </a:lnTo>
                    <a:lnTo>
                      <a:pt x="750" y="1258"/>
                    </a:lnTo>
                    <a:lnTo>
                      <a:pt x="596" y="1256"/>
                    </a:lnTo>
                    <a:lnTo>
                      <a:pt x="596" y="1130"/>
                    </a:lnTo>
                    <a:lnTo>
                      <a:pt x="580" y="1130"/>
                    </a:lnTo>
                    <a:lnTo>
                      <a:pt x="580" y="1127"/>
                    </a:lnTo>
                    <a:lnTo>
                      <a:pt x="582" y="938"/>
                    </a:lnTo>
                    <a:lnTo>
                      <a:pt x="547" y="938"/>
                    </a:lnTo>
                    <a:lnTo>
                      <a:pt x="546" y="936"/>
                    </a:lnTo>
                    <a:lnTo>
                      <a:pt x="542" y="927"/>
                    </a:lnTo>
                    <a:lnTo>
                      <a:pt x="536" y="920"/>
                    </a:lnTo>
                    <a:lnTo>
                      <a:pt x="534" y="913"/>
                    </a:lnTo>
                    <a:lnTo>
                      <a:pt x="529" y="908"/>
                    </a:lnTo>
                    <a:lnTo>
                      <a:pt x="517" y="901"/>
                    </a:lnTo>
                    <a:lnTo>
                      <a:pt x="502" y="892"/>
                    </a:lnTo>
                    <a:lnTo>
                      <a:pt x="496" y="892"/>
                    </a:lnTo>
                    <a:lnTo>
                      <a:pt x="487" y="894"/>
                    </a:lnTo>
                    <a:lnTo>
                      <a:pt x="484" y="894"/>
                    </a:lnTo>
                    <a:lnTo>
                      <a:pt x="481" y="892"/>
                    </a:lnTo>
                    <a:lnTo>
                      <a:pt x="481" y="885"/>
                    </a:lnTo>
                    <a:lnTo>
                      <a:pt x="482" y="882"/>
                    </a:lnTo>
                    <a:lnTo>
                      <a:pt x="487" y="878"/>
                    </a:lnTo>
                    <a:lnTo>
                      <a:pt x="487" y="876"/>
                    </a:lnTo>
                    <a:lnTo>
                      <a:pt x="488" y="873"/>
                    </a:lnTo>
                    <a:lnTo>
                      <a:pt x="487" y="869"/>
                    </a:lnTo>
                    <a:lnTo>
                      <a:pt x="482" y="865"/>
                    </a:lnTo>
                    <a:lnTo>
                      <a:pt x="474" y="861"/>
                    </a:lnTo>
                    <a:lnTo>
                      <a:pt x="465" y="855"/>
                    </a:lnTo>
                    <a:lnTo>
                      <a:pt x="459" y="845"/>
                    </a:lnTo>
                    <a:lnTo>
                      <a:pt x="448" y="840"/>
                    </a:lnTo>
                    <a:lnTo>
                      <a:pt x="440" y="834"/>
                    </a:lnTo>
                    <a:lnTo>
                      <a:pt x="436" y="827"/>
                    </a:lnTo>
                    <a:lnTo>
                      <a:pt x="433" y="824"/>
                    </a:lnTo>
                    <a:lnTo>
                      <a:pt x="426" y="805"/>
                    </a:lnTo>
                    <a:lnTo>
                      <a:pt x="423" y="798"/>
                    </a:lnTo>
                    <a:lnTo>
                      <a:pt x="418" y="788"/>
                    </a:lnTo>
                    <a:lnTo>
                      <a:pt x="409" y="777"/>
                    </a:lnTo>
                    <a:lnTo>
                      <a:pt x="404" y="765"/>
                    </a:lnTo>
                    <a:lnTo>
                      <a:pt x="400" y="764"/>
                    </a:lnTo>
                    <a:lnTo>
                      <a:pt x="390" y="765"/>
                    </a:lnTo>
                    <a:lnTo>
                      <a:pt x="374" y="756"/>
                    </a:lnTo>
                    <a:lnTo>
                      <a:pt x="369" y="754"/>
                    </a:lnTo>
                    <a:lnTo>
                      <a:pt x="368" y="750"/>
                    </a:lnTo>
                    <a:lnTo>
                      <a:pt x="363" y="749"/>
                    </a:lnTo>
                    <a:lnTo>
                      <a:pt x="353" y="743"/>
                    </a:lnTo>
                    <a:lnTo>
                      <a:pt x="349" y="736"/>
                    </a:lnTo>
                    <a:lnTo>
                      <a:pt x="336" y="729"/>
                    </a:lnTo>
                    <a:lnTo>
                      <a:pt x="329" y="723"/>
                    </a:lnTo>
                    <a:lnTo>
                      <a:pt x="325" y="720"/>
                    </a:lnTo>
                    <a:lnTo>
                      <a:pt x="316" y="716"/>
                    </a:lnTo>
                    <a:lnTo>
                      <a:pt x="307" y="716"/>
                    </a:lnTo>
                    <a:lnTo>
                      <a:pt x="296" y="715"/>
                    </a:lnTo>
                    <a:lnTo>
                      <a:pt x="294" y="711"/>
                    </a:lnTo>
                    <a:lnTo>
                      <a:pt x="295" y="701"/>
                    </a:lnTo>
                    <a:lnTo>
                      <a:pt x="295" y="698"/>
                    </a:lnTo>
                    <a:lnTo>
                      <a:pt x="292" y="692"/>
                    </a:lnTo>
                    <a:lnTo>
                      <a:pt x="289" y="691"/>
                    </a:lnTo>
                    <a:lnTo>
                      <a:pt x="291" y="685"/>
                    </a:lnTo>
                    <a:lnTo>
                      <a:pt x="291" y="680"/>
                    </a:lnTo>
                    <a:lnTo>
                      <a:pt x="288" y="673"/>
                    </a:lnTo>
                    <a:lnTo>
                      <a:pt x="288" y="670"/>
                    </a:lnTo>
                    <a:lnTo>
                      <a:pt x="283" y="659"/>
                    </a:lnTo>
                    <a:lnTo>
                      <a:pt x="281" y="656"/>
                    </a:lnTo>
                    <a:lnTo>
                      <a:pt x="278" y="652"/>
                    </a:lnTo>
                    <a:lnTo>
                      <a:pt x="267" y="641"/>
                    </a:lnTo>
                    <a:lnTo>
                      <a:pt x="260" y="635"/>
                    </a:lnTo>
                    <a:lnTo>
                      <a:pt x="258" y="632"/>
                    </a:lnTo>
                    <a:lnTo>
                      <a:pt x="255" y="628"/>
                    </a:lnTo>
                    <a:lnTo>
                      <a:pt x="252" y="614"/>
                    </a:lnTo>
                    <a:lnTo>
                      <a:pt x="249" y="610"/>
                    </a:lnTo>
                    <a:lnTo>
                      <a:pt x="247" y="607"/>
                    </a:lnTo>
                    <a:lnTo>
                      <a:pt x="238" y="603"/>
                    </a:lnTo>
                    <a:lnTo>
                      <a:pt x="234" y="598"/>
                    </a:lnTo>
                    <a:lnTo>
                      <a:pt x="229" y="586"/>
                    </a:lnTo>
                    <a:lnTo>
                      <a:pt x="226" y="570"/>
                    </a:lnTo>
                    <a:lnTo>
                      <a:pt x="223" y="566"/>
                    </a:lnTo>
                    <a:lnTo>
                      <a:pt x="226" y="555"/>
                    </a:lnTo>
                    <a:lnTo>
                      <a:pt x="225" y="549"/>
                    </a:lnTo>
                    <a:lnTo>
                      <a:pt x="222" y="542"/>
                    </a:lnTo>
                    <a:lnTo>
                      <a:pt x="223" y="535"/>
                    </a:lnTo>
                    <a:lnTo>
                      <a:pt x="223" y="531"/>
                    </a:lnTo>
                    <a:lnTo>
                      <a:pt x="220" y="528"/>
                    </a:lnTo>
                    <a:lnTo>
                      <a:pt x="220" y="523"/>
                    </a:lnTo>
                    <a:lnTo>
                      <a:pt x="223" y="520"/>
                    </a:lnTo>
                    <a:lnTo>
                      <a:pt x="225" y="506"/>
                    </a:lnTo>
                    <a:lnTo>
                      <a:pt x="219" y="495"/>
                    </a:lnTo>
                    <a:lnTo>
                      <a:pt x="214" y="489"/>
                    </a:lnTo>
                    <a:lnTo>
                      <a:pt x="214" y="488"/>
                    </a:lnTo>
                    <a:lnTo>
                      <a:pt x="214" y="481"/>
                    </a:lnTo>
                    <a:lnTo>
                      <a:pt x="215" y="474"/>
                    </a:lnTo>
                    <a:lnTo>
                      <a:pt x="215" y="472"/>
                    </a:lnTo>
                    <a:lnTo>
                      <a:pt x="215" y="469"/>
                    </a:lnTo>
                    <a:lnTo>
                      <a:pt x="212" y="465"/>
                    </a:lnTo>
                    <a:lnTo>
                      <a:pt x="207" y="462"/>
                    </a:lnTo>
                    <a:lnTo>
                      <a:pt x="200" y="464"/>
                    </a:lnTo>
                    <a:lnTo>
                      <a:pt x="182" y="464"/>
                    </a:lnTo>
                    <a:lnTo>
                      <a:pt x="180" y="461"/>
                    </a:lnTo>
                    <a:lnTo>
                      <a:pt x="182" y="391"/>
                    </a:lnTo>
                    <a:lnTo>
                      <a:pt x="1" y="391"/>
                    </a:lnTo>
                    <a:lnTo>
                      <a:pt x="0" y="260"/>
                    </a:lnTo>
                    <a:lnTo>
                      <a:pt x="1" y="211"/>
                    </a:lnTo>
                    <a:lnTo>
                      <a:pt x="1" y="194"/>
                    </a:lnTo>
                    <a:lnTo>
                      <a:pt x="1" y="106"/>
                    </a:lnTo>
                    <a:lnTo>
                      <a:pt x="1" y="33"/>
                    </a:lnTo>
                    <a:lnTo>
                      <a:pt x="0" y="0"/>
                    </a:lnTo>
                    <a:lnTo>
                      <a:pt x="9" y="2"/>
                    </a:lnTo>
                    <a:lnTo>
                      <a:pt x="12" y="4"/>
                    </a:lnTo>
                    <a:lnTo>
                      <a:pt x="15" y="9"/>
                    </a:lnTo>
                    <a:lnTo>
                      <a:pt x="16" y="12"/>
                    </a:lnTo>
                    <a:lnTo>
                      <a:pt x="18" y="16"/>
                    </a:lnTo>
                    <a:lnTo>
                      <a:pt x="22" y="25"/>
                    </a:lnTo>
                    <a:lnTo>
                      <a:pt x="25" y="26"/>
                    </a:lnTo>
                    <a:lnTo>
                      <a:pt x="26" y="30"/>
                    </a:lnTo>
                    <a:lnTo>
                      <a:pt x="27" y="37"/>
                    </a:lnTo>
                    <a:lnTo>
                      <a:pt x="32" y="40"/>
                    </a:lnTo>
                    <a:lnTo>
                      <a:pt x="36" y="40"/>
                    </a:lnTo>
                    <a:lnTo>
                      <a:pt x="51" y="35"/>
                    </a:lnTo>
                    <a:lnTo>
                      <a:pt x="58" y="33"/>
                    </a:lnTo>
                    <a:lnTo>
                      <a:pt x="72" y="39"/>
                    </a:lnTo>
                    <a:lnTo>
                      <a:pt x="80" y="42"/>
                    </a:lnTo>
                    <a:lnTo>
                      <a:pt x="95" y="43"/>
                    </a:lnTo>
                    <a:lnTo>
                      <a:pt x="98" y="42"/>
                    </a:lnTo>
                    <a:lnTo>
                      <a:pt x="109" y="39"/>
                    </a:lnTo>
                    <a:lnTo>
                      <a:pt x="113" y="40"/>
                    </a:lnTo>
                    <a:lnTo>
                      <a:pt x="113" y="44"/>
                    </a:lnTo>
                    <a:lnTo>
                      <a:pt x="110" y="53"/>
                    </a:lnTo>
                    <a:lnTo>
                      <a:pt x="109" y="56"/>
                    </a:lnTo>
                    <a:lnTo>
                      <a:pt x="116" y="60"/>
                    </a:lnTo>
                    <a:lnTo>
                      <a:pt x="118" y="58"/>
                    </a:lnTo>
                    <a:lnTo>
                      <a:pt x="120" y="60"/>
                    </a:lnTo>
                    <a:lnTo>
                      <a:pt x="120" y="65"/>
                    </a:lnTo>
                    <a:lnTo>
                      <a:pt x="121" y="72"/>
                    </a:lnTo>
                    <a:lnTo>
                      <a:pt x="127" y="81"/>
                    </a:lnTo>
                    <a:lnTo>
                      <a:pt x="135" y="91"/>
                    </a:lnTo>
                    <a:lnTo>
                      <a:pt x="134" y="95"/>
                    </a:lnTo>
                    <a:lnTo>
                      <a:pt x="132" y="101"/>
                    </a:lnTo>
                    <a:lnTo>
                      <a:pt x="134" y="103"/>
                    </a:lnTo>
                    <a:lnTo>
                      <a:pt x="136" y="105"/>
                    </a:lnTo>
                    <a:lnTo>
                      <a:pt x="136" y="108"/>
                    </a:lnTo>
                    <a:lnTo>
                      <a:pt x="127" y="110"/>
                    </a:lnTo>
                    <a:lnTo>
                      <a:pt x="120" y="113"/>
                    </a:lnTo>
                    <a:lnTo>
                      <a:pt x="118" y="117"/>
                    </a:lnTo>
                    <a:lnTo>
                      <a:pt x="116" y="129"/>
                    </a:lnTo>
                    <a:lnTo>
                      <a:pt x="118" y="133"/>
                    </a:lnTo>
                    <a:lnTo>
                      <a:pt x="120" y="133"/>
                    </a:lnTo>
                    <a:lnTo>
                      <a:pt x="124" y="134"/>
                    </a:lnTo>
                    <a:lnTo>
                      <a:pt x="128" y="136"/>
                    </a:lnTo>
                    <a:lnTo>
                      <a:pt x="132" y="137"/>
                    </a:lnTo>
                    <a:lnTo>
                      <a:pt x="138" y="140"/>
                    </a:lnTo>
                    <a:lnTo>
                      <a:pt x="150" y="145"/>
                    </a:lnTo>
                    <a:lnTo>
                      <a:pt x="157" y="144"/>
                    </a:lnTo>
                    <a:lnTo>
                      <a:pt x="163" y="140"/>
                    </a:lnTo>
                    <a:lnTo>
                      <a:pt x="175" y="134"/>
                    </a:lnTo>
                    <a:lnTo>
                      <a:pt x="179" y="131"/>
                    </a:lnTo>
                    <a:lnTo>
                      <a:pt x="190" y="127"/>
                    </a:lnTo>
                    <a:lnTo>
                      <a:pt x="194" y="126"/>
                    </a:lnTo>
                    <a:lnTo>
                      <a:pt x="219" y="122"/>
                    </a:lnTo>
                    <a:lnTo>
                      <a:pt x="226" y="117"/>
                    </a:lnTo>
                    <a:lnTo>
                      <a:pt x="226" y="108"/>
                    </a:lnTo>
                    <a:lnTo>
                      <a:pt x="227" y="101"/>
                    </a:lnTo>
                    <a:lnTo>
                      <a:pt x="234" y="93"/>
                    </a:lnTo>
                    <a:lnTo>
                      <a:pt x="236" y="89"/>
                    </a:lnTo>
                    <a:lnTo>
                      <a:pt x="236" y="82"/>
                    </a:lnTo>
                    <a:lnTo>
                      <a:pt x="238" y="78"/>
                    </a:lnTo>
                    <a:lnTo>
                      <a:pt x="238" y="71"/>
                    </a:lnTo>
                    <a:lnTo>
                      <a:pt x="241" y="65"/>
                    </a:lnTo>
                    <a:lnTo>
                      <a:pt x="248" y="61"/>
                    </a:lnTo>
                    <a:lnTo>
                      <a:pt x="256" y="57"/>
                    </a:lnTo>
                    <a:lnTo>
                      <a:pt x="259" y="54"/>
                    </a:lnTo>
                    <a:lnTo>
                      <a:pt x="260" y="49"/>
                    </a:lnTo>
                    <a:lnTo>
                      <a:pt x="263" y="44"/>
                    </a:lnTo>
                    <a:lnTo>
                      <a:pt x="267" y="44"/>
                    </a:lnTo>
                    <a:lnTo>
                      <a:pt x="273" y="49"/>
                    </a:lnTo>
                    <a:lnTo>
                      <a:pt x="278" y="49"/>
                    </a:lnTo>
                    <a:lnTo>
                      <a:pt x="280" y="47"/>
                    </a:lnTo>
                    <a:lnTo>
                      <a:pt x="283" y="42"/>
                    </a:lnTo>
                    <a:lnTo>
                      <a:pt x="289" y="36"/>
                    </a:lnTo>
                    <a:lnTo>
                      <a:pt x="296" y="36"/>
                    </a:lnTo>
                    <a:lnTo>
                      <a:pt x="302" y="36"/>
                    </a:lnTo>
                    <a:lnTo>
                      <a:pt x="306" y="39"/>
                    </a:lnTo>
                    <a:lnTo>
                      <a:pt x="313" y="43"/>
                    </a:lnTo>
                    <a:lnTo>
                      <a:pt x="321" y="49"/>
                    </a:lnTo>
                    <a:lnTo>
                      <a:pt x="324" y="47"/>
                    </a:lnTo>
                    <a:lnTo>
                      <a:pt x="328" y="44"/>
                    </a:lnTo>
                    <a:lnTo>
                      <a:pt x="331" y="42"/>
                    </a:lnTo>
                    <a:lnTo>
                      <a:pt x="332" y="40"/>
                    </a:lnTo>
                    <a:lnTo>
                      <a:pt x="336" y="39"/>
                    </a:lnTo>
                    <a:lnTo>
                      <a:pt x="340" y="40"/>
                    </a:lnTo>
                    <a:lnTo>
                      <a:pt x="343" y="43"/>
                    </a:lnTo>
                    <a:lnTo>
                      <a:pt x="347" y="50"/>
                    </a:lnTo>
                    <a:lnTo>
                      <a:pt x="349" y="53"/>
                    </a:lnTo>
                    <a:lnTo>
                      <a:pt x="353" y="54"/>
                    </a:lnTo>
                    <a:lnTo>
                      <a:pt x="360" y="56"/>
                    </a:lnTo>
                    <a:lnTo>
                      <a:pt x="363" y="58"/>
                    </a:lnTo>
                    <a:lnTo>
                      <a:pt x="367" y="65"/>
                    </a:lnTo>
                    <a:lnTo>
                      <a:pt x="371" y="68"/>
                    </a:lnTo>
                    <a:lnTo>
                      <a:pt x="378" y="70"/>
                    </a:lnTo>
                    <a:lnTo>
                      <a:pt x="380" y="71"/>
                    </a:lnTo>
                    <a:lnTo>
                      <a:pt x="382" y="79"/>
                    </a:lnTo>
                    <a:lnTo>
                      <a:pt x="383" y="82"/>
                    </a:lnTo>
                    <a:lnTo>
                      <a:pt x="385" y="85"/>
                    </a:lnTo>
                    <a:lnTo>
                      <a:pt x="387" y="86"/>
                    </a:lnTo>
                    <a:lnTo>
                      <a:pt x="394" y="88"/>
                    </a:lnTo>
                    <a:lnTo>
                      <a:pt x="401" y="95"/>
                    </a:lnTo>
                    <a:lnTo>
                      <a:pt x="401" y="99"/>
                    </a:lnTo>
                    <a:lnTo>
                      <a:pt x="402" y="105"/>
                    </a:lnTo>
                    <a:lnTo>
                      <a:pt x="404" y="113"/>
                    </a:lnTo>
                    <a:lnTo>
                      <a:pt x="407" y="117"/>
                    </a:lnTo>
                    <a:lnTo>
                      <a:pt x="409" y="120"/>
                    </a:lnTo>
                    <a:lnTo>
                      <a:pt x="422" y="122"/>
                    </a:lnTo>
                    <a:lnTo>
                      <a:pt x="427" y="124"/>
                    </a:lnTo>
                    <a:lnTo>
                      <a:pt x="431" y="126"/>
                    </a:lnTo>
                    <a:lnTo>
                      <a:pt x="440" y="136"/>
                    </a:lnTo>
                    <a:lnTo>
                      <a:pt x="444" y="141"/>
                    </a:lnTo>
                    <a:lnTo>
                      <a:pt x="445" y="143"/>
                    </a:lnTo>
                    <a:lnTo>
                      <a:pt x="451" y="147"/>
                    </a:lnTo>
                    <a:lnTo>
                      <a:pt x="460" y="148"/>
                    </a:lnTo>
                    <a:lnTo>
                      <a:pt x="462" y="152"/>
                    </a:lnTo>
                    <a:lnTo>
                      <a:pt x="462" y="159"/>
                    </a:lnTo>
                    <a:lnTo>
                      <a:pt x="467" y="164"/>
                    </a:lnTo>
                    <a:lnTo>
                      <a:pt x="471" y="173"/>
                    </a:lnTo>
                    <a:lnTo>
                      <a:pt x="478" y="173"/>
                    </a:lnTo>
                    <a:lnTo>
                      <a:pt x="482" y="175"/>
                    </a:lnTo>
                    <a:lnTo>
                      <a:pt x="489" y="179"/>
                    </a:lnTo>
                    <a:lnTo>
                      <a:pt x="494" y="185"/>
                    </a:lnTo>
                    <a:lnTo>
                      <a:pt x="499" y="193"/>
                    </a:lnTo>
                    <a:lnTo>
                      <a:pt x="503" y="204"/>
                    </a:lnTo>
                    <a:lnTo>
                      <a:pt x="506" y="209"/>
                    </a:lnTo>
                    <a:lnTo>
                      <a:pt x="511" y="214"/>
                    </a:lnTo>
                    <a:lnTo>
                      <a:pt x="521" y="220"/>
                    </a:lnTo>
                    <a:lnTo>
                      <a:pt x="524" y="224"/>
                    </a:lnTo>
                    <a:lnTo>
                      <a:pt x="522" y="274"/>
                    </a:lnTo>
                    <a:lnTo>
                      <a:pt x="547" y="274"/>
                    </a:lnTo>
                    <a:lnTo>
                      <a:pt x="663" y="276"/>
                    </a:lnTo>
                    <a:lnTo>
                      <a:pt x="663" y="287"/>
                    </a:lnTo>
                    <a:lnTo>
                      <a:pt x="666" y="287"/>
                    </a:lnTo>
                    <a:lnTo>
                      <a:pt x="732" y="287"/>
                    </a:lnTo>
                    <a:lnTo>
                      <a:pt x="732" y="308"/>
                    </a:lnTo>
                    <a:lnTo>
                      <a:pt x="782" y="308"/>
                    </a:lnTo>
                    <a:lnTo>
                      <a:pt x="805" y="308"/>
                    </a:lnTo>
                    <a:lnTo>
                      <a:pt x="805" y="338"/>
                    </a:lnTo>
                    <a:lnTo>
                      <a:pt x="837" y="338"/>
                    </a:lnTo>
                    <a:lnTo>
                      <a:pt x="867" y="338"/>
                    </a:lnTo>
                    <a:lnTo>
                      <a:pt x="867" y="347"/>
                    </a:lnTo>
                    <a:lnTo>
                      <a:pt x="867" y="357"/>
                    </a:lnTo>
                    <a:lnTo>
                      <a:pt x="939" y="359"/>
                    </a:lnTo>
                    <a:lnTo>
                      <a:pt x="939" y="371"/>
                    </a:lnTo>
                    <a:lnTo>
                      <a:pt x="939" y="381"/>
                    </a:lnTo>
                    <a:lnTo>
                      <a:pt x="1011" y="381"/>
                    </a:lnTo>
                    <a:lnTo>
                      <a:pt x="1011" y="391"/>
                    </a:lnTo>
                    <a:lnTo>
                      <a:pt x="1122" y="391"/>
                    </a:lnTo>
                    <a:lnTo>
                      <a:pt x="1124" y="380"/>
                    </a:lnTo>
                    <a:lnTo>
                      <a:pt x="1354" y="382"/>
                    </a:lnTo>
                    <a:lnTo>
                      <a:pt x="1358" y="382"/>
                    </a:lnTo>
                    <a:lnTo>
                      <a:pt x="1451" y="384"/>
                    </a:lnTo>
                    <a:lnTo>
                      <a:pt x="1451" y="381"/>
                    </a:lnTo>
                    <a:lnTo>
                      <a:pt x="1452" y="361"/>
                    </a:lnTo>
                    <a:lnTo>
                      <a:pt x="1488" y="363"/>
                    </a:lnTo>
                    <a:lnTo>
                      <a:pt x="1489" y="364"/>
                    </a:lnTo>
                    <a:lnTo>
                      <a:pt x="1488" y="387"/>
                    </a:lnTo>
                    <a:lnTo>
                      <a:pt x="1499" y="387"/>
                    </a:lnTo>
                    <a:lnTo>
                      <a:pt x="1499" y="388"/>
                    </a:lnTo>
                    <a:lnTo>
                      <a:pt x="1497" y="629"/>
                    </a:lnTo>
                    <a:lnTo>
                      <a:pt x="1507" y="629"/>
                    </a:lnTo>
                    <a:lnTo>
                      <a:pt x="1507" y="631"/>
                    </a:lnTo>
                    <a:lnTo>
                      <a:pt x="1507" y="638"/>
                    </a:lnTo>
                    <a:lnTo>
                      <a:pt x="1508" y="697"/>
                    </a:lnTo>
                    <a:lnTo>
                      <a:pt x="1507" y="719"/>
                    </a:lnTo>
                    <a:lnTo>
                      <a:pt x="1508" y="744"/>
                    </a:lnTo>
                    <a:lnTo>
                      <a:pt x="1508" y="768"/>
                    </a:lnTo>
                    <a:lnTo>
                      <a:pt x="1508" y="795"/>
                    </a:lnTo>
                    <a:lnTo>
                      <a:pt x="1508" y="882"/>
                    </a:lnTo>
                    <a:lnTo>
                      <a:pt x="1485" y="883"/>
                    </a:lnTo>
                    <a:lnTo>
                      <a:pt x="1485" y="885"/>
                    </a:lnTo>
                    <a:lnTo>
                      <a:pt x="1485" y="897"/>
                    </a:lnTo>
                    <a:lnTo>
                      <a:pt x="1485" y="901"/>
                    </a:lnTo>
                    <a:lnTo>
                      <a:pt x="1485" y="941"/>
                    </a:lnTo>
                    <a:lnTo>
                      <a:pt x="1484" y="953"/>
                    </a:lnTo>
                    <a:lnTo>
                      <a:pt x="1484" y="956"/>
                    </a:lnTo>
                    <a:lnTo>
                      <a:pt x="1484" y="970"/>
                    </a:lnTo>
                    <a:lnTo>
                      <a:pt x="1481" y="1129"/>
                    </a:lnTo>
                    <a:lnTo>
                      <a:pt x="1495" y="1129"/>
                    </a:lnTo>
                    <a:close/>
                  </a:path>
                </a:pathLst>
              </a:custGeom>
              <a:solidFill>
                <a:srgbClr val="D2B173"/>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5" name="Freeform 218">
                <a:extLst>
                  <a:ext uri="{FF2B5EF4-FFF2-40B4-BE49-F238E27FC236}">
                    <a16:creationId xmlns:a16="http://schemas.microsoft.com/office/drawing/2014/main" id="{33F48E4D-1621-549B-4237-61146D829D49}"/>
                  </a:ext>
                </a:extLst>
              </p:cNvPr>
              <p:cNvSpPr>
                <a:spLocks/>
              </p:cNvSpPr>
              <p:nvPr/>
            </p:nvSpPr>
            <p:spPr bwMode="auto">
              <a:xfrm>
                <a:off x="4793048" y="2600899"/>
                <a:ext cx="794171" cy="646084"/>
              </a:xfrm>
              <a:custGeom>
                <a:avLst/>
                <a:gdLst>
                  <a:gd name="T0" fmla="*/ 0 w 606"/>
                  <a:gd name="T1" fmla="*/ 493 h 493"/>
                  <a:gd name="T2" fmla="*/ 100 w 606"/>
                  <a:gd name="T3" fmla="*/ 493 h 493"/>
                  <a:gd name="T4" fmla="*/ 120 w 606"/>
                  <a:gd name="T5" fmla="*/ 491 h 493"/>
                  <a:gd name="T6" fmla="*/ 371 w 606"/>
                  <a:gd name="T7" fmla="*/ 491 h 493"/>
                  <a:gd name="T8" fmla="*/ 606 w 606"/>
                  <a:gd name="T9" fmla="*/ 491 h 493"/>
                  <a:gd name="T10" fmla="*/ 606 w 606"/>
                  <a:gd name="T11" fmla="*/ 333 h 493"/>
                  <a:gd name="T12" fmla="*/ 606 w 606"/>
                  <a:gd name="T13" fmla="*/ 306 h 493"/>
                  <a:gd name="T14" fmla="*/ 606 w 606"/>
                  <a:gd name="T15" fmla="*/ 291 h 493"/>
                  <a:gd name="T16" fmla="*/ 606 w 606"/>
                  <a:gd name="T17" fmla="*/ 264 h 493"/>
                  <a:gd name="T18" fmla="*/ 606 w 606"/>
                  <a:gd name="T19" fmla="*/ 247 h 493"/>
                  <a:gd name="T20" fmla="*/ 604 w 606"/>
                  <a:gd name="T21" fmla="*/ 239 h 493"/>
                  <a:gd name="T22" fmla="*/ 604 w 606"/>
                  <a:gd name="T23" fmla="*/ 202 h 493"/>
                  <a:gd name="T24" fmla="*/ 606 w 606"/>
                  <a:gd name="T25" fmla="*/ 190 h 493"/>
                  <a:gd name="T26" fmla="*/ 604 w 606"/>
                  <a:gd name="T27" fmla="*/ 153 h 493"/>
                  <a:gd name="T28" fmla="*/ 606 w 606"/>
                  <a:gd name="T29" fmla="*/ 141 h 493"/>
                  <a:gd name="T30" fmla="*/ 604 w 606"/>
                  <a:gd name="T31" fmla="*/ 104 h 493"/>
                  <a:gd name="T32" fmla="*/ 606 w 606"/>
                  <a:gd name="T33" fmla="*/ 91 h 493"/>
                  <a:gd name="T34" fmla="*/ 604 w 606"/>
                  <a:gd name="T35" fmla="*/ 28 h 493"/>
                  <a:gd name="T36" fmla="*/ 604 w 606"/>
                  <a:gd name="T37" fmla="*/ 2 h 493"/>
                  <a:gd name="T38" fmla="*/ 581 w 606"/>
                  <a:gd name="T39" fmla="*/ 2 h 493"/>
                  <a:gd name="T40" fmla="*/ 341 w 606"/>
                  <a:gd name="T41" fmla="*/ 0 h 493"/>
                  <a:gd name="T42" fmla="*/ 152 w 606"/>
                  <a:gd name="T43" fmla="*/ 0 h 493"/>
                  <a:gd name="T44" fmla="*/ 2 w 606"/>
                  <a:gd name="T45" fmla="*/ 0 h 493"/>
                  <a:gd name="T46" fmla="*/ 2 w 606"/>
                  <a:gd name="T47" fmla="*/ 48 h 493"/>
                  <a:gd name="T48" fmla="*/ 2 w 606"/>
                  <a:gd name="T49" fmla="*/ 55 h 493"/>
                  <a:gd name="T50" fmla="*/ 2 w 606"/>
                  <a:gd name="T51" fmla="*/ 72 h 493"/>
                  <a:gd name="T52" fmla="*/ 2 w 606"/>
                  <a:gd name="T53" fmla="*/ 84 h 493"/>
                  <a:gd name="T54" fmla="*/ 0 w 606"/>
                  <a:gd name="T55" fmla="*/ 173 h 493"/>
                  <a:gd name="T56" fmla="*/ 2 w 606"/>
                  <a:gd name="T57" fmla="*/ 180 h 493"/>
                  <a:gd name="T58" fmla="*/ 0 w 606"/>
                  <a:gd name="T59" fmla="*/ 209 h 493"/>
                  <a:gd name="T60" fmla="*/ 0 w 606"/>
                  <a:gd name="T61" fmla="*/ 49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6" h="493">
                    <a:moveTo>
                      <a:pt x="0" y="493"/>
                    </a:moveTo>
                    <a:lnTo>
                      <a:pt x="100" y="493"/>
                    </a:lnTo>
                    <a:lnTo>
                      <a:pt x="120" y="491"/>
                    </a:lnTo>
                    <a:lnTo>
                      <a:pt x="371" y="491"/>
                    </a:lnTo>
                    <a:lnTo>
                      <a:pt x="606" y="491"/>
                    </a:lnTo>
                    <a:lnTo>
                      <a:pt x="606" y="333"/>
                    </a:lnTo>
                    <a:lnTo>
                      <a:pt x="606" y="306"/>
                    </a:lnTo>
                    <a:lnTo>
                      <a:pt x="606" y="291"/>
                    </a:lnTo>
                    <a:lnTo>
                      <a:pt x="606" y="264"/>
                    </a:lnTo>
                    <a:lnTo>
                      <a:pt x="606" y="247"/>
                    </a:lnTo>
                    <a:lnTo>
                      <a:pt x="604" y="239"/>
                    </a:lnTo>
                    <a:lnTo>
                      <a:pt x="604" y="202"/>
                    </a:lnTo>
                    <a:lnTo>
                      <a:pt x="606" y="190"/>
                    </a:lnTo>
                    <a:lnTo>
                      <a:pt x="604" y="153"/>
                    </a:lnTo>
                    <a:lnTo>
                      <a:pt x="606" y="141"/>
                    </a:lnTo>
                    <a:lnTo>
                      <a:pt x="604" y="104"/>
                    </a:lnTo>
                    <a:lnTo>
                      <a:pt x="606" y="91"/>
                    </a:lnTo>
                    <a:lnTo>
                      <a:pt x="604" y="28"/>
                    </a:lnTo>
                    <a:lnTo>
                      <a:pt x="604" y="2"/>
                    </a:lnTo>
                    <a:lnTo>
                      <a:pt x="581" y="2"/>
                    </a:lnTo>
                    <a:lnTo>
                      <a:pt x="341" y="0"/>
                    </a:lnTo>
                    <a:lnTo>
                      <a:pt x="152" y="0"/>
                    </a:lnTo>
                    <a:lnTo>
                      <a:pt x="2" y="0"/>
                    </a:lnTo>
                    <a:lnTo>
                      <a:pt x="2" y="48"/>
                    </a:lnTo>
                    <a:lnTo>
                      <a:pt x="2" y="55"/>
                    </a:lnTo>
                    <a:lnTo>
                      <a:pt x="2" y="72"/>
                    </a:lnTo>
                    <a:lnTo>
                      <a:pt x="2" y="84"/>
                    </a:lnTo>
                    <a:lnTo>
                      <a:pt x="0" y="173"/>
                    </a:lnTo>
                    <a:lnTo>
                      <a:pt x="2" y="180"/>
                    </a:lnTo>
                    <a:lnTo>
                      <a:pt x="0" y="209"/>
                    </a:lnTo>
                    <a:lnTo>
                      <a:pt x="0" y="493"/>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6" name="Freeform 219">
                <a:extLst>
                  <a:ext uri="{FF2B5EF4-FFF2-40B4-BE49-F238E27FC236}">
                    <a16:creationId xmlns:a16="http://schemas.microsoft.com/office/drawing/2014/main" id="{07EBA715-C466-A88B-096C-F3168E6BCDA1}"/>
                  </a:ext>
                </a:extLst>
              </p:cNvPr>
              <p:cNvSpPr>
                <a:spLocks/>
              </p:cNvSpPr>
              <p:nvPr/>
            </p:nvSpPr>
            <p:spPr bwMode="auto">
              <a:xfrm>
                <a:off x="2888872" y="3241739"/>
                <a:ext cx="1141457" cy="1011717"/>
              </a:xfrm>
              <a:custGeom>
                <a:avLst/>
                <a:gdLst>
                  <a:gd name="T0" fmla="*/ 14 w 871"/>
                  <a:gd name="T1" fmla="*/ 768 h 772"/>
                  <a:gd name="T2" fmla="*/ 390 w 871"/>
                  <a:gd name="T3" fmla="*/ 769 h 772"/>
                  <a:gd name="T4" fmla="*/ 551 w 871"/>
                  <a:gd name="T5" fmla="*/ 770 h 772"/>
                  <a:gd name="T6" fmla="*/ 728 w 871"/>
                  <a:gd name="T7" fmla="*/ 770 h 772"/>
                  <a:gd name="T8" fmla="*/ 865 w 871"/>
                  <a:gd name="T9" fmla="*/ 772 h 772"/>
                  <a:gd name="T10" fmla="*/ 865 w 871"/>
                  <a:gd name="T11" fmla="*/ 768 h 772"/>
                  <a:gd name="T12" fmla="*/ 865 w 871"/>
                  <a:gd name="T13" fmla="*/ 650 h 772"/>
                  <a:gd name="T14" fmla="*/ 865 w 871"/>
                  <a:gd name="T15" fmla="*/ 643 h 772"/>
                  <a:gd name="T16" fmla="*/ 865 w 871"/>
                  <a:gd name="T17" fmla="*/ 532 h 772"/>
                  <a:gd name="T18" fmla="*/ 863 w 871"/>
                  <a:gd name="T19" fmla="*/ 519 h 772"/>
                  <a:gd name="T20" fmla="*/ 870 w 871"/>
                  <a:gd name="T21" fmla="*/ 519 h 772"/>
                  <a:gd name="T22" fmla="*/ 870 w 871"/>
                  <a:gd name="T23" fmla="*/ 512 h 772"/>
                  <a:gd name="T24" fmla="*/ 870 w 871"/>
                  <a:gd name="T25" fmla="*/ 444 h 772"/>
                  <a:gd name="T26" fmla="*/ 870 w 871"/>
                  <a:gd name="T27" fmla="*/ 431 h 772"/>
                  <a:gd name="T28" fmla="*/ 870 w 871"/>
                  <a:gd name="T29" fmla="*/ 375 h 772"/>
                  <a:gd name="T30" fmla="*/ 871 w 871"/>
                  <a:gd name="T31" fmla="*/ 247 h 772"/>
                  <a:gd name="T32" fmla="*/ 871 w 871"/>
                  <a:gd name="T33" fmla="*/ 61 h 772"/>
                  <a:gd name="T34" fmla="*/ 871 w 871"/>
                  <a:gd name="T35" fmla="*/ 23 h 772"/>
                  <a:gd name="T36" fmla="*/ 865 w 871"/>
                  <a:gd name="T37" fmla="*/ 23 h 772"/>
                  <a:gd name="T38" fmla="*/ 865 w 871"/>
                  <a:gd name="T39" fmla="*/ 9 h 772"/>
                  <a:gd name="T40" fmla="*/ 596 w 871"/>
                  <a:gd name="T41" fmla="*/ 9 h 772"/>
                  <a:gd name="T42" fmla="*/ 560 w 871"/>
                  <a:gd name="T43" fmla="*/ 9 h 772"/>
                  <a:gd name="T44" fmla="*/ 325 w 871"/>
                  <a:gd name="T45" fmla="*/ 7 h 772"/>
                  <a:gd name="T46" fmla="*/ 256 w 871"/>
                  <a:gd name="T47" fmla="*/ 9 h 772"/>
                  <a:gd name="T48" fmla="*/ 256 w 871"/>
                  <a:gd name="T49" fmla="*/ 3 h 772"/>
                  <a:gd name="T50" fmla="*/ 118 w 871"/>
                  <a:gd name="T51" fmla="*/ 0 h 772"/>
                  <a:gd name="T52" fmla="*/ 7 w 871"/>
                  <a:gd name="T53" fmla="*/ 2 h 772"/>
                  <a:gd name="T54" fmla="*/ 8 w 871"/>
                  <a:gd name="T55" fmla="*/ 3 h 772"/>
                  <a:gd name="T56" fmla="*/ 7 w 871"/>
                  <a:gd name="T57" fmla="*/ 26 h 772"/>
                  <a:gd name="T58" fmla="*/ 18 w 871"/>
                  <a:gd name="T59" fmla="*/ 26 h 772"/>
                  <a:gd name="T60" fmla="*/ 18 w 871"/>
                  <a:gd name="T61" fmla="*/ 27 h 772"/>
                  <a:gd name="T62" fmla="*/ 16 w 871"/>
                  <a:gd name="T63" fmla="*/ 268 h 772"/>
                  <a:gd name="T64" fmla="*/ 26 w 871"/>
                  <a:gd name="T65" fmla="*/ 268 h 772"/>
                  <a:gd name="T66" fmla="*/ 26 w 871"/>
                  <a:gd name="T67" fmla="*/ 270 h 772"/>
                  <a:gd name="T68" fmla="*/ 26 w 871"/>
                  <a:gd name="T69" fmla="*/ 277 h 772"/>
                  <a:gd name="T70" fmla="*/ 27 w 871"/>
                  <a:gd name="T71" fmla="*/ 336 h 772"/>
                  <a:gd name="T72" fmla="*/ 26 w 871"/>
                  <a:gd name="T73" fmla="*/ 358 h 772"/>
                  <a:gd name="T74" fmla="*/ 27 w 871"/>
                  <a:gd name="T75" fmla="*/ 383 h 772"/>
                  <a:gd name="T76" fmla="*/ 27 w 871"/>
                  <a:gd name="T77" fmla="*/ 407 h 772"/>
                  <a:gd name="T78" fmla="*/ 27 w 871"/>
                  <a:gd name="T79" fmla="*/ 434 h 772"/>
                  <a:gd name="T80" fmla="*/ 27 w 871"/>
                  <a:gd name="T81" fmla="*/ 521 h 772"/>
                  <a:gd name="T82" fmla="*/ 4 w 871"/>
                  <a:gd name="T83" fmla="*/ 522 h 772"/>
                  <a:gd name="T84" fmla="*/ 4 w 871"/>
                  <a:gd name="T85" fmla="*/ 524 h 772"/>
                  <a:gd name="T86" fmla="*/ 4 w 871"/>
                  <a:gd name="T87" fmla="*/ 536 h 772"/>
                  <a:gd name="T88" fmla="*/ 4 w 871"/>
                  <a:gd name="T89" fmla="*/ 540 h 772"/>
                  <a:gd name="T90" fmla="*/ 4 w 871"/>
                  <a:gd name="T91" fmla="*/ 580 h 772"/>
                  <a:gd name="T92" fmla="*/ 3 w 871"/>
                  <a:gd name="T93" fmla="*/ 592 h 772"/>
                  <a:gd name="T94" fmla="*/ 3 w 871"/>
                  <a:gd name="T95" fmla="*/ 595 h 772"/>
                  <a:gd name="T96" fmla="*/ 3 w 871"/>
                  <a:gd name="T97" fmla="*/ 609 h 772"/>
                  <a:gd name="T98" fmla="*/ 0 w 871"/>
                  <a:gd name="T99" fmla="*/ 768 h 772"/>
                  <a:gd name="T100" fmla="*/ 14 w 871"/>
                  <a:gd name="T101" fmla="*/ 76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1" h="772">
                    <a:moveTo>
                      <a:pt x="14" y="768"/>
                    </a:moveTo>
                    <a:lnTo>
                      <a:pt x="390" y="769"/>
                    </a:lnTo>
                    <a:lnTo>
                      <a:pt x="551" y="770"/>
                    </a:lnTo>
                    <a:lnTo>
                      <a:pt x="728" y="770"/>
                    </a:lnTo>
                    <a:lnTo>
                      <a:pt x="865" y="772"/>
                    </a:lnTo>
                    <a:lnTo>
                      <a:pt x="865" y="768"/>
                    </a:lnTo>
                    <a:lnTo>
                      <a:pt x="865" y="650"/>
                    </a:lnTo>
                    <a:lnTo>
                      <a:pt x="865" y="643"/>
                    </a:lnTo>
                    <a:lnTo>
                      <a:pt x="865" y="532"/>
                    </a:lnTo>
                    <a:lnTo>
                      <a:pt x="863" y="519"/>
                    </a:lnTo>
                    <a:lnTo>
                      <a:pt x="870" y="519"/>
                    </a:lnTo>
                    <a:lnTo>
                      <a:pt x="870" y="512"/>
                    </a:lnTo>
                    <a:lnTo>
                      <a:pt x="870" y="444"/>
                    </a:lnTo>
                    <a:lnTo>
                      <a:pt x="870" y="431"/>
                    </a:lnTo>
                    <a:lnTo>
                      <a:pt x="870" y="375"/>
                    </a:lnTo>
                    <a:lnTo>
                      <a:pt x="871" y="247"/>
                    </a:lnTo>
                    <a:lnTo>
                      <a:pt x="871" y="61"/>
                    </a:lnTo>
                    <a:lnTo>
                      <a:pt x="871" y="23"/>
                    </a:lnTo>
                    <a:lnTo>
                      <a:pt x="865" y="23"/>
                    </a:lnTo>
                    <a:lnTo>
                      <a:pt x="865" y="9"/>
                    </a:lnTo>
                    <a:lnTo>
                      <a:pt x="596" y="9"/>
                    </a:lnTo>
                    <a:lnTo>
                      <a:pt x="560" y="9"/>
                    </a:lnTo>
                    <a:lnTo>
                      <a:pt x="325" y="7"/>
                    </a:lnTo>
                    <a:lnTo>
                      <a:pt x="256" y="9"/>
                    </a:lnTo>
                    <a:lnTo>
                      <a:pt x="256" y="3"/>
                    </a:lnTo>
                    <a:lnTo>
                      <a:pt x="118" y="0"/>
                    </a:lnTo>
                    <a:lnTo>
                      <a:pt x="7" y="2"/>
                    </a:lnTo>
                    <a:lnTo>
                      <a:pt x="8" y="3"/>
                    </a:lnTo>
                    <a:lnTo>
                      <a:pt x="7" y="26"/>
                    </a:lnTo>
                    <a:lnTo>
                      <a:pt x="18" y="26"/>
                    </a:lnTo>
                    <a:lnTo>
                      <a:pt x="18" y="27"/>
                    </a:lnTo>
                    <a:lnTo>
                      <a:pt x="16" y="268"/>
                    </a:lnTo>
                    <a:lnTo>
                      <a:pt x="26" y="268"/>
                    </a:lnTo>
                    <a:lnTo>
                      <a:pt x="26" y="270"/>
                    </a:lnTo>
                    <a:lnTo>
                      <a:pt x="26" y="277"/>
                    </a:lnTo>
                    <a:lnTo>
                      <a:pt x="27" y="336"/>
                    </a:lnTo>
                    <a:lnTo>
                      <a:pt x="26" y="358"/>
                    </a:lnTo>
                    <a:lnTo>
                      <a:pt x="27" y="383"/>
                    </a:lnTo>
                    <a:lnTo>
                      <a:pt x="27" y="407"/>
                    </a:lnTo>
                    <a:lnTo>
                      <a:pt x="27" y="434"/>
                    </a:lnTo>
                    <a:lnTo>
                      <a:pt x="27" y="521"/>
                    </a:lnTo>
                    <a:lnTo>
                      <a:pt x="4" y="522"/>
                    </a:lnTo>
                    <a:lnTo>
                      <a:pt x="4" y="524"/>
                    </a:lnTo>
                    <a:lnTo>
                      <a:pt x="4" y="536"/>
                    </a:lnTo>
                    <a:lnTo>
                      <a:pt x="4" y="540"/>
                    </a:lnTo>
                    <a:lnTo>
                      <a:pt x="4" y="580"/>
                    </a:lnTo>
                    <a:lnTo>
                      <a:pt x="3" y="592"/>
                    </a:lnTo>
                    <a:lnTo>
                      <a:pt x="3" y="595"/>
                    </a:lnTo>
                    <a:lnTo>
                      <a:pt x="3" y="609"/>
                    </a:lnTo>
                    <a:lnTo>
                      <a:pt x="0" y="768"/>
                    </a:lnTo>
                    <a:lnTo>
                      <a:pt x="14" y="768"/>
                    </a:lnTo>
                    <a:close/>
                  </a:path>
                </a:pathLst>
              </a:custGeom>
              <a:solidFill>
                <a:srgbClr val="BC7A2B"/>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7" name="Freeform 220">
                <a:extLst>
                  <a:ext uri="{FF2B5EF4-FFF2-40B4-BE49-F238E27FC236}">
                    <a16:creationId xmlns:a16="http://schemas.microsoft.com/office/drawing/2014/main" id="{C29C60B2-173A-4AB0-08EA-E7278A521D3A}"/>
                  </a:ext>
                </a:extLst>
              </p:cNvPr>
              <p:cNvSpPr>
                <a:spLocks/>
              </p:cNvSpPr>
              <p:nvPr/>
            </p:nvSpPr>
            <p:spPr bwMode="auto">
              <a:xfrm>
                <a:off x="2055385" y="1829006"/>
                <a:ext cx="1145389" cy="796792"/>
              </a:xfrm>
              <a:custGeom>
                <a:avLst/>
                <a:gdLst>
                  <a:gd name="T0" fmla="*/ 741 w 874"/>
                  <a:gd name="T1" fmla="*/ 328 h 608"/>
                  <a:gd name="T2" fmla="*/ 759 w 874"/>
                  <a:gd name="T3" fmla="*/ 341 h 608"/>
                  <a:gd name="T4" fmla="*/ 775 w 874"/>
                  <a:gd name="T5" fmla="*/ 361 h 608"/>
                  <a:gd name="T6" fmla="*/ 774 w 874"/>
                  <a:gd name="T7" fmla="*/ 377 h 608"/>
                  <a:gd name="T8" fmla="*/ 788 w 874"/>
                  <a:gd name="T9" fmla="*/ 394 h 608"/>
                  <a:gd name="T10" fmla="*/ 811 w 874"/>
                  <a:gd name="T11" fmla="*/ 397 h 608"/>
                  <a:gd name="T12" fmla="*/ 836 w 874"/>
                  <a:gd name="T13" fmla="*/ 397 h 608"/>
                  <a:gd name="T14" fmla="*/ 839 w 874"/>
                  <a:gd name="T15" fmla="*/ 424 h 608"/>
                  <a:gd name="T16" fmla="*/ 851 w 874"/>
                  <a:gd name="T17" fmla="*/ 434 h 608"/>
                  <a:gd name="T18" fmla="*/ 855 w 874"/>
                  <a:gd name="T19" fmla="*/ 446 h 608"/>
                  <a:gd name="T20" fmla="*/ 862 w 874"/>
                  <a:gd name="T21" fmla="*/ 464 h 608"/>
                  <a:gd name="T22" fmla="*/ 854 w 874"/>
                  <a:gd name="T23" fmla="*/ 477 h 608"/>
                  <a:gd name="T24" fmla="*/ 873 w 874"/>
                  <a:gd name="T25" fmla="*/ 494 h 608"/>
                  <a:gd name="T26" fmla="*/ 754 w 874"/>
                  <a:gd name="T27" fmla="*/ 606 h 608"/>
                  <a:gd name="T28" fmla="*/ 484 w 874"/>
                  <a:gd name="T29" fmla="*/ 603 h 608"/>
                  <a:gd name="T30" fmla="*/ 40 w 874"/>
                  <a:gd name="T31" fmla="*/ 600 h 608"/>
                  <a:gd name="T32" fmla="*/ 28 w 874"/>
                  <a:gd name="T33" fmla="*/ 342 h 608"/>
                  <a:gd name="T34" fmla="*/ 18 w 874"/>
                  <a:gd name="T35" fmla="*/ 299 h 608"/>
                  <a:gd name="T36" fmla="*/ 18 w 874"/>
                  <a:gd name="T37" fmla="*/ 243 h 608"/>
                  <a:gd name="T38" fmla="*/ 17 w 874"/>
                  <a:gd name="T39" fmla="*/ 157 h 608"/>
                  <a:gd name="T40" fmla="*/ 15 w 874"/>
                  <a:gd name="T41" fmla="*/ 100 h 608"/>
                  <a:gd name="T42" fmla="*/ 0 w 874"/>
                  <a:gd name="T43" fmla="*/ 51 h 608"/>
                  <a:gd name="T44" fmla="*/ 94 w 874"/>
                  <a:gd name="T45" fmla="*/ 2 h 608"/>
                  <a:gd name="T46" fmla="*/ 432 w 874"/>
                  <a:gd name="T47" fmla="*/ 2 h 608"/>
                  <a:gd name="T48" fmla="*/ 440 w 874"/>
                  <a:gd name="T49" fmla="*/ 27 h 608"/>
                  <a:gd name="T50" fmla="*/ 441 w 874"/>
                  <a:gd name="T51" fmla="*/ 46 h 608"/>
                  <a:gd name="T52" fmla="*/ 455 w 874"/>
                  <a:gd name="T53" fmla="*/ 66 h 608"/>
                  <a:gd name="T54" fmla="*/ 450 w 874"/>
                  <a:gd name="T55" fmla="*/ 87 h 608"/>
                  <a:gd name="T56" fmla="*/ 465 w 874"/>
                  <a:gd name="T57" fmla="*/ 105 h 608"/>
                  <a:gd name="T58" fmla="*/ 466 w 874"/>
                  <a:gd name="T59" fmla="*/ 146 h 608"/>
                  <a:gd name="T60" fmla="*/ 503 w 874"/>
                  <a:gd name="T61" fmla="*/ 161 h 608"/>
                  <a:gd name="T62" fmla="*/ 509 w 874"/>
                  <a:gd name="T63" fmla="*/ 185 h 608"/>
                  <a:gd name="T64" fmla="*/ 519 w 874"/>
                  <a:gd name="T65" fmla="*/ 201 h 608"/>
                  <a:gd name="T66" fmla="*/ 550 w 874"/>
                  <a:gd name="T67" fmla="*/ 209 h 608"/>
                  <a:gd name="T68" fmla="*/ 557 w 874"/>
                  <a:gd name="T69" fmla="*/ 222 h 608"/>
                  <a:gd name="T70" fmla="*/ 570 w 874"/>
                  <a:gd name="T71" fmla="*/ 230 h 608"/>
                  <a:gd name="T72" fmla="*/ 601 w 874"/>
                  <a:gd name="T73" fmla="*/ 223 h 608"/>
                  <a:gd name="T74" fmla="*/ 623 w 874"/>
                  <a:gd name="T75" fmla="*/ 230 h 608"/>
                  <a:gd name="T76" fmla="*/ 639 w 874"/>
                  <a:gd name="T77" fmla="*/ 241 h 608"/>
                  <a:gd name="T78" fmla="*/ 641 w 874"/>
                  <a:gd name="T79" fmla="*/ 250 h 608"/>
                  <a:gd name="T80" fmla="*/ 640 w 874"/>
                  <a:gd name="T81" fmla="*/ 264 h 608"/>
                  <a:gd name="T82" fmla="*/ 658 w 874"/>
                  <a:gd name="T83" fmla="*/ 264 h 608"/>
                  <a:gd name="T84" fmla="*/ 668 w 874"/>
                  <a:gd name="T85" fmla="*/ 281 h 608"/>
                  <a:gd name="T86" fmla="*/ 697 w 874"/>
                  <a:gd name="T87" fmla="*/ 284 h 608"/>
                  <a:gd name="T88" fmla="*/ 705 w 874"/>
                  <a:gd name="T89" fmla="*/ 289 h 608"/>
                  <a:gd name="T90" fmla="*/ 728 w 874"/>
                  <a:gd name="T91" fmla="*/ 296 h 608"/>
                  <a:gd name="T92" fmla="*/ 735 w 874"/>
                  <a:gd name="T93" fmla="*/ 32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4" h="608">
                    <a:moveTo>
                      <a:pt x="735" y="320"/>
                    </a:moveTo>
                    <a:lnTo>
                      <a:pt x="737" y="324"/>
                    </a:lnTo>
                    <a:lnTo>
                      <a:pt x="741" y="328"/>
                    </a:lnTo>
                    <a:lnTo>
                      <a:pt x="749" y="330"/>
                    </a:lnTo>
                    <a:lnTo>
                      <a:pt x="753" y="331"/>
                    </a:lnTo>
                    <a:lnTo>
                      <a:pt x="759" y="341"/>
                    </a:lnTo>
                    <a:lnTo>
                      <a:pt x="759" y="347"/>
                    </a:lnTo>
                    <a:lnTo>
                      <a:pt x="764" y="352"/>
                    </a:lnTo>
                    <a:lnTo>
                      <a:pt x="775" y="361"/>
                    </a:lnTo>
                    <a:lnTo>
                      <a:pt x="777" y="363"/>
                    </a:lnTo>
                    <a:lnTo>
                      <a:pt x="775" y="369"/>
                    </a:lnTo>
                    <a:lnTo>
                      <a:pt x="774" y="377"/>
                    </a:lnTo>
                    <a:lnTo>
                      <a:pt x="774" y="384"/>
                    </a:lnTo>
                    <a:lnTo>
                      <a:pt x="778" y="390"/>
                    </a:lnTo>
                    <a:lnTo>
                      <a:pt x="788" y="394"/>
                    </a:lnTo>
                    <a:lnTo>
                      <a:pt x="792" y="397"/>
                    </a:lnTo>
                    <a:lnTo>
                      <a:pt x="800" y="399"/>
                    </a:lnTo>
                    <a:lnTo>
                      <a:pt x="811" y="397"/>
                    </a:lnTo>
                    <a:lnTo>
                      <a:pt x="825" y="392"/>
                    </a:lnTo>
                    <a:lnTo>
                      <a:pt x="829" y="396"/>
                    </a:lnTo>
                    <a:lnTo>
                      <a:pt x="836" y="397"/>
                    </a:lnTo>
                    <a:lnTo>
                      <a:pt x="839" y="401"/>
                    </a:lnTo>
                    <a:lnTo>
                      <a:pt x="839" y="407"/>
                    </a:lnTo>
                    <a:lnTo>
                      <a:pt x="839" y="424"/>
                    </a:lnTo>
                    <a:lnTo>
                      <a:pt x="841" y="432"/>
                    </a:lnTo>
                    <a:lnTo>
                      <a:pt x="847" y="434"/>
                    </a:lnTo>
                    <a:lnTo>
                      <a:pt x="851" y="434"/>
                    </a:lnTo>
                    <a:lnTo>
                      <a:pt x="857" y="435"/>
                    </a:lnTo>
                    <a:lnTo>
                      <a:pt x="857" y="439"/>
                    </a:lnTo>
                    <a:lnTo>
                      <a:pt x="855" y="446"/>
                    </a:lnTo>
                    <a:lnTo>
                      <a:pt x="861" y="455"/>
                    </a:lnTo>
                    <a:lnTo>
                      <a:pt x="862" y="459"/>
                    </a:lnTo>
                    <a:lnTo>
                      <a:pt x="862" y="464"/>
                    </a:lnTo>
                    <a:lnTo>
                      <a:pt x="857" y="470"/>
                    </a:lnTo>
                    <a:lnTo>
                      <a:pt x="854" y="474"/>
                    </a:lnTo>
                    <a:lnTo>
                      <a:pt x="854" y="477"/>
                    </a:lnTo>
                    <a:lnTo>
                      <a:pt x="854" y="483"/>
                    </a:lnTo>
                    <a:lnTo>
                      <a:pt x="859" y="485"/>
                    </a:lnTo>
                    <a:lnTo>
                      <a:pt x="873" y="494"/>
                    </a:lnTo>
                    <a:lnTo>
                      <a:pt x="874" y="546"/>
                    </a:lnTo>
                    <a:lnTo>
                      <a:pt x="874" y="608"/>
                    </a:lnTo>
                    <a:lnTo>
                      <a:pt x="754" y="606"/>
                    </a:lnTo>
                    <a:lnTo>
                      <a:pt x="559" y="603"/>
                    </a:lnTo>
                    <a:lnTo>
                      <a:pt x="555" y="605"/>
                    </a:lnTo>
                    <a:lnTo>
                      <a:pt x="484" y="603"/>
                    </a:lnTo>
                    <a:lnTo>
                      <a:pt x="422" y="603"/>
                    </a:lnTo>
                    <a:lnTo>
                      <a:pt x="133" y="600"/>
                    </a:lnTo>
                    <a:lnTo>
                      <a:pt x="40" y="600"/>
                    </a:lnTo>
                    <a:lnTo>
                      <a:pt x="28" y="600"/>
                    </a:lnTo>
                    <a:lnTo>
                      <a:pt x="28" y="344"/>
                    </a:lnTo>
                    <a:lnTo>
                      <a:pt x="28" y="342"/>
                    </a:lnTo>
                    <a:lnTo>
                      <a:pt x="19" y="341"/>
                    </a:lnTo>
                    <a:lnTo>
                      <a:pt x="19" y="335"/>
                    </a:lnTo>
                    <a:lnTo>
                      <a:pt x="18" y="299"/>
                    </a:lnTo>
                    <a:lnTo>
                      <a:pt x="18" y="292"/>
                    </a:lnTo>
                    <a:lnTo>
                      <a:pt x="18" y="250"/>
                    </a:lnTo>
                    <a:lnTo>
                      <a:pt x="18" y="243"/>
                    </a:lnTo>
                    <a:lnTo>
                      <a:pt x="17" y="206"/>
                    </a:lnTo>
                    <a:lnTo>
                      <a:pt x="18" y="201"/>
                    </a:lnTo>
                    <a:lnTo>
                      <a:pt x="17" y="157"/>
                    </a:lnTo>
                    <a:lnTo>
                      <a:pt x="17" y="150"/>
                    </a:lnTo>
                    <a:lnTo>
                      <a:pt x="15" y="101"/>
                    </a:lnTo>
                    <a:lnTo>
                      <a:pt x="15" y="100"/>
                    </a:lnTo>
                    <a:lnTo>
                      <a:pt x="0" y="100"/>
                    </a:lnTo>
                    <a:lnTo>
                      <a:pt x="0" y="63"/>
                    </a:lnTo>
                    <a:lnTo>
                      <a:pt x="0" y="51"/>
                    </a:lnTo>
                    <a:lnTo>
                      <a:pt x="0" y="44"/>
                    </a:lnTo>
                    <a:lnTo>
                      <a:pt x="0" y="3"/>
                    </a:lnTo>
                    <a:lnTo>
                      <a:pt x="94" y="2"/>
                    </a:lnTo>
                    <a:lnTo>
                      <a:pt x="215" y="2"/>
                    </a:lnTo>
                    <a:lnTo>
                      <a:pt x="344" y="0"/>
                    </a:lnTo>
                    <a:lnTo>
                      <a:pt x="432" y="2"/>
                    </a:lnTo>
                    <a:lnTo>
                      <a:pt x="439" y="11"/>
                    </a:lnTo>
                    <a:lnTo>
                      <a:pt x="440" y="16"/>
                    </a:lnTo>
                    <a:lnTo>
                      <a:pt x="440" y="27"/>
                    </a:lnTo>
                    <a:lnTo>
                      <a:pt x="440" y="38"/>
                    </a:lnTo>
                    <a:lnTo>
                      <a:pt x="440" y="41"/>
                    </a:lnTo>
                    <a:lnTo>
                      <a:pt x="441" y="46"/>
                    </a:lnTo>
                    <a:lnTo>
                      <a:pt x="448" y="51"/>
                    </a:lnTo>
                    <a:lnTo>
                      <a:pt x="454" y="59"/>
                    </a:lnTo>
                    <a:lnTo>
                      <a:pt x="455" y="66"/>
                    </a:lnTo>
                    <a:lnTo>
                      <a:pt x="454" y="72"/>
                    </a:lnTo>
                    <a:lnTo>
                      <a:pt x="450" y="80"/>
                    </a:lnTo>
                    <a:lnTo>
                      <a:pt x="450" y="87"/>
                    </a:lnTo>
                    <a:lnTo>
                      <a:pt x="452" y="94"/>
                    </a:lnTo>
                    <a:lnTo>
                      <a:pt x="458" y="98"/>
                    </a:lnTo>
                    <a:lnTo>
                      <a:pt x="465" y="105"/>
                    </a:lnTo>
                    <a:lnTo>
                      <a:pt x="473" y="129"/>
                    </a:lnTo>
                    <a:lnTo>
                      <a:pt x="473" y="135"/>
                    </a:lnTo>
                    <a:lnTo>
                      <a:pt x="466" y="146"/>
                    </a:lnTo>
                    <a:lnTo>
                      <a:pt x="468" y="153"/>
                    </a:lnTo>
                    <a:lnTo>
                      <a:pt x="490" y="161"/>
                    </a:lnTo>
                    <a:lnTo>
                      <a:pt x="503" y="161"/>
                    </a:lnTo>
                    <a:lnTo>
                      <a:pt x="512" y="167"/>
                    </a:lnTo>
                    <a:lnTo>
                      <a:pt x="513" y="171"/>
                    </a:lnTo>
                    <a:lnTo>
                      <a:pt x="509" y="185"/>
                    </a:lnTo>
                    <a:lnTo>
                      <a:pt x="510" y="190"/>
                    </a:lnTo>
                    <a:lnTo>
                      <a:pt x="510" y="194"/>
                    </a:lnTo>
                    <a:lnTo>
                      <a:pt x="519" y="201"/>
                    </a:lnTo>
                    <a:lnTo>
                      <a:pt x="523" y="204"/>
                    </a:lnTo>
                    <a:lnTo>
                      <a:pt x="539" y="208"/>
                    </a:lnTo>
                    <a:lnTo>
                      <a:pt x="550" y="209"/>
                    </a:lnTo>
                    <a:lnTo>
                      <a:pt x="556" y="211"/>
                    </a:lnTo>
                    <a:lnTo>
                      <a:pt x="557" y="215"/>
                    </a:lnTo>
                    <a:lnTo>
                      <a:pt x="557" y="222"/>
                    </a:lnTo>
                    <a:lnTo>
                      <a:pt x="559" y="229"/>
                    </a:lnTo>
                    <a:lnTo>
                      <a:pt x="563" y="232"/>
                    </a:lnTo>
                    <a:lnTo>
                      <a:pt x="570" y="230"/>
                    </a:lnTo>
                    <a:lnTo>
                      <a:pt x="579" y="223"/>
                    </a:lnTo>
                    <a:lnTo>
                      <a:pt x="595" y="222"/>
                    </a:lnTo>
                    <a:lnTo>
                      <a:pt x="601" y="223"/>
                    </a:lnTo>
                    <a:lnTo>
                      <a:pt x="607" y="226"/>
                    </a:lnTo>
                    <a:lnTo>
                      <a:pt x="610" y="229"/>
                    </a:lnTo>
                    <a:lnTo>
                      <a:pt x="623" y="230"/>
                    </a:lnTo>
                    <a:lnTo>
                      <a:pt x="628" y="232"/>
                    </a:lnTo>
                    <a:lnTo>
                      <a:pt x="632" y="240"/>
                    </a:lnTo>
                    <a:lnTo>
                      <a:pt x="639" y="241"/>
                    </a:lnTo>
                    <a:lnTo>
                      <a:pt x="643" y="243"/>
                    </a:lnTo>
                    <a:lnTo>
                      <a:pt x="644" y="246"/>
                    </a:lnTo>
                    <a:lnTo>
                      <a:pt x="641" y="250"/>
                    </a:lnTo>
                    <a:lnTo>
                      <a:pt x="640" y="257"/>
                    </a:lnTo>
                    <a:lnTo>
                      <a:pt x="640" y="260"/>
                    </a:lnTo>
                    <a:lnTo>
                      <a:pt x="640" y="264"/>
                    </a:lnTo>
                    <a:lnTo>
                      <a:pt x="646" y="265"/>
                    </a:lnTo>
                    <a:lnTo>
                      <a:pt x="652" y="265"/>
                    </a:lnTo>
                    <a:lnTo>
                      <a:pt x="658" y="264"/>
                    </a:lnTo>
                    <a:lnTo>
                      <a:pt x="663" y="262"/>
                    </a:lnTo>
                    <a:lnTo>
                      <a:pt x="666" y="269"/>
                    </a:lnTo>
                    <a:lnTo>
                      <a:pt x="668" y="281"/>
                    </a:lnTo>
                    <a:lnTo>
                      <a:pt x="673" y="285"/>
                    </a:lnTo>
                    <a:lnTo>
                      <a:pt x="683" y="286"/>
                    </a:lnTo>
                    <a:lnTo>
                      <a:pt x="697" y="284"/>
                    </a:lnTo>
                    <a:lnTo>
                      <a:pt x="703" y="284"/>
                    </a:lnTo>
                    <a:lnTo>
                      <a:pt x="705" y="288"/>
                    </a:lnTo>
                    <a:lnTo>
                      <a:pt x="705" y="289"/>
                    </a:lnTo>
                    <a:lnTo>
                      <a:pt x="705" y="292"/>
                    </a:lnTo>
                    <a:lnTo>
                      <a:pt x="712" y="293"/>
                    </a:lnTo>
                    <a:lnTo>
                      <a:pt x="728" y="296"/>
                    </a:lnTo>
                    <a:lnTo>
                      <a:pt x="731" y="300"/>
                    </a:lnTo>
                    <a:lnTo>
                      <a:pt x="732" y="307"/>
                    </a:lnTo>
                    <a:lnTo>
                      <a:pt x="735" y="320"/>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8" name="Freeform 221">
                <a:extLst>
                  <a:ext uri="{FF2B5EF4-FFF2-40B4-BE49-F238E27FC236}">
                    <a16:creationId xmlns:a16="http://schemas.microsoft.com/office/drawing/2014/main" id="{69D81632-649A-94E1-3ADE-CB312D1F5D8C}"/>
                  </a:ext>
                </a:extLst>
              </p:cNvPr>
              <p:cNvSpPr>
                <a:spLocks/>
              </p:cNvSpPr>
              <p:nvPr/>
            </p:nvSpPr>
            <p:spPr bwMode="auto">
              <a:xfrm>
                <a:off x="4019843" y="3244586"/>
                <a:ext cx="914738" cy="1138837"/>
              </a:xfrm>
              <a:custGeom>
                <a:avLst/>
                <a:gdLst>
                  <a:gd name="T0" fmla="*/ 310 w 698"/>
                  <a:gd name="T1" fmla="*/ 1 h 869"/>
                  <a:gd name="T2" fmla="*/ 2 w 698"/>
                  <a:gd name="T3" fmla="*/ 4 h 869"/>
                  <a:gd name="T4" fmla="*/ 8 w 698"/>
                  <a:gd name="T5" fmla="*/ 18 h 869"/>
                  <a:gd name="T6" fmla="*/ 8 w 698"/>
                  <a:gd name="T7" fmla="*/ 242 h 869"/>
                  <a:gd name="T8" fmla="*/ 7 w 698"/>
                  <a:gd name="T9" fmla="*/ 426 h 869"/>
                  <a:gd name="T10" fmla="*/ 7 w 698"/>
                  <a:gd name="T11" fmla="*/ 507 h 869"/>
                  <a:gd name="T12" fmla="*/ 0 w 698"/>
                  <a:gd name="T13" fmla="*/ 514 h 869"/>
                  <a:gd name="T14" fmla="*/ 2 w 698"/>
                  <a:gd name="T15" fmla="*/ 638 h 869"/>
                  <a:gd name="T16" fmla="*/ 2 w 698"/>
                  <a:gd name="T17" fmla="*/ 763 h 869"/>
                  <a:gd name="T18" fmla="*/ 117 w 698"/>
                  <a:gd name="T19" fmla="*/ 768 h 869"/>
                  <a:gd name="T20" fmla="*/ 313 w 698"/>
                  <a:gd name="T21" fmla="*/ 775 h 869"/>
                  <a:gd name="T22" fmla="*/ 299 w 698"/>
                  <a:gd name="T23" fmla="*/ 789 h 869"/>
                  <a:gd name="T24" fmla="*/ 279 w 698"/>
                  <a:gd name="T25" fmla="*/ 810 h 869"/>
                  <a:gd name="T26" fmla="*/ 279 w 698"/>
                  <a:gd name="T27" fmla="*/ 858 h 869"/>
                  <a:gd name="T28" fmla="*/ 290 w 698"/>
                  <a:gd name="T29" fmla="*/ 866 h 869"/>
                  <a:gd name="T30" fmla="*/ 331 w 698"/>
                  <a:gd name="T31" fmla="*/ 869 h 869"/>
                  <a:gd name="T32" fmla="*/ 415 w 698"/>
                  <a:gd name="T33" fmla="*/ 847 h 869"/>
                  <a:gd name="T34" fmla="*/ 425 w 698"/>
                  <a:gd name="T35" fmla="*/ 809 h 869"/>
                  <a:gd name="T36" fmla="*/ 432 w 698"/>
                  <a:gd name="T37" fmla="*/ 806 h 869"/>
                  <a:gd name="T38" fmla="*/ 430 w 698"/>
                  <a:gd name="T39" fmla="*/ 786 h 869"/>
                  <a:gd name="T40" fmla="*/ 436 w 698"/>
                  <a:gd name="T41" fmla="*/ 777 h 869"/>
                  <a:gd name="T42" fmla="*/ 444 w 698"/>
                  <a:gd name="T43" fmla="*/ 771 h 869"/>
                  <a:gd name="T44" fmla="*/ 469 w 698"/>
                  <a:gd name="T45" fmla="*/ 652 h 869"/>
                  <a:gd name="T46" fmla="*/ 470 w 698"/>
                  <a:gd name="T47" fmla="*/ 642 h 869"/>
                  <a:gd name="T48" fmla="*/ 698 w 698"/>
                  <a:gd name="T49" fmla="*/ 607 h 869"/>
                  <a:gd name="T50" fmla="*/ 698 w 698"/>
                  <a:gd name="T51" fmla="*/ 594 h 869"/>
                  <a:gd name="T52" fmla="*/ 698 w 698"/>
                  <a:gd name="T53" fmla="*/ 521 h 869"/>
                  <a:gd name="T54" fmla="*/ 698 w 698"/>
                  <a:gd name="T55" fmla="*/ 499 h 869"/>
                  <a:gd name="T56" fmla="*/ 698 w 698"/>
                  <a:gd name="T57" fmla="*/ 404 h 869"/>
                  <a:gd name="T58" fmla="*/ 697 w 698"/>
                  <a:gd name="T59" fmla="*/ 239 h 869"/>
                  <a:gd name="T60" fmla="*/ 697 w 698"/>
                  <a:gd name="T61" fmla="*/ 195 h 869"/>
                  <a:gd name="T62" fmla="*/ 697 w 698"/>
                  <a:gd name="T63" fmla="*/ 158 h 869"/>
                  <a:gd name="T64" fmla="*/ 697 w 698"/>
                  <a:gd name="T65" fmla="*/ 126 h 869"/>
                  <a:gd name="T66" fmla="*/ 697 w 698"/>
                  <a:gd name="T67" fmla="*/ 82 h 869"/>
                  <a:gd name="T68" fmla="*/ 698 w 698"/>
                  <a:gd name="T69" fmla="*/ 19 h 869"/>
                  <a:gd name="T70" fmla="*/ 690 w 698"/>
                  <a:gd name="T71" fmla="*/ 2 h 869"/>
                  <a:gd name="T72" fmla="*/ 590 w 698"/>
                  <a:gd name="T73" fmla="*/ 0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8" h="869">
                    <a:moveTo>
                      <a:pt x="590" y="0"/>
                    </a:moveTo>
                    <a:lnTo>
                      <a:pt x="310" y="1"/>
                    </a:lnTo>
                    <a:lnTo>
                      <a:pt x="33" y="4"/>
                    </a:lnTo>
                    <a:lnTo>
                      <a:pt x="2" y="4"/>
                    </a:lnTo>
                    <a:lnTo>
                      <a:pt x="2" y="18"/>
                    </a:lnTo>
                    <a:lnTo>
                      <a:pt x="8" y="18"/>
                    </a:lnTo>
                    <a:lnTo>
                      <a:pt x="8" y="56"/>
                    </a:lnTo>
                    <a:lnTo>
                      <a:pt x="8" y="242"/>
                    </a:lnTo>
                    <a:lnTo>
                      <a:pt x="7" y="370"/>
                    </a:lnTo>
                    <a:lnTo>
                      <a:pt x="7" y="426"/>
                    </a:lnTo>
                    <a:lnTo>
                      <a:pt x="7" y="439"/>
                    </a:lnTo>
                    <a:lnTo>
                      <a:pt x="7" y="507"/>
                    </a:lnTo>
                    <a:lnTo>
                      <a:pt x="7" y="514"/>
                    </a:lnTo>
                    <a:lnTo>
                      <a:pt x="0" y="514"/>
                    </a:lnTo>
                    <a:lnTo>
                      <a:pt x="2" y="527"/>
                    </a:lnTo>
                    <a:lnTo>
                      <a:pt x="2" y="638"/>
                    </a:lnTo>
                    <a:lnTo>
                      <a:pt x="2" y="645"/>
                    </a:lnTo>
                    <a:lnTo>
                      <a:pt x="2" y="763"/>
                    </a:lnTo>
                    <a:lnTo>
                      <a:pt x="2" y="767"/>
                    </a:lnTo>
                    <a:lnTo>
                      <a:pt x="117" y="768"/>
                    </a:lnTo>
                    <a:lnTo>
                      <a:pt x="312" y="770"/>
                    </a:lnTo>
                    <a:lnTo>
                      <a:pt x="313" y="775"/>
                    </a:lnTo>
                    <a:lnTo>
                      <a:pt x="312" y="788"/>
                    </a:lnTo>
                    <a:lnTo>
                      <a:pt x="299" y="789"/>
                    </a:lnTo>
                    <a:lnTo>
                      <a:pt x="299" y="809"/>
                    </a:lnTo>
                    <a:lnTo>
                      <a:pt x="279" y="810"/>
                    </a:lnTo>
                    <a:lnTo>
                      <a:pt x="279" y="844"/>
                    </a:lnTo>
                    <a:lnTo>
                      <a:pt x="279" y="858"/>
                    </a:lnTo>
                    <a:lnTo>
                      <a:pt x="288" y="858"/>
                    </a:lnTo>
                    <a:lnTo>
                      <a:pt x="290" y="866"/>
                    </a:lnTo>
                    <a:lnTo>
                      <a:pt x="331" y="868"/>
                    </a:lnTo>
                    <a:lnTo>
                      <a:pt x="331" y="869"/>
                    </a:lnTo>
                    <a:lnTo>
                      <a:pt x="415" y="869"/>
                    </a:lnTo>
                    <a:lnTo>
                      <a:pt x="415" y="847"/>
                    </a:lnTo>
                    <a:lnTo>
                      <a:pt x="426" y="847"/>
                    </a:lnTo>
                    <a:lnTo>
                      <a:pt x="425" y="809"/>
                    </a:lnTo>
                    <a:lnTo>
                      <a:pt x="425" y="806"/>
                    </a:lnTo>
                    <a:lnTo>
                      <a:pt x="432" y="806"/>
                    </a:lnTo>
                    <a:lnTo>
                      <a:pt x="430" y="791"/>
                    </a:lnTo>
                    <a:lnTo>
                      <a:pt x="430" y="786"/>
                    </a:lnTo>
                    <a:lnTo>
                      <a:pt x="437" y="786"/>
                    </a:lnTo>
                    <a:lnTo>
                      <a:pt x="436" y="777"/>
                    </a:lnTo>
                    <a:lnTo>
                      <a:pt x="443" y="777"/>
                    </a:lnTo>
                    <a:lnTo>
                      <a:pt x="444" y="771"/>
                    </a:lnTo>
                    <a:lnTo>
                      <a:pt x="469" y="771"/>
                    </a:lnTo>
                    <a:lnTo>
                      <a:pt x="469" y="652"/>
                    </a:lnTo>
                    <a:lnTo>
                      <a:pt x="469" y="642"/>
                    </a:lnTo>
                    <a:lnTo>
                      <a:pt x="470" y="642"/>
                    </a:lnTo>
                    <a:lnTo>
                      <a:pt x="698" y="639"/>
                    </a:lnTo>
                    <a:lnTo>
                      <a:pt x="698" y="607"/>
                    </a:lnTo>
                    <a:lnTo>
                      <a:pt x="698" y="597"/>
                    </a:lnTo>
                    <a:lnTo>
                      <a:pt x="698" y="594"/>
                    </a:lnTo>
                    <a:lnTo>
                      <a:pt x="698" y="534"/>
                    </a:lnTo>
                    <a:lnTo>
                      <a:pt x="698" y="521"/>
                    </a:lnTo>
                    <a:lnTo>
                      <a:pt x="698" y="512"/>
                    </a:lnTo>
                    <a:lnTo>
                      <a:pt x="698" y="499"/>
                    </a:lnTo>
                    <a:lnTo>
                      <a:pt x="697" y="426"/>
                    </a:lnTo>
                    <a:lnTo>
                      <a:pt x="698" y="404"/>
                    </a:lnTo>
                    <a:lnTo>
                      <a:pt x="697" y="394"/>
                    </a:lnTo>
                    <a:lnTo>
                      <a:pt x="697" y="239"/>
                    </a:lnTo>
                    <a:lnTo>
                      <a:pt x="698" y="230"/>
                    </a:lnTo>
                    <a:lnTo>
                      <a:pt x="697" y="195"/>
                    </a:lnTo>
                    <a:lnTo>
                      <a:pt x="698" y="185"/>
                    </a:lnTo>
                    <a:lnTo>
                      <a:pt x="697" y="158"/>
                    </a:lnTo>
                    <a:lnTo>
                      <a:pt x="698" y="148"/>
                    </a:lnTo>
                    <a:lnTo>
                      <a:pt x="697" y="126"/>
                    </a:lnTo>
                    <a:lnTo>
                      <a:pt x="698" y="116"/>
                    </a:lnTo>
                    <a:lnTo>
                      <a:pt x="697" y="82"/>
                    </a:lnTo>
                    <a:lnTo>
                      <a:pt x="698" y="21"/>
                    </a:lnTo>
                    <a:lnTo>
                      <a:pt x="698" y="19"/>
                    </a:lnTo>
                    <a:lnTo>
                      <a:pt x="690" y="18"/>
                    </a:lnTo>
                    <a:lnTo>
                      <a:pt x="690" y="2"/>
                    </a:lnTo>
                    <a:lnTo>
                      <a:pt x="690" y="0"/>
                    </a:lnTo>
                    <a:lnTo>
                      <a:pt x="590" y="0"/>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39" name="Freeform 222">
                <a:extLst>
                  <a:ext uri="{FF2B5EF4-FFF2-40B4-BE49-F238E27FC236}">
                    <a16:creationId xmlns:a16="http://schemas.microsoft.com/office/drawing/2014/main" id="{056E5FC3-6BF0-28E5-D87B-CB806CA12A08}"/>
                  </a:ext>
                </a:extLst>
              </p:cNvPr>
              <p:cNvSpPr>
                <a:spLocks/>
              </p:cNvSpPr>
              <p:nvPr/>
            </p:nvSpPr>
            <p:spPr bwMode="auto">
              <a:xfrm>
                <a:off x="3018613" y="2247060"/>
                <a:ext cx="1062827" cy="1005165"/>
              </a:xfrm>
              <a:custGeom>
                <a:avLst/>
                <a:gdLst>
                  <a:gd name="T0" fmla="*/ 766 w 811"/>
                  <a:gd name="T1" fmla="*/ 767 h 767"/>
                  <a:gd name="T2" fmla="*/ 461 w 811"/>
                  <a:gd name="T3" fmla="*/ 767 h 767"/>
                  <a:gd name="T4" fmla="*/ 157 w 811"/>
                  <a:gd name="T5" fmla="*/ 767 h 767"/>
                  <a:gd name="T6" fmla="*/ 159 w 811"/>
                  <a:gd name="T7" fmla="*/ 754 h 767"/>
                  <a:gd name="T8" fmla="*/ 157 w 811"/>
                  <a:gd name="T9" fmla="*/ 669 h 767"/>
                  <a:gd name="T10" fmla="*/ 157 w 811"/>
                  <a:gd name="T11" fmla="*/ 632 h 767"/>
                  <a:gd name="T12" fmla="*/ 156 w 811"/>
                  <a:gd name="T13" fmla="*/ 534 h 767"/>
                  <a:gd name="T14" fmla="*/ 150 w 811"/>
                  <a:gd name="T15" fmla="*/ 531 h 767"/>
                  <a:gd name="T16" fmla="*/ 148 w 811"/>
                  <a:gd name="T17" fmla="*/ 289 h 767"/>
                  <a:gd name="T18" fmla="*/ 139 w 811"/>
                  <a:gd name="T19" fmla="*/ 227 h 767"/>
                  <a:gd name="T20" fmla="*/ 124 w 811"/>
                  <a:gd name="T21" fmla="*/ 166 h 767"/>
                  <a:gd name="T22" fmla="*/ 119 w 811"/>
                  <a:gd name="T23" fmla="*/ 158 h 767"/>
                  <a:gd name="T24" fmla="*/ 122 w 811"/>
                  <a:gd name="T25" fmla="*/ 151 h 767"/>
                  <a:gd name="T26" fmla="*/ 127 w 811"/>
                  <a:gd name="T27" fmla="*/ 140 h 767"/>
                  <a:gd name="T28" fmla="*/ 120 w 811"/>
                  <a:gd name="T29" fmla="*/ 127 h 767"/>
                  <a:gd name="T30" fmla="*/ 122 w 811"/>
                  <a:gd name="T31" fmla="*/ 116 h 767"/>
                  <a:gd name="T32" fmla="*/ 112 w 811"/>
                  <a:gd name="T33" fmla="*/ 115 h 767"/>
                  <a:gd name="T34" fmla="*/ 104 w 811"/>
                  <a:gd name="T35" fmla="*/ 105 h 767"/>
                  <a:gd name="T36" fmla="*/ 104 w 811"/>
                  <a:gd name="T37" fmla="*/ 82 h 767"/>
                  <a:gd name="T38" fmla="*/ 94 w 811"/>
                  <a:gd name="T39" fmla="*/ 77 h 767"/>
                  <a:gd name="T40" fmla="*/ 76 w 811"/>
                  <a:gd name="T41" fmla="*/ 78 h 767"/>
                  <a:gd name="T42" fmla="*/ 57 w 811"/>
                  <a:gd name="T43" fmla="*/ 78 h 767"/>
                  <a:gd name="T44" fmla="*/ 43 w 811"/>
                  <a:gd name="T45" fmla="*/ 71 h 767"/>
                  <a:gd name="T46" fmla="*/ 39 w 811"/>
                  <a:gd name="T47" fmla="*/ 58 h 767"/>
                  <a:gd name="T48" fmla="*/ 42 w 811"/>
                  <a:gd name="T49" fmla="*/ 44 h 767"/>
                  <a:gd name="T50" fmla="*/ 29 w 811"/>
                  <a:gd name="T51" fmla="*/ 33 h 767"/>
                  <a:gd name="T52" fmla="*/ 24 w 811"/>
                  <a:gd name="T53" fmla="*/ 22 h 767"/>
                  <a:gd name="T54" fmla="*/ 14 w 811"/>
                  <a:gd name="T55" fmla="*/ 11 h 767"/>
                  <a:gd name="T56" fmla="*/ 2 w 811"/>
                  <a:gd name="T57" fmla="*/ 5 h 767"/>
                  <a:gd name="T58" fmla="*/ 15 w 811"/>
                  <a:gd name="T59" fmla="*/ 0 h 767"/>
                  <a:gd name="T60" fmla="*/ 804 w 811"/>
                  <a:gd name="T61" fmla="*/ 2 h 767"/>
                  <a:gd name="T62" fmla="*/ 799 w 811"/>
                  <a:gd name="T63" fmla="*/ 21 h 767"/>
                  <a:gd name="T64" fmla="*/ 801 w 811"/>
                  <a:gd name="T65" fmla="*/ 218 h 767"/>
                  <a:gd name="T66" fmla="*/ 801 w 811"/>
                  <a:gd name="T67" fmla="*/ 228 h 767"/>
                  <a:gd name="T68" fmla="*/ 801 w 811"/>
                  <a:gd name="T69" fmla="*/ 245 h 767"/>
                  <a:gd name="T70" fmla="*/ 810 w 811"/>
                  <a:gd name="T71" fmla="*/ 280 h 767"/>
                  <a:gd name="T72" fmla="*/ 810 w 811"/>
                  <a:gd name="T73" fmla="*/ 333 h 767"/>
                  <a:gd name="T74" fmla="*/ 810 w 811"/>
                  <a:gd name="T75" fmla="*/ 360 h 767"/>
                  <a:gd name="T76" fmla="*/ 803 w 811"/>
                  <a:gd name="T77" fmla="*/ 534 h 767"/>
                  <a:gd name="T78" fmla="*/ 799 w 811"/>
                  <a:gd name="T79" fmla="*/ 681 h 767"/>
                  <a:gd name="T80" fmla="*/ 797 w 811"/>
                  <a:gd name="T81" fmla="*/ 740 h 767"/>
                  <a:gd name="T82" fmla="*/ 797 w 811"/>
                  <a:gd name="T83"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767">
                    <a:moveTo>
                      <a:pt x="797" y="767"/>
                    </a:moveTo>
                    <a:lnTo>
                      <a:pt x="766" y="767"/>
                    </a:lnTo>
                    <a:lnTo>
                      <a:pt x="497" y="767"/>
                    </a:lnTo>
                    <a:lnTo>
                      <a:pt x="461" y="767"/>
                    </a:lnTo>
                    <a:lnTo>
                      <a:pt x="226" y="765"/>
                    </a:lnTo>
                    <a:lnTo>
                      <a:pt x="157" y="767"/>
                    </a:lnTo>
                    <a:lnTo>
                      <a:pt x="157" y="761"/>
                    </a:lnTo>
                    <a:lnTo>
                      <a:pt x="159" y="754"/>
                    </a:lnTo>
                    <a:lnTo>
                      <a:pt x="157" y="681"/>
                    </a:lnTo>
                    <a:lnTo>
                      <a:pt x="157" y="669"/>
                    </a:lnTo>
                    <a:lnTo>
                      <a:pt x="157" y="653"/>
                    </a:lnTo>
                    <a:lnTo>
                      <a:pt x="157" y="632"/>
                    </a:lnTo>
                    <a:lnTo>
                      <a:pt x="156" y="566"/>
                    </a:lnTo>
                    <a:lnTo>
                      <a:pt x="156" y="534"/>
                    </a:lnTo>
                    <a:lnTo>
                      <a:pt x="156" y="533"/>
                    </a:lnTo>
                    <a:lnTo>
                      <a:pt x="150" y="531"/>
                    </a:lnTo>
                    <a:lnTo>
                      <a:pt x="148" y="291"/>
                    </a:lnTo>
                    <a:lnTo>
                      <a:pt x="148" y="289"/>
                    </a:lnTo>
                    <a:lnTo>
                      <a:pt x="139" y="289"/>
                    </a:lnTo>
                    <a:lnTo>
                      <a:pt x="139" y="227"/>
                    </a:lnTo>
                    <a:lnTo>
                      <a:pt x="138" y="175"/>
                    </a:lnTo>
                    <a:lnTo>
                      <a:pt x="124" y="166"/>
                    </a:lnTo>
                    <a:lnTo>
                      <a:pt x="119" y="164"/>
                    </a:lnTo>
                    <a:lnTo>
                      <a:pt x="119" y="158"/>
                    </a:lnTo>
                    <a:lnTo>
                      <a:pt x="119" y="155"/>
                    </a:lnTo>
                    <a:lnTo>
                      <a:pt x="122" y="151"/>
                    </a:lnTo>
                    <a:lnTo>
                      <a:pt x="127" y="145"/>
                    </a:lnTo>
                    <a:lnTo>
                      <a:pt x="127" y="140"/>
                    </a:lnTo>
                    <a:lnTo>
                      <a:pt x="126" y="136"/>
                    </a:lnTo>
                    <a:lnTo>
                      <a:pt x="120" y="127"/>
                    </a:lnTo>
                    <a:lnTo>
                      <a:pt x="122" y="120"/>
                    </a:lnTo>
                    <a:lnTo>
                      <a:pt x="122" y="116"/>
                    </a:lnTo>
                    <a:lnTo>
                      <a:pt x="116" y="115"/>
                    </a:lnTo>
                    <a:lnTo>
                      <a:pt x="112" y="115"/>
                    </a:lnTo>
                    <a:lnTo>
                      <a:pt x="106" y="113"/>
                    </a:lnTo>
                    <a:lnTo>
                      <a:pt x="104" y="105"/>
                    </a:lnTo>
                    <a:lnTo>
                      <a:pt x="104" y="88"/>
                    </a:lnTo>
                    <a:lnTo>
                      <a:pt x="104" y="82"/>
                    </a:lnTo>
                    <a:lnTo>
                      <a:pt x="101" y="78"/>
                    </a:lnTo>
                    <a:lnTo>
                      <a:pt x="94" y="77"/>
                    </a:lnTo>
                    <a:lnTo>
                      <a:pt x="90" y="73"/>
                    </a:lnTo>
                    <a:lnTo>
                      <a:pt x="76" y="78"/>
                    </a:lnTo>
                    <a:lnTo>
                      <a:pt x="65" y="80"/>
                    </a:lnTo>
                    <a:lnTo>
                      <a:pt x="57" y="78"/>
                    </a:lnTo>
                    <a:lnTo>
                      <a:pt x="53" y="75"/>
                    </a:lnTo>
                    <a:lnTo>
                      <a:pt x="43" y="71"/>
                    </a:lnTo>
                    <a:lnTo>
                      <a:pt x="39" y="65"/>
                    </a:lnTo>
                    <a:lnTo>
                      <a:pt x="39" y="58"/>
                    </a:lnTo>
                    <a:lnTo>
                      <a:pt x="40" y="50"/>
                    </a:lnTo>
                    <a:lnTo>
                      <a:pt x="42" y="44"/>
                    </a:lnTo>
                    <a:lnTo>
                      <a:pt x="40" y="42"/>
                    </a:lnTo>
                    <a:lnTo>
                      <a:pt x="29" y="33"/>
                    </a:lnTo>
                    <a:lnTo>
                      <a:pt x="24" y="28"/>
                    </a:lnTo>
                    <a:lnTo>
                      <a:pt x="24" y="22"/>
                    </a:lnTo>
                    <a:lnTo>
                      <a:pt x="18" y="12"/>
                    </a:lnTo>
                    <a:lnTo>
                      <a:pt x="14" y="11"/>
                    </a:lnTo>
                    <a:lnTo>
                      <a:pt x="6" y="9"/>
                    </a:lnTo>
                    <a:lnTo>
                      <a:pt x="2" y="5"/>
                    </a:lnTo>
                    <a:lnTo>
                      <a:pt x="0" y="1"/>
                    </a:lnTo>
                    <a:lnTo>
                      <a:pt x="15" y="0"/>
                    </a:lnTo>
                    <a:lnTo>
                      <a:pt x="480" y="0"/>
                    </a:lnTo>
                    <a:lnTo>
                      <a:pt x="804" y="2"/>
                    </a:lnTo>
                    <a:lnTo>
                      <a:pt x="804" y="22"/>
                    </a:lnTo>
                    <a:lnTo>
                      <a:pt x="799" y="21"/>
                    </a:lnTo>
                    <a:lnTo>
                      <a:pt x="799" y="25"/>
                    </a:lnTo>
                    <a:lnTo>
                      <a:pt x="801" y="218"/>
                    </a:lnTo>
                    <a:lnTo>
                      <a:pt x="801" y="221"/>
                    </a:lnTo>
                    <a:lnTo>
                      <a:pt x="801" y="228"/>
                    </a:lnTo>
                    <a:lnTo>
                      <a:pt x="801" y="238"/>
                    </a:lnTo>
                    <a:lnTo>
                      <a:pt x="801" y="245"/>
                    </a:lnTo>
                    <a:lnTo>
                      <a:pt x="801" y="280"/>
                    </a:lnTo>
                    <a:lnTo>
                      <a:pt x="810" y="280"/>
                    </a:lnTo>
                    <a:lnTo>
                      <a:pt x="810" y="324"/>
                    </a:lnTo>
                    <a:lnTo>
                      <a:pt x="810" y="333"/>
                    </a:lnTo>
                    <a:lnTo>
                      <a:pt x="810" y="350"/>
                    </a:lnTo>
                    <a:lnTo>
                      <a:pt x="810" y="360"/>
                    </a:lnTo>
                    <a:lnTo>
                      <a:pt x="811" y="534"/>
                    </a:lnTo>
                    <a:lnTo>
                      <a:pt x="803" y="534"/>
                    </a:lnTo>
                    <a:lnTo>
                      <a:pt x="799" y="678"/>
                    </a:lnTo>
                    <a:lnTo>
                      <a:pt x="799" y="681"/>
                    </a:lnTo>
                    <a:lnTo>
                      <a:pt x="799" y="718"/>
                    </a:lnTo>
                    <a:lnTo>
                      <a:pt x="797" y="740"/>
                    </a:lnTo>
                    <a:lnTo>
                      <a:pt x="797" y="747"/>
                    </a:lnTo>
                    <a:lnTo>
                      <a:pt x="797" y="767"/>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40" name="Freeform 223">
                <a:extLst>
                  <a:ext uri="{FF2B5EF4-FFF2-40B4-BE49-F238E27FC236}">
                    <a16:creationId xmlns:a16="http://schemas.microsoft.com/office/drawing/2014/main" id="{AB0CB92F-832E-6527-F3C2-F2BCF17C179B}"/>
                  </a:ext>
                </a:extLst>
              </p:cNvPr>
              <p:cNvSpPr>
                <a:spLocks/>
              </p:cNvSpPr>
              <p:nvPr/>
            </p:nvSpPr>
            <p:spPr bwMode="auto">
              <a:xfrm>
                <a:off x="177420" y="1827696"/>
                <a:ext cx="1930386" cy="1129663"/>
              </a:xfrm>
              <a:custGeom>
                <a:avLst/>
                <a:gdLst>
                  <a:gd name="T0" fmla="*/ 1461 w 1473"/>
                  <a:gd name="T1" fmla="*/ 343 h 862"/>
                  <a:gd name="T2" fmla="*/ 1451 w 1473"/>
                  <a:gd name="T3" fmla="*/ 251 h 862"/>
                  <a:gd name="T4" fmla="*/ 1450 w 1473"/>
                  <a:gd name="T5" fmla="*/ 151 h 862"/>
                  <a:gd name="T6" fmla="*/ 1433 w 1473"/>
                  <a:gd name="T7" fmla="*/ 52 h 862"/>
                  <a:gd name="T8" fmla="*/ 740 w 1473"/>
                  <a:gd name="T9" fmla="*/ 3 h 862"/>
                  <a:gd name="T10" fmla="*/ 283 w 1473"/>
                  <a:gd name="T11" fmla="*/ 8 h 862"/>
                  <a:gd name="T12" fmla="*/ 0 w 1473"/>
                  <a:gd name="T13" fmla="*/ 5 h 862"/>
                  <a:gd name="T14" fmla="*/ 227 w 1473"/>
                  <a:gd name="T15" fmla="*/ 304 h 862"/>
                  <a:gd name="T16" fmla="*/ 403 w 1473"/>
                  <a:gd name="T17" fmla="*/ 321 h 862"/>
                  <a:gd name="T18" fmla="*/ 431 w 1473"/>
                  <a:gd name="T19" fmla="*/ 328 h 862"/>
                  <a:gd name="T20" fmla="*/ 442 w 1473"/>
                  <a:gd name="T21" fmla="*/ 343 h 862"/>
                  <a:gd name="T22" fmla="*/ 453 w 1473"/>
                  <a:gd name="T23" fmla="*/ 363 h 862"/>
                  <a:gd name="T24" fmla="*/ 447 w 1473"/>
                  <a:gd name="T25" fmla="*/ 385 h 862"/>
                  <a:gd name="T26" fmla="*/ 464 w 1473"/>
                  <a:gd name="T27" fmla="*/ 432 h 862"/>
                  <a:gd name="T28" fmla="*/ 484 w 1473"/>
                  <a:gd name="T29" fmla="*/ 457 h 862"/>
                  <a:gd name="T30" fmla="*/ 490 w 1473"/>
                  <a:gd name="T31" fmla="*/ 478 h 862"/>
                  <a:gd name="T32" fmla="*/ 500 w 1473"/>
                  <a:gd name="T33" fmla="*/ 491 h 862"/>
                  <a:gd name="T34" fmla="*/ 511 w 1473"/>
                  <a:gd name="T35" fmla="*/ 502 h 862"/>
                  <a:gd name="T36" fmla="*/ 520 w 1473"/>
                  <a:gd name="T37" fmla="*/ 508 h 862"/>
                  <a:gd name="T38" fmla="*/ 534 w 1473"/>
                  <a:gd name="T39" fmla="*/ 537 h 862"/>
                  <a:gd name="T40" fmla="*/ 541 w 1473"/>
                  <a:gd name="T41" fmla="*/ 551 h 862"/>
                  <a:gd name="T42" fmla="*/ 546 w 1473"/>
                  <a:gd name="T43" fmla="*/ 564 h 862"/>
                  <a:gd name="T44" fmla="*/ 555 w 1473"/>
                  <a:gd name="T45" fmla="*/ 569 h 862"/>
                  <a:gd name="T46" fmla="*/ 559 w 1473"/>
                  <a:gd name="T47" fmla="*/ 576 h 862"/>
                  <a:gd name="T48" fmla="*/ 551 w 1473"/>
                  <a:gd name="T49" fmla="*/ 585 h 862"/>
                  <a:gd name="T50" fmla="*/ 553 w 1473"/>
                  <a:gd name="T51" fmla="*/ 594 h 862"/>
                  <a:gd name="T52" fmla="*/ 553 w 1473"/>
                  <a:gd name="T53" fmla="*/ 609 h 862"/>
                  <a:gd name="T54" fmla="*/ 588 w 1473"/>
                  <a:gd name="T55" fmla="*/ 625 h 862"/>
                  <a:gd name="T56" fmla="*/ 600 w 1473"/>
                  <a:gd name="T57" fmla="*/ 721 h 862"/>
                  <a:gd name="T58" fmla="*/ 613 w 1473"/>
                  <a:gd name="T59" fmla="*/ 743 h 862"/>
                  <a:gd name="T60" fmla="*/ 639 w 1473"/>
                  <a:gd name="T61" fmla="*/ 752 h 862"/>
                  <a:gd name="T62" fmla="*/ 686 w 1473"/>
                  <a:gd name="T63" fmla="*/ 759 h 862"/>
                  <a:gd name="T64" fmla="*/ 697 w 1473"/>
                  <a:gd name="T65" fmla="*/ 773 h 862"/>
                  <a:gd name="T66" fmla="*/ 709 w 1473"/>
                  <a:gd name="T67" fmla="*/ 789 h 862"/>
                  <a:gd name="T68" fmla="*/ 722 w 1473"/>
                  <a:gd name="T69" fmla="*/ 820 h 862"/>
                  <a:gd name="T70" fmla="*/ 706 w 1473"/>
                  <a:gd name="T71" fmla="*/ 834 h 862"/>
                  <a:gd name="T72" fmla="*/ 716 w 1473"/>
                  <a:gd name="T73" fmla="*/ 853 h 862"/>
                  <a:gd name="T74" fmla="*/ 751 w 1473"/>
                  <a:gd name="T75" fmla="*/ 857 h 862"/>
                  <a:gd name="T76" fmla="*/ 807 w 1473"/>
                  <a:gd name="T77" fmla="*/ 839 h 862"/>
                  <a:gd name="T78" fmla="*/ 824 w 1473"/>
                  <a:gd name="T79" fmla="*/ 806 h 862"/>
                  <a:gd name="T80" fmla="*/ 836 w 1473"/>
                  <a:gd name="T81" fmla="*/ 778 h 862"/>
                  <a:gd name="T82" fmla="*/ 855 w 1473"/>
                  <a:gd name="T83" fmla="*/ 761 h 862"/>
                  <a:gd name="T84" fmla="*/ 877 w 1473"/>
                  <a:gd name="T85" fmla="*/ 753 h 862"/>
                  <a:gd name="T86" fmla="*/ 909 w 1473"/>
                  <a:gd name="T87" fmla="*/ 766 h 862"/>
                  <a:gd name="T88" fmla="*/ 924 w 1473"/>
                  <a:gd name="T89" fmla="*/ 756 h 862"/>
                  <a:gd name="T90" fmla="*/ 941 w 1473"/>
                  <a:gd name="T91" fmla="*/ 771 h 862"/>
                  <a:gd name="T92" fmla="*/ 966 w 1473"/>
                  <a:gd name="T93" fmla="*/ 787 h 862"/>
                  <a:gd name="T94" fmla="*/ 975 w 1473"/>
                  <a:gd name="T95" fmla="*/ 803 h 862"/>
                  <a:gd name="T96" fmla="*/ 992 w 1473"/>
                  <a:gd name="T97" fmla="*/ 830 h 862"/>
                  <a:gd name="T98" fmla="*/ 1019 w 1473"/>
                  <a:gd name="T99" fmla="*/ 843 h 862"/>
                  <a:gd name="T100" fmla="*/ 1255 w 1473"/>
                  <a:gd name="T101" fmla="*/ 782 h 862"/>
                  <a:gd name="T102" fmla="*/ 1332 w 1473"/>
                  <a:gd name="T103" fmla="*/ 665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3" h="862">
                    <a:moveTo>
                      <a:pt x="1472" y="665"/>
                    </a:moveTo>
                    <a:lnTo>
                      <a:pt x="1473" y="601"/>
                    </a:lnTo>
                    <a:lnTo>
                      <a:pt x="1461" y="601"/>
                    </a:lnTo>
                    <a:lnTo>
                      <a:pt x="1461" y="345"/>
                    </a:lnTo>
                    <a:lnTo>
                      <a:pt x="1461" y="343"/>
                    </a:lnTo>
                    <a:lnTo>
                      <a:pt x="1452" y="342"/>
                    </a:lnTo>
                    <a:lnTo>
                      <a:pt x="1452" y="336"/>
                    </a:lnTo>
                    <a:lnTo>
                      <a:pt x="1451" y="300"/>
                    </a:lnTo>
                    <a:lnTo>
                      <a:pt x="1451" y="293"/>
                    </a:lnTo>
                    <a:lnTo>
                      <a:pt x="1451" y="251"/>
                    </a:lnTo>
                    <a:lnTo>
                      <a:pt x="1451" y="244"/>
                    </a:lnTo>
                    <a:lnTo>
                      <a:pt x="1450" y="207"/>
                    </a:lnTo>
                    <a:lnTo>
                      <a:pt x="1451" y="202"/>
                    </a:lnTo>
                    <a:lnTo>
                      <a:pt x="1450" y="158"/>
                    </a:lnTo>
                    <a:lnTo>
                      <a:pt x="1450" y="151"/>
                    </a:lnTo>
                    <a:lnTo>
                      <a:pt x="1448" y="102"/>
                    </a:lnTo>
                    <a:lnTo>
                      <a:pt x="1448" y="101"/>
                    </a:lnTo>
                    <a:lnTo>
                      <a:pt x="1433" y="101"/>
                    </a:lnTo>
                    <a:lnTo>
                      <a:pt x="1433" y="64"/>
                    </a:lnTo>
                    <a:lnTo>
                      <a:pt x="1433" y="52"/>
                    </a:lnTo>
                    <a:lnTo>
                      <a:pt x="1433" y="45"/>
                    </a:lnTo>
                    <a:lnTo>
                      <a:pt x="1433" y="4"/>
                    </a:lnTo>
                    <a:lnTo>
                      <a:pt x="1356" y="4"/>
                    </a:lnTo>
                    <a:lnTo>
                      <a:pt x="1112" y="3"/>
                    </a:lnTo>
                    <a:lnTo>
                      <a:pt x="740" y="3"/>
                    </a:lnTo>
                    <a:lnTo>
                      <a:pt x="624" y="0"/>
                    </a:lnTo>
                    <a:lnTo>
                      <a:pt x="438" y="4"/>
                    </a:lnTo>
                    <a:lnTo>
                      <a:pt x="389" y="4"/>
                    </a:lnTo>
                    <a:lnTo>
                      <a:pt x="367" y="8"/>
                    </a:lnTo>
                    <a:lnTo>
                      <a:pt x="283" y="8"/>
                    </a:lnTo>
                    <a:lnTo>
                      <a:pt x="261" y="8"/>
                    </a:lnTo>
                    <a:lnTo>
                      <a:pt x="203" y="8"/>
                    </a:lnTo>
                    <a:lnTo>
                      <a:pt x="181" y="4"/>
                    </a:lnTo>
                    <a:lnTo>
                      <a:pt x="162" y="4"/>
                    </a:lnTo>
                    <a:lnTo>
                      <a:pt x="0" y="5"/>
                    </a:lnTo>
                    <a:lnTo>
                      <a:pt x="2" y="126"/>
                    </a:lnTo>
                    <a:lnTo>
                      <a:pt x="2" y="244"/>
                    </a:lnTo>
                    <a:lnTo>
                      <a:pt x="96" y="244"/>
                    </a:lnTo>
                    <a:lnTo>
                      <a:pt x="227" y="247"/>
                    </a:lnTo>
                    <a:lnTo>
                      <a:pt x="227" y="304"/>
                    </a:lnTo>
                    <a:lnTo>
                      <a:pt x="400" y="304"/>
                    </a:lnTo>
                    <a:lnTo>
                      <a:pt x="402" y="308"/>
                    </a:lnTo>
                    <a:lnTo>
                      <a:pt x="403" y="314"/>
                    </a:lnTo>
                    <a:lnTo>
                      <a:pt x="403" y="317"/>
                    </a:lnTo>
                    <a:lnTo>
                      <a:pt x="403" y="321"/>
                    </a:lnTo>
                    <a:lnTo>
                      <a:pt x="403" y="325"/>
                    </a:lnTo>
                    <a:lnTo>
                      <a:pt x="413" y="328"/>
                    </a:lnTo>
                    <a:lnTo>
                      <a:pt x="420" y="331"/>
                    </a:lnTo>
                    <a:lnTo>
                      <a:pt x="426" y="329"/>
                    </a:lnTo>
                    <a:lnTo>
                      <a:pt x="431" y="328"/>
                    </a:lnTo>
                    <a:lnTo>
                      <a:pt x="439" y="329"/>
                    </a:lnTo>
                    <a:lnTo>
                      <a:pt x="443" y="335"/>
                    </a:lnTo>
                    <a:lnTo>
                      <a:pt x="443" y="339"/>
                    </a:lnTo>
                    <a:lnTo>
                      <a:pt x="440" y="342"/>
                    </a:lnTo>
                    <a:lnTo>
                      <a:pt x="442" y="343"/>
                    </a:lnTo>
                    <a:lnTo>
                      <a:pt x="449" y="348"/>
                    </a:lnTo>
                    <a:lnTo>
                      <a:pt x="450" y="350"/>
                    </a:lnTo>
                    <a:lnTo>
                      <a:pt x="449" y="355"/>
                    </a:lnTo>
                    <a:lnTo>
                      <a:pt x="451" y="357"/>
                    </a:lnTo>
                    <a:lnTo>
                      <a:pt x="453" y="363"/>
                    </a:lnTo>
                    <a:lnTo>
                      <a:pt x="450" y="367"/>
                    </a:lnTo>
                    <a:lnTo>
                      <a:pt x="451" y="373"/>
                    </a:lnTo>
                    <a:lnTo>
                      <a:pt x="453" y="374"/>
                    </a:lnTo>
                    <a:lnTo>
                      <a:pt x="451" y="380"/>
                    </a:lnTo>
                    <a:lnTo>
                      <a:pt x="447" y="385"/>
                    </a:lnTo>
                    <a:lnTo>
                      <a:pt x="449" y="405"/>
                    </a:lnTo>
                    <a:lnTo>
                      <a:pt x="446" y="414"/>
                    </a:lnTo>
                    <a:lnTo>
                      <a:pt x="453" y="423"/>
                    </a:lnTo>
                    <a:lnTo>
                      <a:pt x="461" y="425"/>
                    </a:lnTo>
                    <a:lnTo>
                      <a:pt x="464" y="432"/>
                    </a:lnTo>
                    <a:lnTo>
                      <a:pt x="471" y="437"/>
                    </a:lnTo>
                    <a:lnTo>
                      <a:pt x="472" y="443"/>
                    </a:lnTo>
                    <a:lnTo>
                      <a:pt x="476" y="447"/>
                    </a:lnTo>
                    <a:lnTo>
                      <a:pt x="482" y="451"/>
                    </a:lnTo>
                    <a:lnTo>
                      <a:pt x="484" y="457"/>
                    </a:lnTo>
                    <a:lnTo>
                      <a:pt x="484" y="463"/>
                    </a:lnTo>
                    <a:lnTo>
                      <a:pt x="487" y="465"/>
                    </a:lnTo>
                    <a:lnTo>
                      <a:pt x="486" y="474"/>
                    </a:lnTo>
                    <a:lnTo>
                      <a:pt x="487" y="475"/>
                    </a:lnTo>
                    <a:lnTo>
                      <a:pt x="490" y="478"/>
                    </a:lnTo>
                    <a:lnTo>
                      <a:pt x="490" y="485"/>
                    </a:lnTo>
                    <a:lnTo>
                      <a:pt x="490" y="486"/>
                    </a:lnTo>
                    <a:lnTo>
                      <a:pt x="494" y="488"/>
                    </a:lnTo>
                    <a:lnTo>
                      <a:pt x="498" y="488"/>
                    </a:lnTo>
                    <a:lnTo>
                      <a:pt x="500" y="491"/>
                    </a:lnTo>
                    <a:lnTo>
                      <a:pt x="501" y="499"/>
                    </a:lnTo>
                    <a:lnTo>
                      <a:pt x="504" y="505"/>
                    </a:lnTo>
                    <a:lnTo>
                      <a:pt x="506" y="506"/>
                    </a:lnTo>
                    <a:lnTo>
                      <a:pt x="508" y="506"/>
                    </a:lnTo>
                    <a:lnTo>
                      <a:pt x="511" y="502"/>
                    </a:lnTo>
                    <a:lnTo>
                      <a:pt x="513" y="503"/>
                    </a:lnTo>
                    <a:lnTo>
                      <a:pt x="515" y="506"/>
                    </a:lnTo>
                    <a:lnTo>
                      <a:pt x="516" y="508"/>
                    </a:lnTo>
                    <a:lnTo>
                      <a:pt x="519" y="508"/>
                    </a:lnTo>
                    <a:lnTo>
                      <a:pt x="520" y="508"/>
                    </a:lnTo>
                    <a:lnTo>
                      <a:pt x="527" y="508"/>
                    </a:lnTo>
                    <a:lnTo>
                      <a:pt x="533" y="515"/>
                    </a:lnTo>
                    <a:lnTo>
                      <a:pt x="537" y="529"/>
                    </a:lnTo>
                    <a:lnTo>
                      <a:pt x="534" y="534"/>
                    </a:lnTo>
                    <a:lnTo>
                      <a:pt x="534" y="537"/>
                    </a:lnTo>
                    <a:lnTo>
                      <a:pt x="537" y="541"/>
                    </a:lnTo>
                    <a:lnTo>
                      <a:pt x="540" y="544"/>
                    </a:lnTo>
                    <a:lnTo>
                      <a:pt x="542" y="543"/>
                    </a:lnTo>
                    <a:lnTo>
                      <a:pt x="542" y="547"/>
                    </a:lnTo>
                    <a:lnTo>
                      <a:pt x="541" y="551"/>
                    </a:lnTo>
                    <a:lnTo>
                      <a:pt x="541" y="552"/>
                    </a:lnTo>
                    <a:lnTo>
                      <a:pt x="544" y="552"/>
                    </a:lnTo>
                    <a:lnTo>
                      <a:pt x="545" y="555"/>
                    </a:lnTo>
                    <a:lnTo>
                      <a:pt x="546" y="561"/>
                    </a:lnTo>
                    <a:lnTo>
                      <a:pt x="546" y="564"/>
                    </a:lnTo>
                    <a:lnTo>
                      <a:pt x="548" y="565"/>
                    </a:lnTo>
                    <a:lnTo>
                      <a:pt x="551" y="565"/>
                    </a:lnTo>
                    <a:lnTo>
                      <a:pt x="552" y="566"/>
                    </a:lnTo>
                    <a:lnTo>
                      <a:pt x="553" y="566"/>
                    </a:lnTo>
                    <a:lnTo>
                      <a:pt x="555" y="569"/>
                    </a:lnTo>
                    <a:lnTo>
                      <a:pt x="555" y="571"/>
                    </a:lnTo>
                    <a:lnTo>
                      <a:pt x="553" y="571"/>
                    </a:lnTo>
                    <a:lnTo>
                      <a:pt x="553" y="573"/>
                    </a:lnTo>
                    <a:lnTo>
                      <a:pt x="556" y="576"/>
                    </a:lnTo>
                    <a:lnTo>
                      <a:pt x="559" y="576"/>
                    </a:lnTo>
                    <a:lnTo>
                      <a:pt x="557" y="579"/>
                    </a:lnTo>
                    <a:lnTo>
                      <a:pt x="556" y="582"/>
                    </a:lnTo>
                    <a:lnTo>
                      <a:pt x="553" y="583"/>
                    </a:lnTo>
                    <a:lnTo>
                      <a:pt x="551" y="583"/>
                    </a:lnTo>
                    <a:lnTo>
                      <a:pt x="551" y="585"/>
                    </a:lnTo>
                    <a:lnTo>
                      <a:pt x="553" y="587"/>
                    </a:lnTo>
                    <a:lnTo>
                      <a:pt x="557" y="587"/>
                    </a:lnTo>
                    <a:lnTo>
                      <a:pt x="562" y="592"/>
                    </a:lnTo>
                    <a:lnTo>
                      <a:pt x="557" y="593"/>
                    </a:lnTo>
                    <a:lnTo>
                      <a:pt x="553" y="594"/>
                    </a:lnTo>
                    <a:lnTo>
                      <a:pt x="552" y="596"/>
                    </a:lnTo>
                    <a:lnTo>
                      <a:pt x="553" y="600"/>
                    </a:lnTo>
                    <a:lnTo>
                      <a:pt x="553" y="601"/>
                    </a:lnTo>
                    <a:lnTo>
                      <a:pt x="552" y="606"/>
                    </a:lnTo>
                    <a:lnTo>
                      <a:pt x="553" y="609"/>
                    </a:lnTo>
                    <a:lnTo>
                      <a:pt x="553" y="616"/>
                    </a:lnTo>
                    <a:lnTo>
                      <a:pt x="564" y="621"/>
                    </a:lnTo>
                    <a:lnTo>
                      <a:pt x="570" y="621"/>
                    </a:lnTo>
                    <a:lnTo>
                      <a:pt x="575" y="625"/>
                    </a:lnTo>
                    <a:lnTo>
                      <a:pt x="588" y="625"/>
                    </a:lnTo>
                    <a:lnTo>
                      <a:pt x="586" y="656"/>
                    </a:lnTo>
                    <a:lnTo>
                      <a:pt x="588" y="659"/>
                    </a:lnTo>
                    <a:lnTo>
                      <a:pt x="588" y="717"/>
                    </a:lnTo>
                    <a:lnTo>
                      <a:pt x="597" y="719"/>
                    </a:lnTo>
                    <a:lnTo>
                      <a:pt x="600" y="721"/>
                    </a:lnTo>
                    <a:lnTo>
                      <a:pt x="603" y="726"/>
                    </a:lnTo>
                    <a:lnTo>
                      <a:pt x="604" y="729"/>
                    </a:lnTo>
                    <a:lnTo>
                      <a:pt x="606" y="733"/>
                    </a:lnTo>
                    <a:lnTo>
                      <a:pt x="610" y="742"/>
                    </a:lnTo>
                    <a:lnTo>
                      <a:pt x="613" y="743"/>
                    </a:lnTo>
                    <a:lnTo>
                      <a:pt x="614" y="747"/>
                    </a:lnTo>
                    <a:lnTo>
                      <a:pt x="615" y="754"/>
                    </a:lnTo>
                    <a:lnTo>
                      <a:pt x="620" y="757"/>
                    </a:lnTo>
                    <a:lnTo>
                      <a:pt x="624" y="757"/>
                    </a:lnTo>
                    <a:lnTo>
                      <a:pt x="639" y="752"/>
                    </a:lnTo>
                    <a:lnTo>
                      <a:pt x="646" y="750"/>
                    </a:lnTo>
                    <a:lnTo>
                      <a:pt x="660" y="756"/>
                    </a:lnTo>
                    <a:lnTo>
                      <a:pt x="668" y="759"/>
                    </a:lnTo>
                    <a:lnTo>
                      <a:pt x="683" y="760"/>
                    </a:lnTo>
                    <a:lnTo>
                      <a:pt x="686" y="759"/>
                    </a:lnTo>
                    <a:lnTo>
                      <a:pt x="697" y="756"/>
                    </a:lnTo>
                    <a:lnTo>
                      <a:pt x="701" y="757"/>
                    </a:lnTo>
                    <a:lnTo>
                      <a:pt x="701" y="761"/>
                    </a:lnTo>
                    <a:lnTo>
                      <a:pt x="698" y="770"/>
                    </a:lnTo>
                    <a:lnTo>
                      <a:pt x="697" y="773"/>
                    </a:lnTo>
                    <a:lnTo>
                      <a:pt x="704" y="777"/>
                    </a:lnTo>
                    <a:lnTo>
                      <a:pt x="706" y="775"/>
                    </a:lnTo>
                    <a:lnTo>
                      <a:pt x="708" y="777"/>
                    </a:lnTo>
                    <a:lnTo>
                      <a:pt x="708" y="782"/>
                    </a:lnTo>
                    <a:lnTo>
                      <a:pt x="709" y="789"/>
                    </a:lnTo>
                    <a:lnTo>
                      <a:pt x="715" y="798"/>
                    </a:lnTo>
                    <a:lnTo>
                      <a:pt x="723" y="808"/>
                    </a:lnTo>
                    <a:lnTo>
                      <a:pt x="722" y="812"/>
                    </a:lnTo>
                    <a:lnTo>
                      <a:pt x="720" y="818"/>
                    </a:lnTo>
                    <a:lnTo>
                      <a:pt x="722" y="820"/>
                    </a:lnTo>
                    <a:lnTo>
                      <a:pt x="724" y="822"/>
                    </a:lnTo>
                    <a:lnTo>
                      <a:pt x="724" y="825"/>
                    </a:lnTo>
                    <a:lnTo>
                      <a:pt x="715" y="827"/>
                    </a:lnTo>
                    <a:lnTo>
                      <a:pt x="708" y="830"/>
                    </a:lnTo>
                    <a:lnTo>
                      <a:pt x="706" y="834"/>
                    </a:lnTo>
                    <a:lnTo>
                      <a:pt x="704" y="846"/>
                    </a:lnTo>
                    <a:lnTo>
                      <a:pt x="706" y="850"/>
                    </a:lnTo>
                    <a:lnTo>
                      <a:pt x="708" y="850"/>
                    </a:lnTo>
                    <a:lnTo>
                      <a:pt x="712" y="851"/>
                    </a:lnTo>
                    <a:lnTo>
                      <a:pt x="716" y="853"/>
                    </a:lnTo>
                    <a:lnTo>
                      <a:pt x="720" y="854"/>
                    </a:lnTo>
                    <a:lnTo>
                      <a:pt x="726" y="857"/>
                    </a:lnTo>
                    <a:lnTo>
                      <a:pt x="738" y="862"/>
                    </a:lnTo>
                    <a:lnTo>
                      <a:pt x="745" y="861"/>
                    </a:lnTo>
                    <a:lnTo>
                      <a:pt x="751" y="857"/>
                    </a:lnTo>
                    <a:lnTo>
                      <a:pt x="763" y="851"/>
                    </a:lnTo>
                    <a:lnTo>
                      <a:pt x="767" y="848"/>
                    </a:lnTo>
                    <a:lnTo>
                      <a:pt x="778" y="844"/>
                    </a:lnTo>
                    <a:lnTo>
                      <a:pt x="782" y="843"/>
                    </a:lnTo>
                    <a:lnTo>
                      <a:pt x="807" y="839"/>
                    </a:lnTo>
                    <a:lnTo>
                      <a:pt x="814" y="834"/>
                    </a:lnTo>
                    <a:lnTo>
                      <a:pt x="814" y="825"/>
                    </a:lnTo>
                    <a:lnTo>
                      <a:pt x="815" y="818"/>
                    </a:lnTo>
                    <a:lnTo>
                      <a:pt x="822" y="810"/>
                    </a:lnTo>
                    <a:lnTo>
                      <a:pt x="824" y="806"/>
                    </a:lnTo>
                    <a:lnTo>
                      <a:pt x="824" y="799"/>
                    </a:lnTo>
                    <a:lnTo>
                      <a:pt x="826" y="795"/>
                    </a:lnTo>
                    <a:lnTo>
                      <a:pt x="826" y="788"/>
                    </a:lnTo>
                    <a:lnTo>
                      <a:pt x="829" y="782"/>
                    </a:lnTo>
                    <a:lnTo>
                      <a:pt x="836" y="778"/>
                    </a:lnTo>
                    <a:lnTo>
                      <a:pt x="844" y="774"/>
                    </a:lnTo>
                    <a:lnTo>
                      <a:pt x="847" y="771"/>
                    </a:lnTo>
                    <a:lnTo>
                      <a:pt x="848" y="766"/>
                    </a:lnTo>
                    <a:lnTo>
                      <a:pt x="851" y="761"/>
                    </a:lnTo>
                    <a:lnTo>
                      <a:pt x="855" y="761"/>
                    </a:lnTo>
                    <a:lnTo>
                      <a:pt x="861" y="766"/>
                    </a:lnTo>
                    <a:lnTo>
                      <a:pt x="866" y="766"/>
                    </a:lnTo>
                    <a:lnTo>
                      <a:pt x="868" y="764"/>
                    </a:lnTo>
                    <a:lnTo>
                      <a:pt x="871" y="759"/>
                    </a:lnTo>
                    <a:lnTo>
                      <a:pt x="877" y="753"/>
                    </a:lnTo>
                    <a:lnTo>
                      <a:pt x="884" y="753"/>
                    </a:lnTo>
                    <a:lnTo>
                      <a:pt x="890" y="753"/>
                    </a:lnTo>
                    <a:lnTo>
                      <a:pt x="894" y="756"/>
                    </a:lnTo>
                    <a:lnTo>
                      <a:pt x="901" y="760"/>
                    </a:lnTo>
                    <a:lnTo>
                      <a:pt x="909" y="766"/>
                    </a:lnTo>
                    <a:lnTo>
                      <a:pt x="912" y="764"/>
                    </a:lnTo>
                    <a:lnTo>
                      <a:pt x="916" y="761"/>
                    </a:lnTo>
                    <a:lnTo>
                      <a:pt x="919" y="759"/>
                    </a:lnTo>
                    <a:lnTo>
                      <a:pt x="920" y="757"/>
                    </a:lnTo>
                    <a:lnTo>
                      <a:pt x="924" y="756"/>
                    </a:lnTo>
                    <a:lnTo>
                      <a:pt x="928" y="757"/>
                    </a:lnTo>
                    <a:lnTo>
                      <a:pt x="931" y="760"/>
                    </a:lnTo>
                    <a:lnTo>
                      <a:pt x="935" y="767"/>
                    </a:lnTo>
                    <a:lnTo>
                      <a:pt x="937" y="770"/>
                    </a:lnTo>
                    <a:lnTo>
                      <a:pt x="941" y="771"/>
                    </a:lnTo>
                    <a:lnTo>
                      <a:pt x="948" y="773"/>
                    </a:lnTo>
                    <a:lnTo>
                      <a:pt x="951" y="775"/>
                    </a:lnTo>
                    <a:lnTo>
                      <a:pt x="955" y="782"/>
                    </a:lnTo>
                    <a:lnTo>
                      <a:pt x="959" y="785"/>
                    </a:lnTo>
                    <a:lnTo>
                      <a:pt x="966" y="787"/>
                    </a:lnTo>
                    <a:lnTo>
                      <a:pt x="968" y="788"/>
                    </a:lnTo>
                    <a:lnTo>
                      <a:pt x="970" y="796"/>
                    </a:lnTo>
                    <a:lnTo>
                      <a:pt x="971" y="799"/>
                    </a:lnTo>
                    <a:lnTo>
                      <a:pt x="973" y="802"/>
                    </a:lnTo>
                    <a:lnTo>
                      <a:pt x="975" y="803"/>
                    </a:lnTo>
                    <a:lnTo>
                      <a:pt x="982" y="805"/>
                    </a:lnTo>
                    <a:lnTo>
                      <a:pt x="989" y="812"/>
                    </a:lnTo>
                    <a:lnTo>
                      <a:pt x="989" y="816"/>
                    </a:lnTo>
                    <a:lnTo>
                      <a:pt x="990" y="822"/>
                    </a:lnTo>
                    <a:lnTo>
                      <a:pt x="992" y="830"/>
                    </a:lnTo>
                    <a:lnTo>
                      <a:pt x="995" y="834"/>
                    </a:lnTo>
                    <a:lnTo>
                      <a:pt x="997" y="837"/>
                    </a:lnTo>
                    <a:lnTo>
                      <a:pt x="1010" y="839"/>
                    </a:lnTo>
                    <a:lnTo>
                      <a:pt x="1015" y="841"/>
                    </a:lnTo>
                    <a:lnTo>
                      <a:pt x="1019" y="843"/>
                    </a:lnTo>
                    <a:lnTo>
                      <a:pt x="1028" y="853"/>
                    </a:lnTo>
                    <a:lnTo>
                      <a:pt x="1160" y="850"/>
                    </a:lnTo>
                    <a:lnTo>
                      <a:pt x="1161" y="788"/>
                    </a:lnTo>
                    <a:lnTo>
                      <a:pt x="1161" y="784"/>
                    </a:lnTo>
                    <a:lnTo>
                      <a:pt x="1255" y="782"/>
                    </a:lnTo>
                    <a:lnTo>
                      <a:pt x="1257" y="729"/>
                    </a:lnTo>
                    <a:lnTo>
                      <a:pt x="1258" y="729"/>
                    </a:lnTo>
                    <a:lnTo>
                      <a:pt x="1331" y="726"/>
                    </a:lnTo>
                    <a:lnTo>
                      <a:pt x="1332" y="670"/>
                    </a:lnTo>
                    <a:lnTo>
                      <a:pt x="1332" y="665"/>
                    </a:lnTo>
                    <a:lnTo>
                      <a:pt x="1472" y="665"/>
                    </a:lnTo>
                    <a:close/>
                  </a:path>
                </a:pathLst>
              </a:custGeom>
              <a:solidFill>
                <a:srgbClr val="BC7A2B"/>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sp>
            <p:nvSpPr>
              <p:cNvPr id="141" name="Freeform 224">
                <a:extLst>
                  <a:ext uri="{FF2B5EF4-FFF2-40B4-BE49-F238E27FC236}">
                    <a16:creationId xmlns:a16="http://schemas.microsoft.com/office/drawing/2014/main" id="{820B062A-5FFC-D745-C07D-CE89C8B091A2}"/>
                  </a:ext>
                </a:extLst>
              </p:cNvPr>
              <p:cNvSpPr>
                <a:spLocks/>
              </p:cNvSpPr>
              <p:nvPr/>
            </p:nvSpPr>
            <p:spPr bwMode="auto">
              <a:xfrm>
                <a:off x="4063091" y="1831627"/>
                <a:ext cx="739129" cy="1420597"/>
              </a:xfrm>
              <a:custGeom>
                <a:avLst/>
                <a:gdLst>
                  <a:gd name="T0" fmla="*/ 559 w 564"/>
                  <a:gd name="T1" fmla="*/ 587 h 1084"/>
                  <a:gd name="T2" fmla="*/ 559 w 564"/>
                  <a:gd name="T3" fmla="*/ 635 h 1084"/>
                  <a:gd name="T4" fmla="*/ 559 w 564"/>
                  <a:gd name="T5" fmla="*/ 642 h 1084"/>
                  <a:gd name="T6" fmla="*/ 559 w 564"/>
                  <a:gd name="T7" fmla="*/ 659 h 1084"/>
                  <a:gd name="T8" fmla="*/ 559 w 564"/>
                  <a:gd name="T9" fmla="*/ 671 h 1084"/>
                  <a:gd name="T10" fmla="*/ 557 w 564"/>
                  <a:gd name="T11" fmla="*/ 760 h 1084"/>
                  <a:gd name="T12" fmla="*/ 559 w 564"/>
                  <a:gd name="T13" fmla="*/ 767 h 1084"/>
                  <a:gd name="T14" fmla="*/ 557 w 564"/>
                  <a:gd name="T15" fmla="*/ 796 h 1084"/>
                  <a:gd name="T16" fmla="*/ 557 w 564"/>
                  <a:gd name="T17" fmla="*/ 1080 h 1084"/>
                  <a:gd name="T18" fmla="*/ 277 w 564"/>
                  <a:gd name="T19" fmla="*/ 1081 h 1084"/>
                  <a:gd name="T20" fmla="*/ 0 w 564"/>
                  <a:gd name="T21" fmla="*/ 1084 h 1084"/>
                  <a:gd name="T22" fmla="*/ 0 w 564"/>
                  <a:gd name="T23" fmla="*/ 1064 h 1084"/>
                  <a:gd name="T24" fmla="*/ 0 w 564"/>
                  <a:gd name="T25" fmla="*/ 1057 h 1084"/>
                  <a:gd name="T26" fmla="*/ 2 w 564"/>
                  <a:gd name="T27" fmla="*/ 1035 h 1084"/>
                  <a:gd name="T28" fmla="*/ 2 w 564"/>
                  <a:gd name="T29" fmla="*/ 998 h 1084"/>
                  <a:gd name="T30" fmla="*/ 2 w 564"/>
                  <a:gd name="T31" fmla="*/ 995 h 1084"/>
                  <a:gd name="T32" fmla="*/ 6 w 564"/>
                  <a:gd name="T33" fmla="*/ 851 h 1084"/>
                  <a:gd name="T34" fmla="*/ 14 w 564"/>
                  <a:gd name="T35" fmla="*/ 851 h 1084"/>
                  <a:gd name="T36" fmla="*/ 13 w 564"/>
                  <a:gd name="T37" fmla="*/ 677 h 1084"/>
                  <a:gd name="T38" fmla="*/ 13 w 564"/>
                  <a:gd name="T39" fmla="*/ 667 h 1084"/>
                  <a:gd name="T40" fmla="*/ 13 w 564"/>
                  <a:gd name="T41" fmla="*/ 650 h 1084"/>
                  <a:gd name="T42" fmla="*/ 13 w 564"/>
                  <a:gd name="T43" fmla="*/ 641 h 1084"/>
                  <a:gd name="T44" fmla="*/ 13 w 564"/>
                  <a:gd name="T45" fmla="*/ 597 h 1084"/>
                  <a:gd name="T46" fmla="*/ 4 w 564"/>
                  <a:gd name="T47" fmla="*/ 597 h 1084"/>
                  <a:gd name="T48" fmla="*/ 4 w 564"/>
                  <a:gd name="T49" fmla="*/ 562 h 1084"/>
                  <a:gd name="T50" fmla="*/ 4 w 564"/>
                  <a:gd name="T51" fmla="*/ 555 h 1084"/>
                  <a:gd name="T52" fmla="*/ 4 w 564"/>
                  <a:gd name="T53" fmla="*/ 545 h 1084"/>
                  <a:gd name="T54" fmla="*/ 4 w 564"/>
                  <a:gd name="T55" fmla="*/ 538 h 1084"/>
                  <a:gd name="T56" fmla="*/ 4 w 564"/>
                  <a:gd name="T57" fmla="*/ 535 h 1084"/>
                  <a:gd name="T58" fmla="*/ 2 w 564"/>
                  <a:gd name="T59" fmla="*/ 342 h 1084"/>
                  <a:gd name="T60" fmla="*/ 2 w 564"/>
                  <a:gd name="T61" fmla="*/ 338 h 1084"/>
                  <a:gd name="T62" fmla="*/ 7 w 564"/>
                  <a:gd name="T63" fmla="*/ 339 h 1084"/>
                  <a:gd name="T64" fmla="*/ 7 w 564"/>
                  <a:gd name="T65" fmla="*/ 319 h 1084"/>
                  <a:gd name="T66" fmla="*/ 10 w 564"/>
                  <a:gd name="T67" fmla="*/ 89 h 1084"/>
                  <a:gd name="T68" fmla="*/ 3 w 564"/>
                  <a:gd name="T69" fmla="*/ 88 h 1084"/>
                  <a:gd name="T70" fmla="*/ 3 w 564"/>
                  <a:gd name="T71" fmla="*/ 87 h 1084"/>
                  <a:gd name="T72" fmla="*/ 4 w 564"/>
                  <a:gd name="T73" fmla="*/ 1 h 1084"/>
                  <a:gd name="T74" fmla="*/ 24 w 564"/>
                  <a:gd name="T75" fmla="*/ 1 h 1084"/>
                  <a:gd name="T76" fmla="*/ 255 w 564"/>
                  <a:gd name="T77" fmla="*/ 0 h 1084"/>
                  <a:gd name="T78" fmla="*/ 556 w 564"/>
                  <a:gd name="T79" fmla="*/ 0 h 1084"/>
                  <a:gd name="T80" fmla="*/ 557 w 564"/>
                  <a:gd name="T81" fmla="*/ 18 h 1084"/>
                  <a:gd name="T82" fmla="*/ 556 w 564"/>
                  <a:gd name="T83" fmla="*/ 84 h 1084"/>
                  <a:gd name="T84" fmla="*/ 564 w 564"/>
                  <a:gd name="T85" fmla="*/ 84 h 1084"/>
                  <a:gd name="T86" fmla="*/ 564 w 564"/>
                  <a:gd name="T87" fmla="*/ 87 h 1084"/>
                  <a:gd name="T88" fmla="*/ 564 w 564"/>
                  <a:gd name="T89" fmla="*/ 152 h 1084"/>
                  <a:gd name="T90" fmla="*/ 556 w 564"/>
                  <a:gd name="T91" fmla="*/ 152 h 1084"/>
                  <a:gd name="T92" fmla="*/ 556 w 564"/>
                  <a:gd name="T93" fmla="*/ 186 h 1084"/>
                  <a:gd name="T94" fmla="*/ 556 w 564"/>
                  <a:gd name="T95" fmla="*/ 230 h 1084"/>
                  <a:gd name="T96" fmla="*/ 557 w 564"/>
                  <a:gd name="T97" fmla="*/ 259 h 1084"/>
                  <a:gd name="T98" fmla="*/ 556 w 564"/>
                  <a:gd name="T99" fmla="*/ 262 h 1084"/>
                  <a:gd name="T100" fmla="*/ 557 w 564"/>
                  <a:gd name="T101" fmla="*/ 301 h 1084"/>
                  <a:gd name="T102" fmla="*/ 557 w 564"/>
                  <a:gd name="T103" fmla="*/ 335 h 1084"/>
                  <a:gd name="T104" fmla="*/ 557 w 564"/>
                  <a:gd name="T105" fmla="*/ 345 h 1084"/>
                  <a:gd name="T106" fmla="*/ 557 w 564"/>
                  <a:gd name="T107" fmla="*/ 377 h 1084"/>
                  <a:gd name="T108" fmla="*/ 559 w 564"/>
                  <a:gd name="T109" fmla="*/ 388 h 1084"/>
                  <a:gd name="T110" fmla="*/ 557 w 564"/>
                  <a:gd name="T111" fmla="*/ 420 h 1084"/>
                  <a:gd name="T112" fmla="*/ 559 w 564"/>
                  <a:gd name="T113" fmla="*/ 460 h 1084"/>
                  <a:gd name="T114" fmla="*/ 559 w 564"/>
                  <a:gd name="T115" fmla="*/ 462 h 1084"/>
                  <a:gd name="T116" fmla="*/ 559 w 564"/>
                  <a:gd name="T117" fmla="*/ 503 h 1084"/>
                  <a:gd name="T118" fmla="*/ 559 w 564"/>
                  <a:gd name="T119" fmla="*/ 506 h 1084"/>
                  <a:gd name="T120" fmla="*/ 559 w 564"/>
                  <a:gd name="T121" fmla="*/ 545 h 1084"/>
                  <a:gd name="T122" fmla="*/ 559 w 564"/>
                  <a:gd name="T123" fmla="*/ 587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4" h="1084">
                    <a:moveTo>
                      <a:pt x="559" y="587"/>
                    </a:moveTo>
                    <a:lnTo>
                      <a:pt x="559" y="635"/>
                    </a:lnTo>
                    <a:lnTo>
                      <a:pt x="559" y="642"/>
                    </a:lnTo>
                    <a:lnTo>
                      <a:pt x="559" y="659"/>
                    </a:lnTo>
                    <a:lnTo>
                      <a:pt x="559" y="671"/>
                    </a:lnTo>
                    <a:lnTo>
                      <a:pt x="557" y="760"/>
                    </a:lnTo>
                    <a:lnTo>
                      <a:pt x="559" y="767"/>
                    </a:lnTo>
                    <a:lnTo>
                      <a:pt x="557" y="796"/>
                    </a:lnTo>
                    <a:lnTo>
                      <a:pt x="557" y="1080"/>
                    </a:lnTo>
                    <a:lnTo>
                      <a:pt x="277" y="1081"/>
                    </a:lnTo>
                    <a:lnTo>
                      <a:pt x="0" y="1084"/>
                    </a:lnTo>
                    <a:lnTo>
                      <a:pt x="0" y="1064"/>
                    </a:lnTo>
                    <a:lnTo>
                      <a:pt x="0" y="1057"/>
                    </a:lnTo>
                    <a:lnTo>
                      <a:pt x="2" y="1035"/>
                    </a:lnTo>
                    <a:lnTo>
                      <a:pt x="2" y="998"/>
                    </a:lnTo>
                    <a:lnTo>
                      <a:pt x="2" y="995"/>
                    </a:lnTo>
                    <a:lnTo>
                      <a:pt x="6" y="851"/>
                    </a:lnTo>
                    <a:lnTo>
                      <a:pt x="14" y="851"/>
                    </a:lnTo>
                    <a:lnTo>
                      <a:pt x="13" y="677"/>
                    </a:lnTo>
                    <a:lnTo>
                      <a:pt x="13" y="667"/>
                    </a:lnTo>
                    <a:lnTo>
                      <a:pt x="13" y="650"/>
                    </a:lnTo>
                    <a:lnTo>
                      <a:pt x="13" y="641"/>
                    </a:lnTo>
                    <a:lnTo>
                      <a:pt x="13" y="597"/>
                    </a:lnTo>
                    <a:lnTo>
                      <a:pt x="4" y="597"/>
                    </a:lnTo>
                    <a:lnTo>
                      <a:pt x="4" y="562"/>
                    </a:lnTo>
                    <a:lnTo>
                      <a:pt x="4" y="555"/>
                    </a:lnTo>
                    <a:lnTo>
                      <a:pt x="4" y="545"/>
                    </a:lnTo>
                    <a:lnTo>
                      <a:pt x="4" y="538"/>
                    </a:lnTo>
                    <a:lnTo>
                      <a:pt x="4" y="535"/>
                    </a:lnTo>
                    <a:lnTo>
                      <a:pt x="2" y="342"/>
                    </a:lnTo>
                    <a:lnTo>
                      <a:pt x="2" y="338"/>
                    </a:lnTo>
                    <a:lnTo>
                      <a:pt x="7" y="339"/>
                    </a:lnTo>
                    <a:lnTo>
                      <a:pt x="7" y="319"/>
                    </a:lnTo>
                    <a:lnTo>
                      <a:pt x="10" y="89"/>
                    </a:lnTo>
                    <a:lnTo>
                      <a:pt x="3" y="88"/>
                    </a:lnTo>
                    <a:lnTo>
                      <a:pt x="3" y="87"/>
                    </a:lnTo>
                    <a:lnTo>
                      <a:pt x="4" y="1"/>
                    </a:lnTo>
                    <a:lnTo>
                      <a:pt x="24" y="1"/>
                    </a:lnTo>
                    <a:lnTo>
                      <a:pt x="255" y="0"/>
                    </a:lnTo>
                    <a:lnTo>
                      <a:pt x="556" y="0"/>
                    </a:lnTo>
                    <a:lnTo>
                      <a:pt x="557" y="18"/>
                    </a:lnTo>
                    <a:lnTo>
                      <a:pt x="556" y="84"/>
                    </a:lnTo>
                    <a:lnTo>
                      <a:pt x="564" y="84"/>
                    </a:lnTo>
                    <a:lnTo>
                      <a:pt x="564" y="87"/>
                    </a:lnTo>
                    <a:lnTo>
                      <a:pt x="564" y="152"/>
                    </a:lnTo>
                    <a:lnTo>
                      <a:pt x="556" y="152"/>
                    </a:lnTo>
                    <a:lnTo>
                      <a:pt x="556" y="186"/>
                    </a:lnTo>
                    <a:lnTo>
                      <a:pt x="556" y="230"/>
                    </a:lnTo>
                    <a:lnTo>
                      <a:pt x="557" y="259"/>
                    </a:lnTo>
                    <a:lnTo>
                      <a:pt x="556" y="262"/>
                    </a:lnTo>
                    <a:lnTo>
                      <a:pt x="557" y="301"/>
                    </a:lnTo>
                    <a:lnTo>
                      <a:pt x="557" y="335"/>
                    </a:lnTo>
                    <a:lnTo>
                      <a:pt x="557" y="345"/>
                    </a:lnTo>
                    <a:lnTo>
                      <a:pt x="557" y="377"/>
                    </a:lnTo>
                    <a:lnTo>
                      <a:pt x="559" y="388"/>
                    </a:lnTo>
                    <a:lnTo>
                      <a:pt x="557" y="420"/>
                    </a:lnTo>
                    <a:lnTo>
                      <a:pt x="559" y="460"/>
                    </a:lnTo>
                    <a:lnTo>
                      <a:pt x="559" y="462"/>
                    </a:lnTo>
                    <a:lnTo>
                      <a:pt x="559" y="503"/>
                    </a:lnTo>
                    <a:lnTo>
                      <a:pt x="559" y="506"/>
                    </a:lnTo>
                    <a:lnTo>
                      <a:pt x="559" y="545"/>
                    </a:lnTo>
                    <a:lnTo>
                      <a:pt x="559" y="587"/>
                    </a:lnTo>
                    <a:close/>
                  </a:path>
                </a:pathLst>
              </a:custGeom>
              <a:solidFill>
                <a:srgbClr val="8C472D"/>
              </a:solidFill>
              <a:ln w="0">
                <a:solidFill>
                  <a:schemeClr val="bg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800"/>
              </a:p>
            </p:txBody>
          </p:sp>
        </p:grpSp>
        <p:sp>
          <p:nvSpPr>
            <p:cNvPr id="63" name="Rectangle 54">
              <a:extLst>
                <a:ext uri="{FF2B5EF4-FFF2-40B4-BE49-F238E27FC236}">
                  <a16:creationId xmlns:a16="http://schemas.microsoft.com/office/drawing/2014/main" id="{4B11959B-213D-14D6-B799-641B188DF8BB}"/>
                </a:ext>
              </a:extLst>
            </p:cNvPr>
            <p:cNvSpPr>
              <a:spLocks noChangeArrowheads="1"/>
            </p:cNvSpPr>
            <p:nvPr/>
          </p:nvSpPr>
          <p:spPr bwMode="auto">
            <a:xfrm>
              <a:off x="1087594" y="1988095"/>
              <a:ext cx="522410" cy="1532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rgbClr val="000000"/>
                  </a:solidFill>
                  <a:effectLst/>
                  <a:latin typeface="Verdana" pitchFamily="34" charset="0"/>
                </a:rPr>
                <a:t>PARK</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PCTC - </a:t>
              </a:r>
              <a:r>
                <a:rPr kumimoji="0" lang="en-US" altLang="en-US" sz="800" b="1" i="0" u="none" strike="noStrike" cap="none" normalizeH="0" baseline="0">
                  <a:ln>
                    <a:noFill/>
                  </a:ln>
                  <a:solidFill>
                    <a:srgbClr val="000000"/>
                  </a:solidFill>
                  <a:effectLst/>
                  <a:latin typeface="Verdana" pitchFamily="34" charset="0"/>
                </a:rPr>
                <a:t>$2.9M</a:t>
              </a:r>
              <a:endParaRPr kumimoji="0" lang="en-US" altLang="en-US" sz="800" b="1" i="0" u="none" strike="noStrike" cap="none" normalizeH="0" baseline="0">
                <a:ln>
                  <a:noFill/>
                </a:ln>
                <a:effectLst/>
              </a:endParaRPr>
            </a:p>
          </p:txBody>
        </p:sp>
        <p:sp>
          <p:nvSpPr>
            <p:cNvPr id="87" name="Rectangle 57">
              <a:extLst>
                <a:ext uri="{FF2B5EF4-FFF2-40B4-BE49-F238E27FC236}">
                  <a16:creationId xmlns:a16="http://schemas.microsoft.com/office/drawing/2014/main" id="{B8F686F5-FF28-F0A5-0EE0-573FD86919FF}"/>
                </a:ext>
              </a:extLst>
            </p:cNvPr>
            <p:cNvSpPr>
              <a:spLocks noChangeArrowheads="1"/>
            </p:cNvSpPr>
            <p:nvPr/>
          </p:nvSpPr>
          <p:spPr bwMode="auto">
            <a:xfrm>
              <a:off x="182839" y="2642171"/>
              <a:ext cx="704166" cy="5364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rgbClr val="000000"/>
                  </a:solidFill>
                  <a:effectLst/>
                  <a:latin typeface="Verdana" pitchFamily="34" charset="0"/>
                </a:rPr>
                <a:t>TETON</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JKT&amp;TB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Verdana" pitchFamily="34" charset="0"/>
                </a:rPr>
                <a:t>$</a:t>
              </a:r>
              <a:r>
                <a:rPr lang="en-US" altLang="en-US" sz="800" b="1">
                  <a:solidFill>
                    <a:srgbClr val="000000"/>
                  </a:solidFill>
                  <a:latin typeface="Verdana" pitchFamily="34" charset="0"/>
                </a:rPr>
                <a:t>8.6M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1" i="0" u="none" strike="noStrike" cap="none" normalizeH="0" baseline="0">
                <a:ln>
                  <a:noFill/>
                </a:ln>
                <a:solidFill>
                  <a:srgbClr val="000000"/>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Sustainable</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Destination</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Management Plan</a:t>
              </a:r>
              <a:endParaRPr kumimoji="0" lang="en-US" altLang="en-US" sz="800" b="1" i="0" u="none" strike="noStrike" cap="none" normalizeH="0" baseline="0">
                <a:ln>
                  <a:noFill/>
                </a:ln>
                <a:solidFill>
                  <a:schemeClr val="tx1"/>
                </a:solidFill>
                <a:effectLst/>
              </a:endParaRPr>
            </a:p>
          </p:txBody>
        </p:sp>
        <p:sp>
          <p:nvSpPr>
            <p:cNvPr id="91" name="Rectangle 60">
              <a:extLst>
                <a:ext uri="{FF2B5EF4-FFF2-40B4-BE49-F238E27FC236}">
                  <a16:creationId xmlns:a16="http://schemas.microsoft.com/office/drawing/2014/main" id="{8877DDF8-9DAC-59F1-AEA7-FCE1F950EFCC}"/>
                </a:ext>
              </a:extLst>
            </p:cNvPr>
            <p:cNvSpPr>
              <a:spLocks noChangeArrowheads="1"/>
            </p:cNvSpPr>
            <p:nvPr/>
          </p:nvSpPr>
          <p:spPr bwMode="auto">
            <a:xfrm>
              <a:off x="4166167" y="4909523"/>
              <a:ext cx="316711"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rgbClr val="000000"/>
                  </a:solidFill>
                  <a:effectLst/>
                  <a:latin typeface="Verdana" pitchFamily="34" charset="0"/>
                </a:rPr>
                <a:t>ALBAN</a:t>
              </a:r>
              <a:r>
                <a:rPr kumimoji="0" lang="en-US" altLang="en-US" sz="800" b="1" i="0" u="none" strike="noStrike" cap="none" normalizeH="0" baseline="0">
                  <a:ln>
                    <a:noFill/>
                  </a:ln>
                  <a:solidFill>
                    <a:srgbClr val="000000"/>
                  </a:solidFill>
                  <a:effectLst/>
                  <a:latin typeface="Verdana" pitchFamily="34" charset="0"/>
                </a:rPr>
                <a:t>Y</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ACTB</a:t>
              </a:r>
              <a:endParaRPr kumimoji="0" lang="en-US" altLang="en-US" sz="800" b="1" i="0" u="none" strike="noStrike" cap="none" normalizeH="0" baseline="0">
                <a:ln>
                  <a:noFill/>
                </a:ln>
                <a:solidFill>
                  <a:srgbClr val="000000"/>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$1.0M</a:t>
              </a:r>
              <a:endParaRPr kumimoji="0" lang="en-US" altLang="en-US" sz="800" b="1" i="0" u="none" strike="noStrike" cap="none" normalizeH="0" baseline="0">
                <a:ln>
                  <a:noFill/>
                </a:ln>
                <a:solidFill>
                  <a:schemeClr val="tx1"/>
                </a:solidFill>
                <a:effectLst/>
              </a:endParaRPr>
            </a:p>
          </p:txBody>
        </p:sp>
        <p:sp>
          <p:nvSpPr>
            <p:cNvPr id="93" name="Rectangle 63">
              <a:extLst>
                <a:ext uri="{FF2B5EF4-FFF2-40B4-BE49-F238E27FC236}">
                  <a16:creationId xmlns:a16="http://schemas.microsoft.com/office/drawing/2014/main" id="{AE996610-A2C1-1E5D-B500-EB7FCE71F34F}"/>
                </a:ext>
              </a:extLst>
            </p:cNvPr>
            <p:cNvSpPr>
              <a:spLocks noChangeArrowheads="1"/>
            </p:cNvSpPr>
            <p:nvPr/>
          </p:nvSpPr>
          <p:spPr bwMode="auto">
            <a:xfrm>
              <a:off x="1973446" y="1951961"/>
              <a:ext cx="1009972" cy="354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5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chemeClr val="bg1"/>
                  </a:solidFill>
                  <a:effectLst/>
                  <a:latin typeface="Verdana" pitchFamily="34" charset="0"/>
                </a:rPr>
                <a:t>BIG HORN</a:t>
              </a:r>
            </a:p>
            <a:p>
              <a:r>
                <a:rPr lang="en-US" altLang="en-US" sz="800" b="1">
                  <a:solidFill>
                    <a:schemeClr val="bg1"/>
                  </a:solidFill>
                  <a:latin typeface="Verdana" pitchFamily="34" charset="0"/>
                </a:rPr>
                <a:t> </a:t>
              </a:r>
            </a:p>
            <a:p>
              <a:r>
                <a:rPr lang="en-US" altLang="en-US" sz="800" b="1">
                  <a:solidFill>
                    <a:schemeClr val="bg1"/>
                  </a:solidFill>
                  <a:latin typeface="Verdana" pitchFamily="34" charset="0"/>
                </a:rPr>
                <a:t>     Lovell CoC -$19K</a:t>
              </a:r>
              <a:r>
                <a:rPr kumimoji="0" lang="en-US" altLang="en-US" sz="800" b="1" i="0" u="none" strike="noStrike" cap="none" normalizeH="0" baseline="0">
                  <a:ln>
                    <a:noFill/>
                  </a:ln>
                  <a:solidFill>
                    <a:schemeClr val="bg1"/>
                  </a:solidFill>
                  <a:effectLst/>
                  <a:latin typeface="Verdana"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 Greybull L</a:t>
              </a:r>
              <a:r>
                <a:rPr lang="en-US" altLang="en-US" sz="800" b="1">
                  <a:solidFill>
                    <a:schemeClr val="bg1"/>
                  </a:solidFill>
                  <a:latin typeface="Verdana" pitchFamily="34" charset="0"/>
                </a:rPr>
                <a:t>TB-$32K</a:t>
              </a:r>
              <a:endParaRPr kumimoji="0" lang="en-US" altLang="en-US" sz="800" b="1" i="0" u="none" strike="noStrike" cap="none" normalizeH="0" baseline="0">
                <a:ln>
                  <a:noFill/>
                </a:ln>
                <a:solidFill>
                  <a:schemeClr val="bg1"/>
                </a:solidFill>
                <a:effectLst/>
              </a:endParaRPr>
            </a:p>
          </p:txBody>
        </p:sp>
        <p:sp>
          <p:nvSpPr>
            <p:cNvPr id="95" name="Rectangle 66">
              <a:extLst>
                <a:ext uri="{FF2B5EF4-FFF2-40B4-BE49-F238E27FC236}">
                  <a16:creationId xmlns:a16="http://schemas.microsoft.com/office/drawing/2014/main" id="{3DC74807-5329-D8A1-F326-E8769C5751CD}"/>
                </a:ext>
              </a:extLst>
            </p:cNvPr>
            <p:cNvSpPr>
              <a:spLocks noChangeArrowheads="1"/>
            </p:cNvSpPr>
            <p:nvPr/>
          </p:nvSpPr>
          <p:spPr bwMode="auto">
            <a:xfrm>
              <a:off x="4138940" y="2050442"/>
              <a:ext cx="568122" cy="1532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chemeClr val="bg1"/>
                  </a:solidFill>
                  <a:effectLst/>
                  <a:latin typeface="Verdana" pitchFamily="34" charset="0"/>
                </a:rPr>
                <a:t>CAMPBELL</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CCCVB -</a:t>
              </a:r>
              <a:r>
                <a:rPr kumimoji="0" lang="en-US" altLang="en-US" sz="800" b="1" i="0" u="none" strike="noStrike" cap="none" normalizeH="0" baseline="0">
                  <a:ln>
                    <a:noFill/>
                  </a:ln>
                  <a:solidFill>
                    <a:schemeClr val="bg1"/>
                  </a:solidFill>
                  <a:effectLst/>
                  <a:latin typeface="Verdana" pitchFamily="34" charset="0"/>
                </a:rPr>
                <a:t>$</a:t>
              </a:r>
              <a:r>
                <a:rPr lang="en-US" altLang="en-US" sz="800" b="1">
                  <a:solidFill>
                    <a:schemeClr val="bg1"/>
                  </a:solidFill>
                  <a:latin typeface="Verdana" pitchFamily="34" charset="0"/>
                </a:rPr>
                <a:t>575</a:t>
              </a:r>
              <a:r>
                <a:rPr kumimoji="0" lang="en-US" altLang="en-US" sz="800" b="1" i="0" u="none" strike="noStrike" cap="none" normalizeH="0" baseline="0">
                  <a:ln>
                    <a:noFill/>
                  </a:ln>
                  <a:solidFill>
                    <a:schemeClr val="bg1"/>
                  </a:solidFill>
                  <a:effectLst/>
                  <a:latin typeface="Verdana" pitchFamily="34" charset="0"/>
                </a:rPr>
                <a:t>K</a:t>
              </a:r>
              <a:endParaRPr kumimoji="0" lang="en-US" altLang="en-US" sz="800" b="1" i="0" u="none" strike="noStrike" cap="none" normalizeH="0" baseline="0">
                <a:ln>
                  <a:noFill/>
                </a:ln>
                <a:solidFill>
                  <a:schemeClr val="bg1"/>
                </a:solidFill>
                <a:effectLst/>
              </a:endParaRPr>
            </a:p>
          </p:txBody>
        </p:sp>
        <p:sp>
          <p:nvSpPr>
            <p:cNvPr id="97" name="Rectangle 69">
              <a:extLst>
                <a:ext uri="{FF2B5EF4-FFF2-40B4-BE49-F238E27FC236}">
                  <a16:creationId xmlns:a16="http://schemas.microsoft.com/office/drawing/2014/main" id="{31DB85E5-858C-EE0C-228C-DFA9114B81C3}"/>
                </a:ext>
              </a:extLst>
            </p:cNvPr>
            <p:cNvSpPr>
              <a:spLocks noChangeArrowheads="1"/>
            </p:cNvSpPr>
            <p:nvPr/>
          </p:nvSpPr>
          <p:spPr bwMode="auto">
            <a:xfrm>
              <a:off x="3233169" y="4899408"/>
              <a:ext cx="329772"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rgbClr val="000000"/>
                  </a:solidFill>
                  <a:effectLst/>
                  <a:latin typeface="Verdana" pitchFamily="34" charset="0"/>
                </a:rPr>
                <a:t>CARBON</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CCVC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Verdana" pitchFamily="34" charset="0"/>
                </a:rPr>
                <a:t>$855</a:t>
              </a:r>
              <a:r>
                <a:rPr lang="en-US" altLang="en-US" sz="800" b="1">
                  <a:solidFill>
                    <a:srgbClr val="000000"/>
                  </a:solidFill>
                  <a:latin typeface="Verdana" pitchFamily="34" charset="0"/>
                </a:rPr>
                <a:t>K</a:t>
              </a:r>
              <a:endParaRPr kumimoji="0" lang="en-US" altLang="en-US" sz="800" b="1" i="0" u="none" strike="noStrike" cap="none" normalizeH="0" baseline="0">
                <a:ln>
                  <a:noFill/>
                </a:ln>
                <a:solidFill>
                  <a:schemeClr val="tx1"/>
                </a:solidFill>
                <a:effectLst/>
              </a:endParaRPr>
            </a:p>
          </p:txBody>
        </p:sp>
        <p:sp>
          <p:nvSpPr>
            <p:cNvPr id="99" name="Rectangle 72">
              <a:extLst>
                <a:ext uri="{FF2B5EF4-FFF2-40B4-BE49-F238E27FC236}">
                  <a16:creationId xmlns:a16="http://schemas.microsoft.com/office/drawing/2014/main" id="{F2A6DA35-EFD8-DDCB-BEDC-1B15A1F64E7C}"/>
                </a:ext>
              </a:extLst>
            </p:cNvPr>
            <p:cNvSpPr>
              <a:spLocks noChangeArrowheads="1"/>
            </p:cNvSpPr>
            <p:nvPr/>
          </p:nvSpPr>
          <p:spPr bwMode="auto">
            <a:xfrm>
              <a:off x="4290006" y="3543841"/>
              <a:ext cx="420105"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chemeClr val="bg1"/>
                  </a:solidFill>
                  <a:effectLst/>
                  <a:latin typeface="Verdana" pitchFamily="34" charset="0"/>
                </a:rPr>
                <a:t>CONVERSE</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CCTB</a:t>
              </a:r>
              <a:endParaRPr kumimoji="0" lang="en-US" altLang="en-US" sz="8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$298K</a:t>
              </a:r>
              <a:endParaRPr kumimoji="0" lang="en-US" altLang="en-US" sz="800" b="1" i="0" u="none" strike="noStrike" cap="none" normalizeH="0" baseline="0">
                <a:ln>
                  <a:noFill/>
                </a:ln>
                <a:solidFill>
                  <a:schemeClr val="bg1"/>
                </a:solidFill>
                <a:effectLst/>
              </a:endParaRPr>
            </a:p>
          </p:txBody>
        </p:sp>
        <p:sp>
          <p:nvSpPr>
            <p:cNvPr id="101" name="Rectangle 75">
              <a:extLst>
                <a:ext uri="{FF2B5EF4-FFF2-40B4-BE49-F238E27FC236}">
                  <a16:creationId xmlns:a16="http://schemas.microsoft.com/office/drawing/2014/main" id="{4A3A6BAA-E9DE-B715-21EF-4D342707341E}"/>
                </a:ext>
              </a:extLst>
            </p:cNvPr>
            <p:cNvSpPr>
              <a:spLocks noChangeArrowheads="1"/>
            </p:cNvSpPr>
            <p:nvPr/>
          </p:nvSpPr>
          <p:spPr bwMode="auto">
            <a:xfrm>
              <a:off x="4904740" y="2050442"/>
              <a:ext cx="539825" cy="1532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chemeClr val="bg1"/>
                  </a:solidFill>
                  <a:effectLst/>
                  <a:latin typeface="Verdana" pitchFamily="34" charset="0"/>
                </a:rPr>
                <a:t>CROOK</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CCPB - $173K</a:t>
              </a:r>
              <a:endParaRPr kumimoji="0" lang="en-US" altLang="en-US" sz="800" b="1" i="0" u="none" strike="noStrike" cap="none" normalizeH="0" baseline="0">
                <a:ln>
                  <a:noFill/>
                </a:ln>
                <a:solidFill>
                  <a:schemeClr val="bg1"/>
                </a:solidFill>
                <a:effectLst/>
              </a:endParaRPr>
            </a:p>
          </p:txBody>
        </p:sp>
        <p:sp>
          <p:nvSpPr>
            <p:cNvPr id="103" name="Rectangle 78">
              <a:extLst>
                <a:ext uri="{FF2B5EF4-FFF2-40B4-BE49-F238E27FC236}">
                  <a16:creationId xmlns:a16="http://schemas.microsoft.com/office/drawing/2014/main" id="{0716E9D4-B4FD-5EA5-A1C5-E5B17C1519B5}"/>
                </a:ext>
              </a:extLst>
            </p:cNvPr>
            <p:cNvSpPr>
              <a:spLocks noChangeArrowheads="1"/>
            </p:cNvSpPr>
            <p:nvPr/>
          </p:nvSpPr>
          <p:spPr bwMode="auto">
            <a:xfrm>
              <a:off x="1863950" y="3546479"/>
              <a:ext cx="379836"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rgbClr val="000000"/>
                  </a:solidFill>
                  <a:effectLst/>
                  <a:latin typeface="Verdana" pitchFamily="34" charset="0"/>
                </a:rPr>
                <a:t>FREMONT</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WRVC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Verdana" pitchFamily="34" charset="0"/>
                </a:rPr>
                <a:t>$825</a:t>
              </a:r>
              <a:r>
                <a:rPr lang="en-US" altLang="en-US" sz="800" b="1">
                  <a:solidFill>
                    <a:srgbClr val="000000"/>
                  </a:solidFill>
                  <a:latin typeface="Verdana" pitchFamily="34" charset="0"/>
                </a:rPr>
                <a:t>K</a:t>
              </a:r>
              <a:endParaRPr kumimoji="0" lang="en-US" altLang="en-US" sz="800" b="1" i="0" u="none" strike="noStrike" cap="none" normalizeH="0" baseline="0">
                <a:ln>
                  <a:noFill/>
                </a:ln>
                <a:solidFill>
                  <a:schemeClr val="tx1"/>
                </a:solidFill>
                <a:effectLst/>
              </a:endParaRPr>
            </a:p>
          </p:txBody>
        </p:sp>
        <p:sp>
          <p:nvSpPr>
            <p:cNvPr id="105" name="Rectangle 81">
              <a:extLst>
                <a:ext uri="{FF2B5EF4-FFF2-40B4-BE49-F238E27FC236}">
                  <a16:creationId xmlns:a16="http://schemas.microsoft.com/office/drawing/2014/main" id="{5622BFD5-46FB-6FE3-088E-5E665ADFA07A}"/>
                </a:ext>
              </a:extLst>
            </p:cNvPr>
            <p:cNvSpPr>
              <a:spLocks noChangeArrowheads="1"/>
            </p:cNvSpPr>
            <p:nvPr/>
          </p:nvSpPr>
          <p:spPr bwMode="auto">
            <a:xfrm>
              <a:off x="5209075" y="4318141"/>
              <a:ext cx="329771"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chemeClr val="bg1"/>
                  </a:solidFill>
                  <a:effectLst/>
                  <a:latin typeface="Verdana" pitchFamily="34" charset="0"/>
                </a:rPr>
                <a:t>GOSHEN</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GCEDC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$83</a:t>
              </a:r>
              <a:r>
                <a:rPr lang="en-US" altLang="en-US" sz="800" b="1">
                  <a:solidFill>
                    <a:schemeClr val="bg1"/>
                  </a:solidFill>
                  <a:latin typeface="Verdana" pitchFamily="34" charset="0"/>
                </a:rPr>
                <a:t>K</a:t>
              </a:r>
              <a:endParaRPr kumimoji="0" lang="en-US" altLang="en-US" sz="800" b="1" i="0" u="none" strike="noStrike" cap="none" normalizeH="0" baseline="0">
                <a:ln>
                  <a:noFill/>
                </a:ln>
                <a:solidFill>
                  <a:schemeClr val="bg1"/>
                </a:solidFill>
                <a:effectLst/>
              </a:endParaRPr>
            </a:p>
          </p:txBody>
        </p:sp>
        <p:sp>
          <p:nvSpPr>
            <p:cNvPr id="106" name="Rectangle 84">
              <a:extLst>
                <a:ext uri="{FF2B5EF4-FFF2-40B4-BE49-F238E27FC236}">
                  <a16:creationId xmlns:a16="http://schemas.microsoft.com/office/drawing/2014/main" id="{DE354E16-0125-6D5D-A538-3751DAB57242}"/>
                </a:ext>
              </a:extLst>
            </p:cNvPr>
            <p:cNvSpPr>
              <a:spLocks noChangeArrowheads="1"/>
            </p:cNvSpPr>
            <p:nvPr/>
          </p:nvSpPr>
          <p:spPr bwMode="auto">
            <a:xfrm>
              <a:off x="1662997" y="2872218"/>
              <a:ext cx="684576" cy="1532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HOT SPRINGS</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      HST&amp;T</a:t>
              </a:r>
              <a:r>
                <a:rPr kumimoji="0" lang="en-US" altLang="en-US" sz="800" b="1" i="0" u="none" strike="noStrike" cap="none" normalizeH="0" baseline="0">
                  <a:ln>
                    <a:noFill/>
                  </a:ln>
                  <a:solidFill>
                    <a:schemeClr val="bg1"/>
                  </a:solidFill>
                  <a:effectLst/>
                  <a:latin typeface="Verdana" pitchFamily="34" charset="0"/>
                </a:rPr>
                <a:t> $</a:t>
              </a:r>
              <a:r>
                <a:rPr lang="en-US" altLang="en-US" sz="800" b="1">
                  <a:solidFill>
                    <a:schemeClr val="bg1"/>
                  </a:solidFill>
                  <a:latin typeface="Verdana" pitchFamily="34" charset="0"/>
                </a:rPr>
                <a:t>199K</a:t>
              </a:r>
              <a:endParaRPr kumimoji="0" lang="en-US" altLang="en-US" sz="800" b="1" i="0" u="none" strike="noStrike" cap="none" normalizeH="0" baseline="0">
                <a:ln>
                  <a:noFill/>
                </a:ln>
                <a:solidFill>
                  <a:schemeClr val="bg1"/>
                </a:solidFill>
                <a:effectLst/>
              </a:endParaRPr>
            </a:p>
          </p:txBody>
        </p:sp>
        <p:sp>
          <p:nvSpPr>
            <p:cNvPr id="107" name="Rectangle 87">
              <a:extLst>
                <a:ext uri="{FF2B5EF4-FFF2-40B4-BE49-F238E27FC236}">
                  <a16:creationId xmlns:a16="http://schemas.microsoft.com/office/drawing/2014/main" id="{B448E857-36DE-AAF8-0CF7-860A1C3DD61D}"/>
                </a:ext>
              </a:extLst>
            </p:cNvPr>
            <p:cNvSpPr>
              <a:spLocks noChangeArrowheads="1"/>
            </p:cNvSpPr>
            <p:nvPr/>
          </p:nvSpPr>
          <p:spPr bwMode="auto">
            <a:xfrm>
              <a:off x="3414710" y="2632352"/>
              <a:ext cx="509351"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JOHNSON</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JCTP</a:t>
              </a:r>
              <a:endParaRPr kumimoji="0" lang="en-US" altLang="en-US" sz="8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Board $217K</a:t>
              </a:r>
            </a:p>
          </p:txBody>
        </p:sp>
        <p:sp>
          <p:nvSpPr>
            <p:cNvPr id="108" name="Rectangle 90">
              <a:extLst>
                <a:ext uri="{FF2B5EF4-FFF2-40B4-BE49-F238E27FC236}">
                  <a16:creationId xmlns:a16="http://schemas.microsoft.com/office/drawing/2014/main" id="{D924B38A-C600-9FA0-1289-3DDD77AD5ADA}"/>
                </a:ext>
              </a:extLst>
            </p:cNvPr>
            <p:cNvSpPr>
              <a:spLocks noChangeArrowheads="1"/>
            </p:cNvSpPr>
            <p:nvPr/>
          </p:nvSpPr>
          <p:spPr bwMode="auto">
            <a:xfrm>
              <a:off x="4942636" y="5151941"/>
              <a:ext cx="360245"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Verdana" pitchFamily="34" charset="0"/>
                </a:rPr>
                <a:t>LARAMIE</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VC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Verdana" pitchFamily="34" charset="0"/>
                </a:rPr>
                <a:t>$</a:t>
              </a:r>
              <a:r>
                <a:rPr lang="en-US" altLang="en-US" sz="800" b="1">
                  <a:solidFill>
                    <a:srgbClr val="000000"/>
                  </a:solidFill>
                  <a:latin typeface="Verdana" pitchFamily="34" charset="0"/>
                </a:rPr>
                <a:t>2.0</a:t>
              </a:r>
              <a:r>
                <a:rPr kumimoji="0" lang="en-US" altLang="en-US" sz="800" b="1" i="0" u="none" strike="noStrike" cap="none" normalizeH="0" baseline="0">
                  <a:ln>
                    <a:noFill/>
                  </a:ln>
                  <a:solidFill>
                    <a:srgbClr val="000000"/>
                  </a:solidFill>
                  <a:effectLst/>
                  <a:latin typeface="Verdana" pitchFamily="34" charset="0"/>
                </a:rPr>
                <a:t>M</a:t>
              </a:r>
              <a:endParaRPr kumimoji="0" lang="en-US" altLang="en-US" sz="800" b="1" i="0" u="none" strike="noStrike" cap="none" normalizeH="0" baseline="0">
                <a:ln>
                  <a:noFill/>
                </a:ln>
                <a:solidFill>
                  <a:schemeClr val="tx1"/>
                </a:solidFill>
                <a:effectLst/>
              </a:endParaRPr>
            </a:p>
          </p:txBody>
        </p:sp>
        <p:sp>
          <p:nvSpPr>
            <p:cNvPr id="109" name="Rectangle 93">
              <a:extLst>
                <a:ext uri="{FF2B5EF4-FFF2-40B4-BE49-F238E27FC236}">
                  <a16:creationId xmlns:a16="http://schemas.microsoft.com/office/drawing/2014/main" id="{3E6BC9EF-EAFC-67C7-47F8-D86EC9337360}"/>
                </a:ext>
              </a:extLst>
            </p:cNvPr>
            <p:cNvSpPr>
              <a:spLocks noChangeArrowheads="1"/>
            </p:cNvSpPr>
            <p:nvPr/>
          </p:nvSpPr>
          <p:spPr bwMode="auto">
            <a:xfrm>
              <a:off x="-194277" y="3496757"/>
              <a:ext cx="1173247" cy="14561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 Afton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CoC</a:t>
              </a:r>
              <a:endParaRPr lang="en-US" altLang="en-US" sz="800" b="1">
                <a:solidFill>
                  <a:schemeClr val="bg1"/>
                </a:solidFill>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$108K</a:t>
              </a:r>
              <a:endParaRPr lang="en-US" sz="800" b="1">
                <a:solidFill>
                  <a:schemeClr val="bg1"/>
                </a:solidFill>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altLang="en-US" sz="800" b="1">
                <a:solidFill>
                  <a:schemeClr val="bg1"/>
                </a:solidFill>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altLang="en-US" sz="800" b="1">
                <a:solidFill>
                  <a:schemeClr val="bg1"/>
                </a:solidFill>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  K/FBPB</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$89K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            Cokeville $2.6K</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                 </a:t>
              </a:r>
              <a:r>
                <a:rPr lang="en-US" altLang="en-US" sz="800" b="1" err="1">
                  <a:solidFill>
                    <a:schemeClr val="bg1"/>
                  </a:solidFill>
                  <a:latin typeface="Verdana" pitchFamily="34" charset="0"/>
                </a:rPr>
                <a:t>Diamondville</a:t>
              </a:r>
              <a:r>
                <a:rPr lang="en-US" altLang="en-US" sz="800" b="1">
                  <a:solidFill>
                    <a:schemeClr val="bg1"/>
                  </a:solidFill>
                  <a:latin typeface="Verdana" pitchFamily="34" charset="0"/>
                </a:rPr>
                <a:t> $6.5K</a:t>
              </a:r>
            </a:p>
          </p:txBody>
        </p:sp>
        <p:sp>
          <p:nvSpPr>
            <p:cNvPr id="110" name="Rectangle 96">
              <a:extLst>
                <a:ext uri="{FF2B5EF4-FFF2-40B4-BE49-F238E27FC236}">
                  <a16:creationId xmlns:a16="http://schemas.microsoft.com/office/drawing/2014/main" id="{DD56424F-3396-841D-6B34-E0C652211152}"/>
                </a:ext>
              </a:extLst>
            </p:cNvPr>
            <p:cNvSpPr>
              <a:spLocks noChangeArrowheads="1"/>
            </p:cNvSpPr>
            <p:nvPr/>
          </p:nvSpPr>
          <p:spPr bwMode="auto">
            <a:xfrm>
              <a:off x="3290536" y="3573483"/>
              <a:ext cx="390720"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rgbClr val="000000"/>
                  </a:solidFill>
                  <a:effectLst/>
                  <a:latin typeface="Verdana" pitchFamily="34" charset="0"/>
                </a:rPr>
                <a:t>NATRONA</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rgbClr val="000000"/>
                  </a:solidFill>
                  <a:latin typeface="Verdana" pitchFamily="34" charset="0"/>
                </a:rPr>
                <a:t>CACVB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Verdana" pitchFamily="34" charset="0"/>
                </a:rPr>
                <a:t>$1.7M</a:t>
              </a:r>
              <a:endParaRPr kumimoji="0" lang="en-US" altLang="en-US" sz="800" b="1" i="0" u="none" strike="noStrike" cap="none" normalizeH="0" baseline="0">
                <a:ln>
                  <a:noFill/>
                </a:ln>
                <a:solidFill>
                  <a:schemeClr val="tx1"/>
                </a:solidFill>
                <a:effectLst/>
              </a:endParaRPr>
            </a:p>
          </p:txBody>
        </p:sp>
        <p:sp>
          <p:nvSpPr>
            <p:cNvPr id="111" name="Rectangle 99">
              <a:extLst>
                <a:ext uri="{FF2B5EF4-FFF2-40B4-BE49-F238E27FC236}">
                  <a16:creationId xmlns:a16="http://schemas.microsoft.com/office/drawing/2014/main" id="{29937A3C-8D39-94CA-7D00-72CDC38D5DD3}"/>
                </a:ext>
              </a:extLst>
            </p:cNvPr>
            <p:cNvSpPr>
              <a:spLocks noChangeArrowheads="1"/>
            </p:cNvSpPr>
            <p:nvPr/>
          </p:nvSpPr>
          <p:spPr bwMode="auto">
            <a:xfrm>
              <a:off x="5031023" y="3553805"/>
              <a:ext cx="450579"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chemeClr val="bg1"/>
                  </a:solidFill>
                  <a:effectLst/>
                  <a:latin typeface="Verdana" pitchFamily="34" charset="0"/>
                </a:rPr>
                <a:t>NIOBRARA</a:t>
              </a:r>
              <a:r>
                <a:rPr kumimoji="0" lang="en-US" altLang="en-US" sz="800" b="1" i="0" u="none" strike="noStrike" cap="none" normalizeH="0" baseline="0">
                  <a:ln>
                    <a:noFill/>
                  </a:ln>
                  <a:solidFill>
                    <a:schemeClr val="bg1"/>
                  </a:solidFill>
                  <a:effectLst/>
                  <a:latin typeface="Verdana"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err="1">
                  <a:solidFill>
                    <a:schemeClr val="bg1"/>
                  </a:solidFill>
                  <a:latin typeface="Verdana" pitchFamily="34" charset="0"/>
                </a:rPr>
                <a:t>LNCCoC</a:t>
              </a:r>
              <a:endParaRPr kumimoji="0" lang="en-US" altLang="en-US" sz="8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$52K</a:t>
              </a:r>
              <a:endParaRPr kumimoji="0" lang="en-US" altLang="en-US" sz="800" b="1" i="0" u="none" strike="noStrike" cap="none" normalizeH="0" baseline="0">
                <a:ln>
                  <a:noFill/>
                </a:ln>
                <a:solidFill>
                  <a:schemeClr val="bg1"/>
                </a:solidFill>
                <a:effectLst/>
              </a:endParaRPr>
            </a:p>
          </p:txBody>
        </p:sp>
        <p:sp>
          <p:nvSpPr>
            <p:cNvPr id="112" name="Rectangle 105">
              <a:extLst>
                <a:ext uri="{FF2B5EF4-FFF2-40B4-BE49-F238E27FC236}">
                  <a16:creationId xmlns:a16="http://schemas.microsoft.com/office/drawing/2014/main" id="{7325EB69-A499-3EC5-44C0-1523EB08483F}"/>
                </a:ext>
              </a:extLst>
            </p:cNvPr>
            <p:cNvSpPr>
              <a:spLocks noChangeArrowheads="1"/>
            </p:cNvSpPr>
            <p:nvPr/>
          </p:nvSpPr>
          <p:spPr bwMode="auto">
            <a:xfrm>
              <a:off x="3208480" y="1914798"/>
              <a:ext cx="539824" cy="1532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rgbClr val="000000"/>
                  </a:solidFill>
                  <a:effectLst/>
                  <a:latin typeface="Verdana" pitchFamily="34" charset="0"/>
                  <a:cs typeface="Arial" pitchFamily="34" charset="0"/>
                </a:rPr>
                <a:t>SHERIDAN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000000"/>
                  </a:solidFill>
                  <a:effectLst/>
                  <a:latin typeface="Verdana" pitchFamily="34" charset="0"/>
                  <a:cs typeface="Arial" pitchFamily="34" charset="0"/>
                </a:rPr>
                <a:t>ST&amp;T - </a:t>
              </a:r>
              <a:r>
                <a:rPr lang="en-US" altLang="en-US" sz="800" b="1">
                  <a:solidFill>
                    <a:srgbClr val="000000"/>
                  </a:solidFill>
                  <a:latin typeface="Verdana" pitchFamily="34" charset="0"/>
                </a:rPr>
                <a:t>$735K</a:t>
              </a:r>
              <a:endParaRPr kumimoji="0" lang="en-US" altLang="en-US" sz="800" b="1" i="0" u="none" strike="noStrike" cap="none" normalizeH="0" baseline="0">
                <a:ln>
                  <a:noFill/>
                </a:ln>
                <a:solidFill>
                  <a:schemeClr val="tx1"/>
                </a:solidFill>
                <a:effectLst/>
                <a:cs typeface="Arial" pitchFamily="34" charset="0"/>
              </a:endParaRPr>
            </a:p>
          </p:txBody>
        </p:sp>
        <p:sp>
          <p:nvSpPr>
            <p:cNvPr id="113" name="Rectangle 108">
              <a:extLst>
                <a:ext uri="{FF2B5EF4-FFF2-40B4-BE49-F238E27FC236}">
                  <a16:creationId xmlns:a16="http://schemas.microsoft.com/office/drawing/2014/main" id="{1DC57FFD-87D2-7AAC-37A3-7576CA086F96}"/>
                </a:ext>
              </a:extLst>
            </p:cNvPr>
            <p:cNvSpPr>
              <a:spLocks noChangeArrowheads="1"/>
            </p:cNvSpPr>
            <p:nvPr/>
          </p:nvSpPr>
          <p:spPr bwMode="auto">
            <a:xfrm>
              <a:off x="822613" y="3760964"/>
              <a:ext cx="395074" cy="306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chemeClr val="bg1"/>
                  </a:solidFill>
                  <a:effectLst/>
                  <a:latin typeface="Verdana" pitchFamily="34" charset="0"/>
                </a:rPr>
                <a:t>SUBLETTE</a:t>
              </a:r>
              <a:endParaRPr kumimoji="0" lang="en-US" altLang="en-US" sz="8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Pinedale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PT&amp;TC</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$262K</a:t>
              </a:r>
              <a:endParaRPr kumimoji="0" lang="en-US" altLang="en-US" sz="800" b="1" i="0" u="none" strike="noStrike" cap="none" normalizeH="0" baseline="0">
                <a:ln>
                  <a:noFill/>
                </a:ln>
                <a:solidFill>
                  <a:schemeClr val="bg1"/>
                </a:solidFill>
                <a:effectLst/>
              </a:endParaRPr>
            </a:p>
          </p:txBody>
        </p:sp>
        <p:sp>
          <p:nvSpPr>
            <p:cNvPr id="114" name="Rectangle 111">
              <a:extLst>
                <a:ext uri="{FF2B5EF4-FFF2-40B4-BE49-F238E27FC236}">
                  <a16:creationId xmlns:a16="http://schemas.microsoft.com/office/drawing/2014/main" id="{8CA7E4D0-5F31-3A62-362C-4F34BCBC35A4}"/>
                </a:ext>
              </a:extLst>
            </p:cNvPr>
            <p:cNvSpPr>
              <a:spLocks noChangeArrowheads="1"/>
            </p:cNvSpPr>
            <p:nvPr/>
          </p:nvSpPr>
          <p:spPr bwMode="auto">
            <a:xfrm>
              <a:off x="1585490" y="4937545"/>
              <a:ext cx="553973"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effectLst/>
                  <a:latin typeface="Verdana" pitchFamily="34" charset="0"/>
                </a:rPr>
                <a:t>SWEETWATER</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latin typeface="Verdana" pitchFamily="34" charset="0"/>
                </a:rPr>
                <a:t>SCT&amp;TB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effectLst/>
                  <a:latin typeface="Verdana" pitchFamily="34" charset="0"/>
                </a:rPr>
                <a:t>$</a:t>
              </a:r>
              <a:r>
                <a:rPr lang="en-US" altLang="en-US" sz="800" b="1">
                  <a:latin typeface="Verdana" pitchFamily="34" charset="0"/>
                </a:rPr>
                <a:t>1.1M</a:t>
              </a:r>
              <a:endParaRPr kumimoji="0" lang="en-US" altLang="en-US" sz="800" b="1" i="0" u="none" strike="noStrike" cap="none" normalizeH="0" baseline="0">
                <a:ln>
                  <a:noFill/>
                </a:ln>
                <a:effectLst/>
              </a:endParaRPr>
            </a:p>
          </p:txBody>
        </p:sp>
        <p:sp>
          <p:nvSpPr>
            <p:cNvPr id="115" name="Rectangle 114">
              <a:extLst>
                <a:ext uri="{FF2B5EF4-FFF2-40B4-BE49-F238E27FC236}">
                  <a16:creationId xmlns:a16="http://schemas.microsoft.com/office/drawing/2014/main" id="{90845B47-F498-AEC8-0A03-3C2F39B076D8}"/>
                </a:ext>
              </a:extLst>
            </p:cNvPr>
            <p:cNvSpPr>
              <a:spLocks noChangeArrowheads="1"/>
            </p:cNvSpPr>
            <p:nvPr/>
          </p:nvSpPr>
          <p:spPr bwMode="auto">
            <a:xfrm>
              <a:off x="221224" y="5118061"/>
              <a:ext cx="637777"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UINTA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City of Evanston</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$286K</a:t>
              </a:r>
              <a:endParaRPr kumimoji="0" lang="en-US" altLang="en-US" sz="800" b="1" i="0" u="none" strike="noStrike" cap="none" normalizeH="0" baseline="0">
                <a:ln>
                  <a:noFill/>
                </a:ln>
                <a:solidFill>
                  <a:schemeClr val="bg1"/>
                </a:solidFill>
                <a:effectLst/>
              </a:endParaRPr>
            </a:p>
          </p:txBody>
        </p:sp>
        <p:sp>
          <p:nvSpPr>
            <p:cNvPr id="116" name="Rectangle 117">
              <a:extLst>
                <a:ext uri="{FF2B5EF4-FFF2-40B4-BE49-F238E27FC236}">
                  <a16:creationId xmlns:a16="http://schemas.microsoft.com/office/drawing/2014/main" id="{3792BB95-9464-C762-F50D-4E819D9293DD}"/>
                </a:ext>
              </a:extLst>
            </p:cNvPr>
            <p:cNvSpPr>
              <a:spLocks noChangeArrowheads="1"/>
            </p:cNvSpPr>
            <p:nvPr/>
          </p:nvSpPr>
          <p:spPr bwMode="auto">
            <a:xfrm>
              <a:off x="2518852" y="2648829"/>
              <a:ext cx="434255"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bg1"/>
                  </a:solidFill>
                  <a:effectLst/>
                  <a:latin typeface="Verdana" pitchFamily="34" charset="0"/>
                </a:rPr>
                <a:t>WASHAKIE</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WTVC</a:t>
              </a:r>
              <a:endParaRPr kumimoji="0" lang="en-US" altLang="en-US" sz="8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$108K</a:t>
              </a:r>
              <a:endParaRPr kumimoji="0" lang="en-US" altLang="en-US" sz="800" b="1" i="0" u="none" strike="noStrike" cap="none" normalizeH="0" baseline="0">
                <a:ln>
                  <a:noFill/>
                </a:ln>
                <a:solidFill>
                  <a:schemeClr val="bg1"/>
                </a:solidFill>
                <a:effectLst/>
              </a:endParaRPr>
            </a:p>
          </p:txBody>
        </p:sp>
        <p:sp>
          <p:nvSpPr>
            <p:cNvPr id="117" name="Rectangle 120">
              <a:extLst>
                <a:ext uri="{FF2B5EF4-FFF2-40B4-BE49-F238E27FC236}">
                  <a16:creationId xmlns:a16="http://schemas.microsoft.com/office/drawing/2014/main" id="{FC52C955-7564-2B42-39D2-0E3FC0B8DBFB}"/>
                </a:ext>
              </a:extLst>
            </p:cNvPr>
            <p:cNvSpPr>
              <a:spLocks noChangeArrowheads="1"/>
            </p:cNvSpPr>
            <p:nvPr/>
          </p:nvSpPr>
          <p:spPr bwMode="auto">
            <a:xfrm>
              <a:off x="5043405" y="2715414"/>
              <a:ext cx="340655"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chemeClr val="bg1"/>
                  </a:solidFill>
                  <a:effectLst/>
                  <a:latin typeface="Verdana" pitchFamily="34" charset="0"/>
                </a:rPr>
                <a:t>WESTON</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WCTP</a:t>
              </a:r>
              <a:endParaRPr kumimoji="0" lang="en-US" altLang="en-US" sz="800" b="1" i="0" u="none" strike="noStrike" cap="none" normalizeH="0" baseline="0">
                <a:ln>
                  <a:noFill/>
                </a:ln>
                <a:solidFill>
                  <a:schemeClr val="bg1"/>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$99K</a:t>
              </a:r>
              <a:endParaRPr kumimoji="0" lang="en-US" altLang="en-US" sz="800" b="1" i="0" u="none" strike="noStrike" cap="none" normalizeH="0" baseline="0">
                <a:ln>
                  <a:noFill/>
                </a:ln>
                <a:solidFill>
                  <a:schemeClr val="bg1"/>
                </a:solidFill>
                <a:effectLst/>
              </a:endParaRPr>
            </a:p>
          </p:txBody>
        </p:sp>
        <p:sp>
          <p:nvSpPr>
            <p:cNvPr id="118" name="Rectangle 102">
              <a:extLst>
                <a:ext uri="{FF2B5EF4-FFF2-40B4-BE49-F238E27FC236}">
                  <a16:creationId xmlns:a16="http://schemas.microsoft.com/office/drawing/2014/main" id="{6CD697FC-8A08-A1AD-9AB9-3A7F1ED2F0BF}"/>
                </a:ext>
              </a:extLst>
            </p:cNvPr>
            <p:cNvSpPr>
              <a:spLocks noChangeArrowheads="1"/>
            </p:cNvSpPr>
            <p:nvPr/>
          </p:nvSpPr>
          <p:spPr bwMode="auto">
            <a:xfrm>
              <a:off x="4659304" y="4328002"/>
              <a:ext cx="466017" cy="229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1" i="0" u="sng" strike="noStrike" cap="none" normalizeH="0" baseline="0">
                  <a:ln>
                    <a:noFill/>
                  </a:ln>
                  <a:solidFill>
                    <a:schemeClr val="bg1"/>
                  </a:solidFill>
                  <a:effectLst/>
                  <a:latin typeface="Verdana" pitchFamily="34" charset="0"/>
                </a:rPr>
                <a:t>PLATTE</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PC CoC</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800" b="1">
                  <a:solidFill>
                    <a:schemeClr val="bg1"/>
                  </a:solidFill>
                  <a:latin typeface="Verdana" pitchFamily="34" charset="0"/>
                </a:rPr>
                <a:t>$178K</a:t>
              </a:r>
              <a:endParaRPr kumimoji="0" lang="en-US" altLang="en-US" sz="800" b="1" i="0" u="none" strike="noStrike" cap="none" normalizeH="0" baseline="0">
                <a:ln>
                  <a:noFill/>
                </a:ln>
                <a:solidFill>
                  <a:schemeClr val="bg1"/>
                </a:solidFill>
                <a:effectLst/>
              </a:endParaRPr>
            </a:p>
          </p:txBody>
        </p:sp>
      </p:grpSp>
      <p:pic>
        <p:nvPicPr>
          <p:cNvPr id="89" name="Google Shape;528;p27" descr="Logo&#10;&#10;Description automatically generated">
            <a:extLst>
              <a:ext uri="{FF2B5EF4-FFF2-40B4-BE49-F238E27FC236}">
                <a16:creationId xmlns:a16="http://schemas.microsoft.com/office/drawing/2014/main" id="{6689E6FA-83C2-6FD6-2221-D1B196925C19}"/>
              </a:ext>
            </a:extLst>
          </p:cNvPr>
          <p:cNvPicPr preferRelativeResize="0">
            <a:picLocks noChangeAspect="1"/>
          </p:cNvPicPr>
          <p:nvPr/>
        </p:nvPicPr>
        <p:blipFill rotWithShape="1">
          <a:blip r:embed="rId6">
            <a:alphaModFix/>
          </a:blip>
          <a:srcRect/>
          <a:stretch/>
        </p:blipFill>
        <p:spPr>
          <a:xfrm>
            <a:off x="2341870" y="1181417"/>
            <a:ext cx="459978" cy="183991"/>
          </a:xfrm>
          <a:prstGeom prst="rect">
            <a:avLst/>
          </a:prstGeom>
          <a:noFill/>
          <a:ln>
            <a:noFill/>
          </a:ln>
        </p:spPr>
      </p:pic>
      <p:pic>
        <p:nvPicPr>
          <p:cNvPr id="176" name="Google Shape;528;p27" descr="Logo&#10;&#10;Description automatically generated">
            <a:extLst>
              <a:ext uri="{FF2B5EF4-FFF2-40B4-BE49-F238E27FC236}">
                <a16:creationId xmlns:a16="http://schemas.microsoft.com/office/drawing/2014/main" id="{CD538441-327F-F5E9-3E27-CF85FFD75145}"/>
              </a:ext>
            </a:extLst>
          </p:cNvPr>
          <p:cNvPicPr preferRelativeResize="0">
            <a:picLocks noChangeAspect="1"/>
          </p:cNvPicPr>
          <p:nvPr/>
        </p:nvPicPr>
        <p:blipFill rotWithShape="1">
          <a:blip r:embed="rId6">
            <a:alphaModFix/>
          </a:blip>
          <a:srcRect/>
          <a:stretch/>
        </p:blipFill>
        <p:spPr>
          <a:xfrm>
            <a:off x="4074497" y="1374920"/>
            <a:ext cx="459978" cy="183991"/>
          </a:xfrm>
          <a:prstGeom prst="rect">
            <a:avLst/>
          </a:prstGeom>
          <a:noFill/>
          <a:ln>
            <a:noFill/>
          </a:ln>
        </p:spPr>
      </p:pic>
      <p:pic>
        <p:nvPicPr>
          <p:cNvPr id="196" name="Google Shape;528;p27" descr="Logo&#10;&#10;Description automatically generated">
            <a:extLst>
              <a:ext uri="{FF2B5EF4-FFF2-40B4-BE49-F238E27FC236}">
                <a16:creationId xmlns:a16="http://schemas.microsoft.com/office/drawing/2014/main" id="{EB6517F8-0DBA-A638-0EF6-4FF6B5F49D32}"/>
              </a:ext>
            </a:extLst>
          </p:cNvPr>
          <p:cNvPicPr preferRelativeResize="0">
            <a:picLocks noChangeAspect="1"/>
          </p:cNvPicPr>
          <p:nvPr/>
        </p:nvPicPr>
        <p:blipFill rotWithShape="1">
          <a:blip r:embed="rId6">
            <a:alphaModFix/>
          </a:blip>
          <a:srcRect/>
          <a:stretch/>
        </p:blipFill>
        <p:spPr>
          <a:xfrm>
            <a:off x="5482814" y="994187"/>
            <a:ext cx="459978" cy="183991"/>
          </a:xfrm>
          <a:prstGeom prst="rect">
            <a:avLst/>
          </a:prstGeom>
          <a:noFill/>
          <a:ln>
            <a:noFill/>
          </a:ln>
        </p:spPr>
      </p:pic>
      <p:pic>
        <p:nvPicPr>
          <p:cNvPr id="197" name="Google Shape;528;p27" descr="Logo&#10;&#10;Description automatically generated">
            <a:extLst>
              <a:ext uri="{FF2B5EF4-FFF2-40B4-BE49-F238E27FC236}">
                <a16:creationId xmlns:a16="http://schemas.microsoft.com/office/drawing/2014/main" id="{FEDD866E-4262-B510-9FF8-B6DE8CA82D8A}"/>
              </a:ext>
            </a:extLst>
          </p:cNvPr>
          <p:cNvPicPr preferRelativeResize="0">
            <a:picLocks noChangeAspect="1"/>
          </p:cNvPicPr>
          <p:nvPr/>
        </p:nvPicPr>
        <p:blipFill rotWithShape="1">
          <a:blip r:embed="rId6">
            <a:alphaModFix/>
          </a:blip>
          <a:srcRect/>
          <a:stretch/>
        </p:blipFill>
        <p:spPr>
          <a:xfrm>
            <a:off x="8129635" y="1188767"/>
            <a:ext cx="459978" cy="183991"/>
          </a:xfrm>
          <a:prstGeom prst="rect">
            <a:avLst/>
          </a:prstGeom>
          <a:noFill/>
          <a:ln>
            <a:noFill/>
          </a:ln>
        </p:spPr>
      </p:pic>
      <p:pic>
        <p:nvPicPr>
          <p:cNvPr id="198" name="Google Shape;528;p27" descr="Logo&#10;&#10;Description automatically generated">
            <a:extLst>
              <a:ext uri="{FF2B5EF4-FFF2-40B4-BE49-F238E27FC236}">
                <a16:creationId xmlns:a16="http://schemas.microsoft.com/office/drawing/2014/main" id="{065B83FA-68AF-BB45-F83B-6B07C8117B5F}"/>
              </a:ext>
            </a:extLst>
          </p:cNvPr>
          <p:cNvPicPr preferRelativeResize="0">
            <a:picLocks noChangeAspect="1"/>
          </p:cNvPicPr>
          <p:nvPr/>
        </p:nvPicPr>
        <p:blipFill rotWithShape="1">
          <a:blip r:embed="rId6">
            <a:alphaModFix/>
          </a:blip>
          <a:srcRect/>
          <a:stretch/>
        </p:blipFill>
        <p:spPr>
          <a:xfrm>
            <a:off x="6993680" y="1261710"/>
            <a:ext cx="459978" cy="183991"/>
          </a:xfrm>
          <a:prstGeom prst="rect">
            <a:avLst/>
          </a:prstGeom>
          <a:noFill/>
          <a:ln>
            <a:noFill/>
          </a:ln>
        </p:spPr>
      </p:pic>
      <p:pic>
        <p:nvPicPr>
          <p:cNvPr id="199" name="Google Shape;528;p27" descr="Logo&#10;&#10;Description automatically generated">
            <a:extLst>
              <a:ext uri="{FF2B5EF4-FFF2-40B4-BE49-F238E27FC236}">
                <a16:creationId xmlns:a16="http://schemas.microsoft.com/office/drawing/2014/main" id="{8B2B8D24-50F7-AFAC-4C09-0DA9FC5E5E8D}"/>
              </a:ext>
            </a:extLst>
          </p:cNvPr>
          <p:cNvPicPr preferRelativeResize="0">
            <a:picLocks noChangeAspect="1"/>
          </p:cNvPicPr>
          <p:nvPr/>
        </p:nvPicPr>
        <p:blipFill rotWithShape="1">
          <a:blip r:embed="rId6">
            <a:alphaModFix/>
          </a:blip>
          <a:srcRect/>
          <a:stretch/>
        </p:blipFill>
        <p:spPr>
          <a:xfrm>
            <a:off x="5812125" y="2271140"/>
            <a:ext cx="459978" cy="183991"/>
          </a:xfrm>
          <a:prstGeom prst="rect">
            <a:avLst/>
          </a:prstGeom>
          <a:noFill/>
          <a:ln>
            <a:noFill/>
          </a:ln>
        </p:spPr>
      </p:pic>
      <p:pic>
        <p:nvPicPr>
          <p:cNvPr id="200" name="Google Shape;528;p27" descr="Logo&#10;&#10;Description automatically generated">
            <a:extLst>
              <a:ext uri="{FF2B5EF4-FFF2-40B4-BE49-F238E27FC236}">
                <a16:creationId xmlns:a16="http://schemas.microsoft.com/office/drawing/2014/main" id="{C8DFE5E9-3595-ED9C-FD06-BE5B665F6BBC}"/>
              </a:ext>
            </a:extLst>
          </p:cNvPr>
          <p:cNvPicPr preferRelativeResize="0">
            <a:picLocks noChangeAspect="1"/>
          </p:cNvPicPr>
          <p:nvPr/>
        </p:nvPicPr>
        <p:blipFill rotWithShape="1">
          <a:blip r:embed="rId6">
            <a:alphaModFix/>
          </a:blip>
          <a:srcRect/>
          <a:stretch/>
        </p:blipFill>
        <p:spPr>
          <a:xfrm>
            <a:off x="3723388" y="2527369"/>
            <a:ext cx="459978" cy="183991"/>
          </a:xfrm>
          <a:prstGeom prst="rect">
            <a:avLst/>
          </a:prstGeom>
          <a:noFill/>
          <a:ln>
            <a:noFill/>
          </a:ln>
        </p:spPr>
      </p:pic>
      <p:pic>
        <p:nvPicPr>
          <p:cNvPr id="201" name="Google Shape;528;p27" descr="Logo&#10;&#10;Description automatically generated">
            <a:extLst>
              <a:ext uri="{FF2B5EF4-FFF2-40B4-BE49-F238E27FC236}">
                <a16:creationId xmlns:a16="http://schemas.microsoft.com/office/drawing/2014/main" id="{632E7B3E-912F-DB2A-801A-47303703C2A9}"/>
              </a:ext>
            </a:extLst>
          </p:cNvPr>
          <p:cNvPicPr preferRelativeResize="0">
            <a:picLocks noChangeAspect="1"/>
          </p:cNvPicPr>
          <p:nvPr/>
        </p:nvPicPr>
        <p:blipFill rotWithShape="1">
          <a:blip r:embed="rId6">
            <a:alphaModFix/>
          </a:blip>
          <a:srcRect/>
          <a:stretch/>
        </p:blipFill>
        <p:spPr>
          <a:xfrm>
            <a:off x="3481584" y="3750564"/>
            <a:ext cx="459978" cy="183991"/>
          </a:xfrm>
          <a:prstGeom prst="rect">
            <a:avLst/>
          </a:prstGeom>
          <a:noFill/>
          <a:ln>
            <a:noFill/>
          </a:ln>
        </p:spPr>
      </p:pic>
      <p:pic>
        <p:nvPicPr>
          <p:cNvPr id="202" name="Google Shape;528;p27" descr="Logo&#10;&#10;Description automatically generated">
            <a:extLst>
              <a:ext uri="{FF2B5EF4-FFF2-40B4-BE49-F238E27FC236}">
                <a16:creationId xmlns:a16="http://schemas.microsoft.com/office/drawing/2014/main" id="{A3F5DD5D-7A5B-F122-10BB-53D981EEF697}"/>
              </a:ext>
            </a:extLst>
          </p:cNvPr>
          <p:cNvPicPr preferRelativeResize="0">
            <a:picLocks noChangeAspect="1"/>
          </p:cNvPicPr>
          <p:nvPr/>
        </p:nvPicPr>
        <p:blipFill rotWithShape="1">
          <a:blip r:embed="rId6">
            <a:alphaModFix/>
          </a:blip>
          <a:srcRect/>
          <a:stretch/>
        </p:blipFill>
        <p:spPr>
          <a:xfrm>
            <a:off x="5445272" y="3843125"/>
            <a:ext cx="459978" cy="183991"/>
          </a:xfrm>
          <a:prstGeom prst="rect">
            <a:avLst/>
          </a:prstGeom>
          <a:noFill/>
          <a:ln>
            <a:noFill/>
          </a:ln>
        </p:spPr>
      </p:pic>
      <p:pic>
        <p:nvPicPr>
          <p:cNvPr id="205" name="Google Shape;528;p27" descr="Logo&#10;&#10;Description automatically generated">
            <a:extLst>
              <a:ext uri="{FF2B5EF4-FFF2-40B4-BE49-F238E27FC236}">
                <a16:creationId xmlns:a16="http://schemas.microsoft.com/office/drawing/2014/main" id="{D60871C3-0D7E-84BF-FCC1-1546A4558BED}"/>
              </a:ext>
            </a:extLst>
          </p:cNvPr>
          <p:cNvPicPr preferRelativeResize="0">
            <a:picLocks noChangeAspect="1"/>
          </p:cNvPicPr>
          <p:nvPr/>
        </p:nvPicPr>
        <p:blipFill rotWithShape="1">
          <a:blip r:embed="rId6">
            <a:alphaModFix/>
          </a:blip>
          <a:srcRect/>
          <a:stretch/>
        </p:blipFill>
        <p:spPr>
          <a:xfrm>
            <a:off x="3002026" y="6031405"/>
            <a:ext cx="459978" cy="183991"/>
          </a:xfrm>
          <a:prstGeom prst="rect">
            <a:avLst/>
          </a:prstGeom>
          <a:noFill/>
          <a:ln>
            <a:noFill/>
          </a:ln>
        </p:spPr>
      </p:pic>
      <p:pic>
        <p:nvPicPr>
          <p:cNvPr id="206" name="Google Shape;528;p27" descr="Logo&#10;&#10;Description automatically generated">
            <a:extLst>
              <a:ext uri="{FF2B5EF4-FFF2-40B4-BE49-F238E27FC236}">
                <a16:creationId xmlns:a16="http://schemas.microsoft.com/office/drawing/2014/main" id="{8CC912A0-130B-D546-B0C5-FC07D7110B42}"/>
              </a:ext>
            </a:extLst>
          </p:cNvPr>
          <p:cNvPicPr preferRelativeResize="0">
            <a:picLocks noChangeAspect="1"/>
          </p:cNvPicPr>
          <p:nvPr/>
        </p:nvPicPr>
        <p:blipFill rotWithShape="1">
          <a:blip r:embed="rId6">
            <a:alphaModFix/>
          </a:blip>
          <a:srcRect/>
          <a:stretch/>
        </p:blipFill>
        <p:spPr>
          <a:xfrm>
            <a:off x="5331796" y="5916252"/>
            <a:ext cx="459978" cy="183991"/>
          </a:xfrm>
          <a:prstGeom prst="rect">
            <a:avLst/>
          </a:prstGeom>
          <a:noFill/>
          <a:ln>
            <a:noFill/>
          </a:ln>
        </p:spPr>
      </p:pic>
      <p:pic>
        <p:nvPicPr>
          <p:cNvPr id="207" name="Google Shape;528;p27" descr="Logo&#10;&#10;Description automatically generated">
            <a:extLst>
              <a:ext uri="{FF2B5EF4-FFF2-40B4-BE49-F238E27FC236}">
                <a16:creationId xmlns:a16="http://schemas.microsoft.com/office/drawing/2014/main" id="{A954C3FE-0BF2-AB55-EAD8-4D0CFCB76709}"/>
              </a:ext>
            </a:extLst>
          </p:cNvPr>
          <p:cNvPicPr preferRelativeResize="0">
            <a:picLocks noChangeAspect="1"/>
          </p:cNvPicPr>
          <p:nvPr/>
        </p:nvPicPr>
        <p:blipFill rotWithShape="1">
          <a:blip r:embed="rId6">
            <a:alphaModFix/>
          </a:blip>
          <a:srcRect/>
          <a:stretch/>
        </p:blipFill>
        <p:spPr>
          <a:xfrm>
            <a:off x="6863855" y="5959479"/>
            <a:ext cx="459978" cy="183991"/>
          </a:xfrm>
          <a:prstGeom prst="rect">
            <a:avLst/>
          </a:prstGeom>
          <a:noFill/>
          <a:ln>
            <a:noFill/>
          </a:ln>
        </p:spPr>
      </p:pic>
      <p:pic>
        <p:nvPicPr>
          <p:cNvPr id="208" name="Google Shape;528;p27" descr="Logo&#10;&#10;Description automatically generated">
            <a:extLst>
              <a:ext uri="{FF2B5EF4-FFF2-40B4-BE49-F238E27FC236}">
                <a16:creationId xmlns:a16="http://schemas.microsoft.com/office/drawing/2014/main" id="{6E17A757-E6EB-8B76-F740-D35132972A58}"/>
              </a:ext>
            </a:extLst>
          </p:cNvPr>
          <p:cNvPicPr preferRelativeResize="0">
            <a:picLocks noChangeAspect="1"/>
          </p:cNvPicPr>
          <p:nvPr/>
        </p:nvPicPr>
        <p:blipFill rotWithShape="1">
          <a:blip r:embed="rId6">
            <a:alphaModFix/>
          </a:blip>
          <a:srcRect/>
          <a:stretch/>
        </p:blipFill>
        <p:spPr>
          <a:xfrm>
            <a:off x="7928434" y="6311169"/>
            <a:ext cx="459978" cy="183991"/>
          </a:xfrm>
          <a:prstGeom prst="rect">
            <a:avLst/>
          </a:prstGeom>
          <a:noFill/>
          <a:ln>
            <a:noFill/>
          </a:ln>
        </p:spPr>
      </p:pic>
      <p:pic>
        <p:nvPicPr>
          <p:cNvPr id="209" name="Google Shape;528;p27" descr="Logo&#10;&#10;Description automatically generated">
            <a:extLst>
              <a:ext uri="{FF2B5EF4-FFF2-40B4-BE49-F238E27FC236}">
                <a16:creationId xmlns:a16="http://schemas.microsoft.com/office/drawing/2014/main" id="{0DDE2848-8681-8A3B-42FE-CC6B732FCDB8}"/>
              </a:ext>
            </a:extLst>
          </p:cNvPr>
          <p:cNvPicPr preferRelativeResize="0">
            <a:picLocks noChangeAspect="1"/>
          </p:cNvPicPr>
          <p:nvPr/>
        </p:nvPicPr>
        <p:blipFill rotWithShape="1">
          <a:blip r:embed="rId6">
            <a:alphaModFix/>
          </a:blip>
          <a:srcRect/>
          <a:stretch/>
        </p:blipFill>
        <p:spPr>
          <a:xfrm>
            <a:off x="7796273" y="4993594"/>
            <a:ext cx="459978" cy="183991"/>
          </a:xfrm>
          <a:prstGeom prst="rect">
            <a:avLst/>
          </a:prstGeom>
          <a:noFill/>
          <a:ln>
            <a:noFill/>
          </a:ln>
        </p:spPr>
      </p:pic>
      <p:pic>
        <p:nvPicPr>
          <p:cNvPr id="212" name="Google Shape;528;p27" descr="Logo&#10;&#10;Description automatically generated">
            <a:extLst>
              <a:ext uri="{FF2B5EF4-FFF2-40B4-BE49-F238E27FC236}">
                <a16:creationId xmlns:a16="http://schemas.microsoft.com/office/drawing/2014/main" id="{9C95DA14-CE4E-3B1E-EB86-BD6B1D053607}"/>
              </a:ext>
            </a:extLst>
          </p:cNvPr>
          <p:cNvPicPr preferRelativeResize="0">
            <a:picLocks noChangeAspect="1"/>
          </p:cNvPicPr>
          <p:nvPr/>
        </p:nvPicPr>
        <p:blipFill rotWithShape="1">
          <a:blip r:embed="rId6">
            <a:alphaModFix/>
          </a:blip>
          <a:srcRect/>
          <a:stretch/>
        </p:blipFill>
        <p:spPr>
          <a:xfrm>
            <a:off x="1165498" y="3610079"/>
            <a:ext cx="459978" cy="183991"/>
          </a:xfrm>
          <a:prstGeom prst="rect">
            <a:avLst/>
          </a:prstGeom>
          <a:noFill/>
          <a:ln>
            <a:noFill/>
          </a:ln>
        </p:spPr>
      </p:pic>
      <p:pic>
        <p:nvPicPr>
          <p:cNvPr id="150" name="Picture 149" descr="Connections with solid fill">
            <a:extLst>
              <a:ext uri="{FF2B5EF4-FFF2-40B4-BE49-F238E27FC236}">
                <a16:creationId xmlns:a16="http://schemas.microsoft.com/office/drawing/2014/main" id="{6675B899-4D8D-BB03-F9D1-61684777B8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47" r="847"/>
          <a:stretch/>
        </p:blipFill>
        <p:spPr>
          <a:xfrm>
            <a:off x="6301796" y="3698828"/>
            <a:ext cx="432541" cy="439999"/>
          </a:xfrm>
          <a:prstGeom prst="ellipse">
            <a:avLst/>
          </a:prstGeom>
        </p:spPr>
      </p:pic>
      <p:pic>
        <p:nvPicPr>
          <p:cNvPr id="153" name="Graphic 152" descr="Clipboard Mixed with solid fill">
            <a:extLst>
              <a:ext uri="{FF2B5EF4-FFF2-40B4-BE49-F238E27FC236}">
                <a16:creationId xmlns:a16="http://schemas.microsoft.com/office/drawing/2014/main" id="{9BEB5538-278D-C38C-1211-1371CD0F82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04378" y="1074311"/>
            <a:ext cx="355867" cy="355867"/>
          </a:xfrm>
          <a:prstGeom prst="rect">
            <a:avLst/>
          </a:prstGeom>
        </p:spPr>
      </p:pic>
      <p:pic>
        <p:nvPicPr>
          <p:cNvPr id="155" name="Graphic 154" descr="Ruler with solid fill">
            <a:extLst>
              <a:ext uri="{FF2B5EF4-FFF2-40B4-BE49-F238E27FC236}">
                <a16:creationId xmlns:a16="http://schemas.microsoft.com/office/drawing/2014/main" id="{D1E8728F-5528-31B6-3907-83B76FAFF2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52312" y="3711289"/>
            <a:ext cx="309924" cy="309924"/>
          </a:xfrm>
          <a:prstGeom prst="rect">
            <a:avLst/>
          </a:prstGeom>
        </p:spPr>
      </p:pic>
      <p:pic>
        <p:nvPicPr>
          <p:cNvPr id="56" name="Graphic 55" descr="Clipboard Mixed with solid fill">
            <a:extLst>
              <a:ext uri="{FF2B5EF4-FFF2-40B4-BE49-F238E27FC236}">
                <a16:creationId xmlns:a16="http://schemas.microsoft.com/office/drawing/2014/main" id="{F63DD76C-1B16-2D93-70EF-4564DB0593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45067" y="939542"/>
            <a:ext cx="355867" cy="355867"/>
          </a:xfrm>
          <a:prstGeom prst="rect">
            <a:avLst/>
          </a:prstGeom>
        </p:spPr>
      </p:pic>
      <p:pic>
        <p:nvPicPr>
          <p:cNvPr id="60" name="Graphic 59" descr="Clipboard Mixed with solid fill">
            <a:extLst>
              <a:ext uri="{FF2B5EF4-FFF2-40B4-BE49-F238E27FC236}">
                <a16:creationId xmlns:a16="http://schemas.microsoft.com/office/drawing/2014/main" id="{08AC70B6-56F4-0830-8C3D-6A79631095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2222" y="1305507"/>
            <a:ext cx="355867" cy="355867"/>
          </a:xfrm>
          <a:prstGeom prst="rect">
            <a:avLst/>
          </a:prstGeom>
        </p:spPr>
      </p:pic>
      <p:pic>
        <p:nvPicPr>
          <p:cNvPr id="61" name="Graphic 60" descr="Clipboard Mixed with solid fill">
            <a:extLst>
              <a:ext uri="{FF2B5EF4-FFF2-40B4-BE49-F238E27FC236}">
                <a16:creationId xmlns:a16="http://schemas.microsoft.com/office/drawing/2014/main" id="{973958A5-4287-A9D1-F688-A643D88C05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3762" y="3738166"/>
            <a:ext cx="355867" cy="355867"/>
          </a:xfrm>
          <a:prstGeom prst="rect">
            <a:avLst/>
          </a:prstGeom>
        </p:spPr>
      </p:pic>
      <p:pic>
        <p:nvPicPr>
          <p:cNvPr id="62" name="Graphic 61" descr="Clipboard Mixed with solid fill">
            <a:extLst>
              <a:ext uri="{FF2B5EF4-FFF2-40B4-BE49-F238E27FC236}">
                <a16:creationId xmlns:a16="http://schemas.microsoft.com/office/drawing/2014/main" id="{F4EE6E7E-64ED-25B9-8B73-EEEDD9E1C1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82111" y="1170346"/>
            <a:ext cx="355867" cy="355867"/>
          </a:xfrm>
          <a:prstGeom prst="rect">
            <a:avLst/>
          </a:prstGeom>
        </p:spPr>
      </p:pic>
      <p:pic>
        <p:nvPicPr>
          <p:cNvPr id="64" name="Graphic 63" descr="Clipboard Mixed with solid fill">
            <a:extLst>
              <a:ext uri="{FF2B5EF4-FFF2-40B4-BE49-F238E27FC236}">
                <a16:creationId xmlns:a16="http://schemas.microsoft.com/office/drawing/2014/main" id="{E06FB8FF-2627-C63A-5266-70E510DEA3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4863" y="1430178"/>
            <a:ext cx="355867" cy="355867"/>
          </a:xfrm>
          <a:prstGeom prst="rect">
            <a:avLst/>
          </a:prstGeom>
        </p:spPr>
      </p:pic>
      <p:pic>
        <p:nvPicPr>
          <p:cNvPr id="65" name="Graphic 64" descr="Clipboard Mixed with solid fill">
            <a:extLst>
              <a:ext uri="{FF2B5EF4-FFF2-40B4-BE49-F238E27FC236}">
                <a16:creationId xmlns:a16="http://schemas.microsoft.com/office/drawing/2014/main" id="{A86BF5DC-E575-24EB-A2F8-3D3E2C4A1C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78783" y="2218474"/>
            <a:ext cx="355867" cy="355867"/>
          </a:xfrm>
          <a:prstGeom prst="rect">
            <a:avLst/>
          </a:prstGeom>
        </p:spPr>
      </p:pic>
      <p:pic>
        <p:nvPicPr>
          <p:cNvPr id="66" name="Graphic 65" descr="Clipboard Mixed with solid fill">
            <a:extLst>
              <a:ext uri="{FF2B5EF4-FFF2-40B4-BE49-F238E27FC236}">
                <a16:creationId xmlns:a16="http://schemas.microsoft.com/office/drawing/2014/main" id="{BE7A786D-833F-CB11-D578-290FFE99B6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8930" y="3786102"/>
            <a:ext cx="355867" cy="355867"/>
          </a:xfrm>
          <a:prstGeom prst="rect">
            <a:avLst/>
          </a:prstGeom>
        </p:spPr>
      </p:pic>
      <p:pic>
        <p:nvPicPr>
          <p:cNvPr id="68" name="Graphic 67" descr="Clipboard Mixed with solid fill">
            <a:extLst>
              <a:ext uri="{FF2B5EF4-FFF2-40B4-BE49-F238E27FC236}">
                <a16:creationId xmlns:a16="http://schemas.microsoft.com/office/drawing/2014/main" id="{490139FF-0CD2-A25F-ED81-D8F1A0EC2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35720" y="5916033"/>
            <a:ext cx="355867" cy="355867"/>
          </a:xfrm>
          <a:prstGeom prst="rect">
            <a:avLst/>
          </a:prstGeom>
        </p:spPr>
      </p:pic>
      <p:pic>
        <p:nvPicPr>
          <p:cNvPr id="69" name="Graphic 68" descr="Clipboard Mixed with solid fill">
            <a:extLst>
              <a:ext uri="{FF2B5EF4-FFF2-40B4-BE49-F238E27FC236}">
                <a16:creationId xmlns:a16="http://schemas.microsoft.com/office/drawing/2014/main" id="{8D989C8A-8F86-2BAF-8092-9571450E37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16770" y="3709588"/>
            <a:ext cx="355867" cy="355867"/>
          </a:xfrm>
          <a:prstGeom prst="rect">
            <a:avLst/>
          </a:prstGeom>
        </p:spPr>
      </p:pic>
      <p:pic>
        <p:nvPicPr>
          <p:cNvPr id="70" name="Picture 149" descr="Connections with solid fill">
            <a:extLst>
              <a:ext uri="{FF2B5EF4-FFF2-40B4-BE49-F238E27FC236}">
                <a16:creationId xmlns:a16="http://schemas.microsoft.com/office/drawing/2014/main" id="{38F4102C-071C-4C43-7854-521E39A13C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47" r="847"/>
          <a:stretch/>
        </p:blipFill>
        <p:spPr>
          <a:xfrm>
            <a:off x="6079094" y="5847032"/>
            <a:ext cx="423240" cy="430537"/>
          </a:xfrm>
          <a:prstGeom prst="ellipse">
            <a:avLst/>
          </a:prstGeom>
        </p:spPr>
      </p:pic>
      <p:pic>
        <p:nvPicPr>
          <p:cNvPr id="71" name="Graphic 70" descr="Clipboard Mixed with solid fill">
            <a:extLst>
              <a:ext uri="{FF2B5EF4-FFF2-40B4-BE49-F238E27FC236}">
                <a16:creationId xmlns:a16="http://schemas.microsoft.com/office/drawing/2014/main" id="{7BF0FAC2-2ACB-ABBB-1DD9-19FD37771B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46568" y="5867232"/>
            <a:ext cx="355867" cy="355867"/>
          </a:xfrm>
          <a:prstGeom prst="rect">
            <a:avLst/>
          </a:prstGeom>
        </p:spPr>
      </p:pic>
      <p:pic>
        <p:nvPicPr>
          <p:cNvPr id="72" name="Picture 149" descr="Connections with solid fill">
            <a:extLst>
              <a:ext uri="{FF2B5EF4-FFF2-40B4-BE49-F238E27FC236}">
                <a16:creationId xmlns:a16="http://schemas.microsoft.com/office/drawing/2014/main" id="{C8F8A2D7-1D21-AF41-4E52-75921F738A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47" r="847"/>
          <a:stretch/>
        </p:blipFill>
        <p:spPr>
          <a:xfrm>
            <a:off x="8653657" y="6220589"/>
            <a:ext cx="447662" cy="455381"/>
          </a:xfrm>
          <a:prstGeom prst="ellipse">
            <a:avLst/>
          </a:prstGeom>
        </p:spPr>
      </p:pic>
      <p:pic>
        <p:nvPicPr>
          <p:cNvPr id="73" name="Graphic 72" descr="Clipboard Mixed with solid fill">
            <a:extLst>
              <a:ext uri="{FF2B5EF4-FFF2-40B4-BE49-F238E27FC236}">
                <a16:creationId xmlns:a16="http://schemas.microsoft.com/office/drawing/2014/main" id="{CBC33903-B9EA-4E8B-0967-6D261BE030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60843" y="6290588"/>
            <a:ext cx="355867" cy="355867"/>
          </a:xfrm>
          <a:prstGeom prst="rect">
            <a:avLst/>
          </a:prstGeom>
        </p:spPr>
      </p:pic>
      <p:pic>
        <p:nvPicPr>
          <p:cNvPr id="74" name="Picture 149" descr="Connections with solid fill">
            <a:extLst>
              <a:ext uri="{FF2B5EF4-FFF2-40B4-BE49-F238E27FC236}">
                <a16:creationId xmlns:a16="http://schemas.microsoft.com/office/drawing/2014/main" id="{3B8E9E95-2795-8235-755C-8C99610F74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47" r="847"/>
          <a:stretch/>
        </p:blipFill>
        <p:spPr>
          <a:xfrm>
            <a:off x="3818321" y="5931762"/>
            <a:ext cx="415667" cy="422834"/>
          </a:xfrm>
          <a:prstGeom prst="ellipse">
            <a:avLst/>
          </a:prstGeom>
        </p:spPr>
      </p:pic>
      <p:pic>
        <p:nvPicPr>
          <p:cNvPr id="75" name="Graphic 74" descr="Clipboard Mixed with solid fill">
            <a:extLst>
              <a:ext uri="{FF2B5EF4-FFF2-40B4-BE49-F238E27FC236}">
                <a16:creationId xmlns:a16="http://schemas.microsoft.com/office/drawing/2014/main" id="{92A0A1A3-FE22-5DA5-63B3-9E52859626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19335" y="5927774"/>
            <a:ext cx="355867" cy="355867"/>
          </a:xfrm>
          <a:prstGeom prst="rect">
            <a:avLst/>
          </a:prstGeom>
        </p:spPr>
      </p:pic>
      <p:pic>
        <p:nvPicPr>
          <p:cNvPr id="2" name="Graphic 1" descr="Clipboard Mixed with solid fill">
            <a:extLst>
              <a:ext uri="{FF2B5EF4-FFF2-40B4-BE49-F238E27FC236}">
                <a16:creationId xmlns:a16="http://schemas.microsoft.com/office/drawing/2014/main" id="{BDE1062D-A67B-9588-5A7D-D02CF0D924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0384" y="5222536"/>
            <a:ext cx="355867" cy="355867"/>
          </a:xfrm>
          <a:prstGeom prst="rect">
            <a:avLst/>
          </a:prstGeom>
        </p:spPr>
      </p:pic>
      <p:pic>
        <p:nvPicPr>
          <p:cNvPr id="76" name="Graphic 75" descr="Ruler with solid fill">
            <a:extLst>
              <a:ext uri="{FF2B5EF4-FFF2-40B4-BE49-F238E27FC236}">
                <a16:creationId xmlns:a16="http://schemas.microsoft.com/office/drawing/2014/main" id="{21FD246B-06C3-8686-5C24-5A9B666646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73697" y="6247591"/>
            <a:ext cx="309924" cy="309924"/>
          </a:xfrm>
          <a:prstGeom prst="rect">
            <a:avLst/>
          </a:prstGeom>
        </p:spPr>
      </p:pic>
      <p:pic>
        <p:nvPicPr>
          <p:cNvPr id="77" name="Graphic 76" descr="Ruler with solid fill">
            <a:extLst>
              <a:ext uri="{FF2B5EF4-FFF2-40B4-BE49-F238E27FC236}">
                <a16:creationId xmlns:a16="http://schemas.microsoft.com/office/drawing/2014/main" id="{C019A30A-CB43-4E73-7528-A02A396BFA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11769" y="3746815"/>
            <a:ext cx="309924" cy="309924"/>
          </a:xfrm>
          <a:prstGeom prst="rect">
            <a:avLst/>
          </a:prstGeom>
        </p:spPr>
      </p:pic>
      <p:pic>
        <p:nvPicPr>
          <p:cNvPr id="78" name="Graphic 77" descr="Ruler with solid fill">
            <a:extLst>
              <a:ext uri="{FF2B5EF4-FFF2-40B4-BE49-F238E27FC236}">
                <a16:creationId xmlns:a16="http://schemas.microsoft.com/office/drawing/2014/main" id="{90DE9BEA-A234-8488-29D2-5934DE1668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45338" y="5015910"/>
            <a:ext cx="309924" cy="309924"/>
          </a:xfrm>
          <a:prstGeom prst="rect">
            <a:avLst/>
          </a:prstGeom>
        </p:spPr>
      </p:pic>
      <p:pic>
        <p:nvPicPr>
          <p:cNvPr id="79" name="Graphic 78" descr="Ruler with solid fill">
            <a:extLst>
              <a:ext uri="{FF2B5EF4-FFF2-40B4-BE49-F238E27FC236}">
                <a16:creationId xmlns:a16="http://schemas.microsoft.com/office/drawing/2014/main" id="{0C2027BA-0EE8-697E-2165-3E52B744BA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62151" y="5046751"/>
            <a:ext cx="309924" cy="309924"/>
          </a:xfrm>
          <a:prstGeom prst="rect">
            <a:avLst/>
          </a:prstGeom>
        </p:spPr>
      </p:pic>
      <p:pic>
        <p:nvPicPr>
          <p:cNvPr id="55" name="Graphic 54" descr="Ruler with solid fill">
            <a:extLst>
              <a:ext uri="{FF2B5EF4-FFF2-40B4-BE49-F238E27FC236}">
                <a16:creationId xmlns:a16="http://schemas.microsoft.com/office/drawing/2014/main" id="{B4E4868B-3010-2395-90D7-8000DB4FCE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64536" y="2139657"/>
            <a:ext cx="309924" cy="309924"/>
          </a:xfrm>
          <a:prstGeom prst="rect">
            <a:avLst/>
          </a:prstGeom>
        </p:spPr>
      </p:pic>
      <p:pic>
        <p:nvPicPr>
          <p:cNvPr id="80" name="Graphic 79" descr="Clipboard Mixed with solid fill">
            <a:extLst>
              <a:ext uri="{FF2B5EF4-FFF2-40B4-BE49-F238E27FC236}">
                <a16:creationId xmlns:a16="http://schemas.microsoft.com/office/drawing/2014/main" id="{CE890FDE-73F1-5318-2180-D045BF5123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53891" y="2518968"/>
            <a:ext cx="355867" cy="355867"/>
          </a:xfrm>
          <a:prstGeom prst="rect">
            <a:avLst/>
          </a:prstGeom>
        </p:spPr>
      </p:pic>
      <p:pic>
        <p:nvPicPr>
          <p:cNvPr id="81" name="Picture 149" descr="Connections with solid fill">
            <a:extLst>
              <a:ext uri="{FF2B5EF4-FFF2-40B4-BE49-F238E27FC236}">
                <a16:creationId xmlns:a16="http://schemas.microsoft.com/office/drawing/2014/main" id="{A44BF38B-03B2-0C05-4F82-4405EBAF08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47" r="847"/>
          <a:stretch/>
        </p:blipFill>
        <p:spPr>
          <a:xfrm>
            <a:off x="7515703" y="1405761"/>
            <a:ext cx="433975" cy="441458"/>
          </a:xfrm>
          <a:prstGeom prst="ellipse">
            <a:avLst/>
          </a:prstGeom>
        </p:spPr>
      </p:pic>
      <p:grpSp>
        <p:nvGrpSpPr>
          <p:cNvPr id="8" name="Group 7">
            <a:extLst>
              <a:ext uri="{FF2B5EF4-FFF2-40B4-BE49-F238E27FC236}">
                <a16:creationId xmlns:a16="http://schemas.microsoft.com/office/drawing/2014/main" id="{7B9A26A0-4D64-AC01-E566-D51DD66DDA2B}"/>
              </a:ext>
            </a:extLst>
          </p:cNvPr>
          <p:cNvGrpSpPr/>
          <p:nvPr/>
        </p:nvGrpSpPr>
        <p:grpSpPr>
          <a:xfrm>
            <a:off x="94070" y="1835835"/>
            <a:ext cx="1160207" cy="644944"/>
            <a:chOff x="-3100" y="2403975"/>
            <a:chExt cx="1160207" cy="644944"/>
          </a:xfrm>
        </p:grpSpPr>
        <p:pic>
          <p:nvPicPr>
            <p:cNvPr id="5" name="Picture 149" descr="Connections with solid fill">
              <a:extLst>
                <a:ext uri="{FF2B5EF4-FFF2-40B4-BE49-F238E27FC236}">
                  <a16:creationId xmlns:a16="http://schemas.microsoft.com/office/drawing/2014/main" id="{613E6317-24C6-0339-C784-4B27AE8F24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47" r="847"/>
            <a:stretch/>
          </p:blipFill>
          <p:spPr>
            <a:xfrm>
              <a:off x="208056" y="2403975"/>
              <a:ext cx="447662" cy="455381"/>
            </a:xfrm>
            <a:prstGeom prst="ellipse">
              <a:avLst/>
            </a:prstGeom>
          </p:spPr>
        </p:pic>
        <p:sp>
          <p:nvSpPr>
            <p:cNvPr id="6" name="TextBox 5">
              <a:extLst>
                <a:ext uri="{FF2B5EF4-FFF2-40B4-BE49-F238E27FC236}">
                  <a16:creationId xmlns:a16="http://schemas.microsoft.com/office/drawing/2014/main" id="{94B3F3FF-EB34-1840-15D0-3CAD5D7EA179}"/>
                </a:ext>
              </a:extLst>
            </p:cNvPr>
            <p:cNvSpPr txBox="1"/>
            <p:nvPr/>
          </p:nvSpPr>
          <p:spPr>
            <a:xfrm>
              <a:off x="-3100" y="2771920"/>
              <a:ext cx="1160207" cy="276999"/>
            </a:xfrm>
            <a:prstGeom prst="rect">
              <a:avLst/>
            </a:prstGeom>
            <a:noFill/>
          </p:spPr>
          <p:txBody>
            <a:bodyPr wrap="square" rtlCol="0">
              <a:spAutoFit/>
            </a:bodyPr>
            <a:lstStyle/>
            <a:p>
              <a:r>
                <a:rPr lang="en-US" sz="1200"/>
                <a:t>Master Plan</a:t>
              </a:r>
            </a:p>
          </p:txBody>
        </p:sp>
      </p:grpSp>
      <p:grpSp>
        <p:nvGrpSpPr>
          <p:cNvPr id="13" name="Group 12">
            <a:extLst>
              <a:ext uri="{FF2B5EF4-FFF2-40B4-BE49-F238E27FC236}">
                <a16:creationId xmlns:a16="http://schemas.microsoft.com/office/drawing/2014/main" id="{742B047C-99F2-E7FB-D7EF-202C13A7A82A}"/>
              </a:ext>
            </a:extLst>
          </p:cNvPr>
          <p:cNvGrpSpPr/>
          <p:nvPr/>
        </p:nvGrpSpPr>
        <p:grpSpPr>
          <a:xfrm>
            <a:off x="35262" y="1092860"/>
            <a:ext cx="1262530" cy="535171"/>
            <a:chOff x="-3100" y="1284625"/>
            <a:chExt cx="1262530" cy="535171"/>
          </a:xfrm>
        </p:grpSpPr>
        <p:pic>
          <p:nvPicPr>
            <p:cNvPr id="10" name="Graphic 9" descr="Clipboard Mixed with solid fill">
              <a:extLst>
                <a:ext uri="{FF2B5EF4-FFF2-40B4-BE49-F238E27FC236}">
                  <a16:creationId xmlns:a16="http://schemas.microsoft.com/office/drawing/2014/main" id="{3B61F69A-6314-6532-AB65-CE27550334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1855" y="1284625"/>
              <a:ext cx="355867" cy="355867"/>
            </a:xfrm>
            <a:prstGeom prst="rect">
              <a:avLst/>
            </a:prstGeom>
          </p:spPr>
        </p:pic>
        <p:sp>
          <p:nvSpPr>
            <p:cNvPr id="11" name="TextBox 10">
              <a:extLst>
                <a:ext uri="{FF2B5EF4-FFF2-40B4-BE49-F238E27FC236}">
                  <a16:creationId xmlns:a16="http://schemas.microsoft.com/office/drawing/2014/main" id="{6E15FCB0-C6A4-E443-D57D-CEDC7E3F62F0}"/>
                </a:ext>
              </a:extLst>
            </p:cNvPr>
            <p:cNvSpPr txBox="1"/>
            <p:nvPr/>
          </p:nvSpPr>
          <p:spPr>
            <a:xfrm>
              <a:off x="-3100" y="1542797"/>
              <a:ext cx="1262530" cy="276999"/>
            </a:xfrm>
            <a:prstGeom prst="rect">
              <a:avLst/>
            </a:prstGeom>
            <a:noFill/>
          </p:spPr>
          <p:txBody>
            <a:bodyPr wrap="square" rtlCol="0">
              <a:spAutoFit/>
            </a:bodyPr>
            <a:lstStyle/>
            <a:p>
              <a:r>
                <a:rPr lang="en-US" sz="1200"/>
                <a:t>Strategic Plan</a:t>
              </a:r>
            </a:p>
          </p:txBody>
        </p:sp>
      </p:grpSp>
      <p:grpSp>
        <p:nvGrpSpPr>
          <p:cNvPr id="19" name="Group 18">
            <a:extLst>
              <a:ext uri="{FF2B5EF4-FFF2-40B4-BE49-F238E27FC236}">
                <a16:creationId xmlns:a16="http://schemas.microsoft.com/office/drawing/2014/main" id="{A8D81BB6-AA75-A9A0-4ED0-E1E2F4BD9F94}"/>
              </a:ext>
            </a:extLst>
          </p:cNvPr>
          <p:cNvGrpSpPr/>
          <p:nvPr/>
        </p:nvGrpSpPr>
        <p:grpSpPr>
          <a:xfrm>
            <a:off x="-75496" y="355022"/>
            <a:ext cx="1266914" cy="717894"/>
            <a:chOff x="-108867" y="639975"/>
            <a:chExt cx="1262530" cy="588545"/>
          </a:xfrm>
        </p:grpSpPr>
        <p:pic>
          <p:nvPicPr>
            <p:cNvPr id="14" name="Google Shape;528;p27" descr="Logo&#10;&#10;Description automatically generated">
              <a:extLst>
                <a:ext uri="{FF2B5EF4-FFF2-40B4-BE49-F238E27FC236}">
                  <a16:creationId xmlns:a16="http://schemas.microsoft.com/office/drawing/2014/main" id="{F21346F2-111E-E1A9-EA11-A414A0BE69BE}"/>
                </a:ext>
              </a:extLst>
            </p:cNvPr>
            <p:cNvPicPr preferRelativeResize="0">
              <a:picLocks noChangeAspect="1"/>
            </p:cNvPicPr>
            <p:nvPr/>
          </p:nvPicPr>
          <p:blipFill rotWithShape="1">
            <a:blip r:embed="rId6">
              <a:alphaModFix/>
            </a:blip>
            <a:srcRect/>
            <a:stretch/>
          </p:blipFill>
          <p:spPr>
            <a:xfrm>
              <a:off x="73803" y="639975"/>
              <a:ext cx="884843" cy="353937"/>
            </a:xfrm>
            <a:prstGeom prst="rect">
              <a:avLst/>
            </a:prstGeom>
            <a:noFill/>
            <a:ln>
              <a:noFill/>
            </a:ln>
          </p:spPr>
        </p:pic>
        <p:sp>
          <p:nvSpPr>
            <p:cNvPr id="18" name="TextBox 17">
              <a:extLst>
                <a:ext uri="{FF2B5EF4-FFF2-40B4-BE49-F238E27FC236}">
                  <a16:creationId xmlns:a16="http://schemas.microsoft.com/office/drawing/2014/main" id="{77A72EB5-8B11-B421-92C5-EE826C333848}"/>
                </a:ext>
              </a:extLst>
            </p:cNvPr>
            <p:cNvSpPr txBox="1"/>
            <p:nvPr/>
          </p:nvSpPr>
          <p:spPr>
            <a:xfrm>
              <a:off x="-108867" y="951521"/>
              <a:ext cx="1262530" cy="276999"/>
            </a:xfrm>
            <a:prstGeom prst="rect">
              <a:avLst/>
            </a:prstGeom>
            <a:noFill/>
          </p:spPr>
          <p:txBody>
            <a:bodyPr wrap="square" rtlCol="0">
              <a:spAutoFit/>
            </a:bodyPr>
            <a:lstStyle/>
            <a:p>
              <a:r>
                <a:rPr lang="en-US" sz="1200" err="1"/>
                <a:t>DestinationNEXT</a:t>
              </a:r>
              <a:endParaRPr lang="en-US" sz="1200"/>
            </a:p>
          </p:txBody>
        </p:sp>
      </p:grpSp>
      <p:grpSp>
        <p:nvGrpSpPr>
          <p:cNvPr id="22" name="Group 21">
            <a:extLst>
              <a:ext uri="{FF2B5EF4-FFF2-40B4-BE49-F238E27FC236}">
                <a16:creationId xmlns:a16="http://schemas.microsoft.com/office/drawing/2014/main" id="{BF98DEDA-0679-0705-FAC2-50804E14CFB1}"/>
              </a:ext>
            </a:extLst>
          </p:cNvPr>
          <p:cNvGrpSpPr/>
          <p:nvPr/>
        </p:nvGrpSpPr>
        <p:grpSpPr>
          <a:xfrm>
            <a:off x="19555" y="2692054"/>
            <a:ext cx="1262530" cy="528275"/>
            <a:chOff x="12644" y="3492272"/>
            <a:chExt cx="1262530" cy="528275"/>
          </a:xfrm>
        </p:grpSpPr>
        <p:pic>
          <p:nvPicPr>
            <p:cNvPr id="20" name="Graphic 19" descr="Ruler with solid fill">
              <a:extLst>
                <a:ext uri="{FF2B5EF4-FFF2-40B4-BE49-F238E27FC236}">
                  <a16:creationId xmlns:a16="http://schemas.microsoft.com/office/drawing/2014/main" id="{2AD032FA-4E43-F45D-495A-2782961181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2334" y="3492272"/>
              <a:ext cx="309924" cy="309924"/>
            </a:xfrm>
            <a:prstGeom prst="rect">
              <a:avLst/>
            </a:prstGeom>
          </p:spPr>
        </p:pic>
        <p:sp>
          <p:nvSpPr>
            <p:cNvPr id="21" name="TextBox 20">
              <a:extLst>
                <a:ext uri="{FF2B5EF4-FFF2-40B4-BE49-F238E27FC236}">
                  <a16:creationId xmlns:a16="http://schemas.microsoft.com/office/drawing/2014/main" id="{ED496BEE-BBD6-3C10-9234-253E30A4B462}"/>
                </a:ext>
              </a:extLst>
            </p:cNvPr>
            <p:cNvSpPr txBox="1"/>
            <p:nvPr/>
          </p:nvSpPr>
          <p:spPr>
            <a:xfrm>
              <a:off x="12644" y="3743548"/>
              <a:ext cx="1262530" cy="276999"/>
            </a:xfrm>
            <a:prstGeom prst="rect">
              <a:avLst/>
            </a:prstGeom>
            <a:noFill/>
          </p:spPr>
          <p:txBody>
            <a:bodyPr wrap="square" rtlCol="0">
              <a:spAutoFit/>
            </a:bodyPr>
            <a:lstStyle/>
            <a:p>
              <a:r>
                <a:rPr lang="en-US" sz="1200"/>
                <a:t>Assessment</a:t>
              </a:r>
            </a:p>
          </p:txBody>
        </p:sp>
      </p:grpSp>
      <p:sp>
        <p:nvSpPr>
          <p:cNvPr id="4" name="Oval 3">
            <a:extLst>
              <a:ext uri="{FF2B5EF4-FFF2-40B4-BE49-F238E27FC236}">
                <a16:creationId xmlns:a16="http://schemas.microsoft.com/office/drawing/2014/main" id="{BE9E1C58-B5BE-502A-BE2D-623704044595}"/>
              </a:ext>
            </a:extLst>
          </p:cNvPr>
          <p:cNvSpPr>
            <a:spLocks noChangeAspect="1"/>
          </p:cNvSpPr>
          <p:nvPr/>
        </p:nvSpPr>
        <p:spPr>
          <a:xfrm>
            <a:off x="30361" y="4216339"/>
            <a:ext cx="182880" cy="182880"/>
          </a:xfrm>
          <a:prstGeom prst="ellipse">
            <a:avLst/>
          </a:prstGeom>
          <a:solidFill>
            <a:srgbClr val="BC7A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1</a:t>
            </a:r>
          </a:p>
        </p:txBody>
      </p:sp>
      <p:sp>
        <p:nvSpPr>
          <p:cNvPr id="9" name="TextBox 8">
            <a:extLst>
              <a:ext uri="{FF2B5EF4-FFF2-40B4-BE49-F238E27FC236}">
                <a16:creationId xmlns:a16="http://schemas.microsoft.com/office/drawing/2014/main" id="{07F0421B-D0B5-B5A5-FA41-1E7727938790}"/>
              </a:ext>
            </a:extLst>
          </p:cNvPr>
          <p:cNvSpPr txBox="1"/>
          <p:nvPr/>
        </p:nvSpPr>
        <p:spPr>
          <a:xfrm>
            <a:off x="185181" y="3975095"/>
            <a:ext cx="1789075" cy="1092607"/>
          </a:xfrm>
          <a:prstGeom prst="rect">
            <a:avLst/>
          </a:prstGeom>
          <a:noFill/>
        </p:spPr>
        <p:txBody>
          <a:bodyPr wrap="square" rtlCol="0">
            <a:spAutoFit/>
          </a:bodyPr>
          <a:lstStyle/>
          <a:p>
            <a:r>
              <a:rPr lang="en-US" sz="1100" b="1"/>
              <a:t>Tier level </a:t>
            </a:r>
            <a:br>
              <a:rPr lang="en-US" sz="1100"/>
            </a:br>
            <a:r>
              <a:rPr lang="en-US" sz="1100"/>
              <a:t>Tier 1 </a:t>
            </a:r>
          </a:p>
          <a:p>
            <a:r>
              <a:rPr lang="en-US" sz="700"/>
              <a:t>(1M+)</a:t>
            </a:r>
            <a:br>
              <a:rPr lang="en-US" sz="1100"/>
            </a:br>
            <a:r>
              <a:rPr lang="en-US" sz="1100"/>
              <a:t>Tier 2 </a:t>
            </a:r>
          </a:p>
          <a:p>
            <a:r>
              <a:rPr lang="en-US" sz="700"/>
              <a:t>(500K-1M)</a:t>
            </a:r>
            <a:br>
              <a:rPr lang="en-US" sz="1100"/>
            </a:br>
            <a:r>
              <a:rPr lang="en-US" sz="1100"/>
              <a:t>Tier 3 </a:t>
            </a:r>
          </a:p>
          <a:p>
            <a:r>
              <a:rPr lang="en-US" sz="700"/>
              <a:t>(&lt;100K-499K)</a:t>
            </a:r>
          </a:p>
        </p:txBody>
      </p:sp>
      <p:sp>
        <p:nvSpPr>
          <p:cNvPr id="12" name="Oval 11">
            <a:extLst>
              <a:ext uri="{FF2B5EF4-FFF2-40B4-BE49-F238E27FC236}">
                <a16:creationId xmlns:a16="http://schemas.microsoft.com/office/drawing/2014/main" id="{5DC7E12D-B84B-CF9D-D401-10ECA7B3B1A4}"/>
              </a:ext>
            </a:extLst>
          </p:cNvPr>
          <p:cNvSpPr>
            <a:spLocks noChangeAspect="1"/>
          </p:cNvSpPr>
          <p:nvPr/>
        </p:nvSpPr>
        <p:spPr>
          <a:xfrm>
            <a:off x="30361" y="4513753"/>
            <a:ext cx="182880" cy="182880"/>
          </a:xfrm>
          <a:prstGeom prst="ellipse">
            <a:avLst/>
          </a:prstGeom>
          <a:solidFill>
            <a:srgbClr val="D2B1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2</a:t>
            </a:r>
          </a:p>
        </p:txBody>
      </p:sp>
      <p:sp>
        <p:nvSpPr>
          <p:cNvPr id="23" name="Oval 22">
            <a:extLst>
              <a:ext uri="{FF2B5EF4-FFF2-40B4-BE49-F238E27FC236}">
                <a16:creationId xmlns:a16="http://schemas.microsoft.com/office/drawing/2014/main" id="{3BC6E01B-1490-0AAF-02AA-A76910CD8BD5}"/>
              </a:ext>
            </a:extLst>
          </p:cNvPr>
          <p:cNvSpPr>
            <a:spLocks noChangeAspect="1"/>
          </p:cNvSpPr>
          <p:nvPr/>
        </p:nvSpPr>
        <p:spPr>
          <a:xfrm>
            <a:off x="30361" y="4806092"/>
            <a:ext cx="182880" cy="182880"/>
          </a:xfrm>
          <a:prstGeom prst="ellipse">
            <a:avLst/>
          </a:prstGeom>
          <a:solidFill>
            <a:srgbClr val="8C47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3</a:t>
            </a:r>
          </a:p>
        </p:txBody>
      </p:sp>
    </p:spTree>
    <p:extLst>
      <p:ext uri="{BB962C8B-B14F-4D97-AF65-F5344CB8AC3E}">
        <p14:creationId xmlns:p14="http://schemas.microsoft.com/office/powerpoint/2010/main" val="480713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3">
            <a:extLst>
              <a:ext uri="{FF2B5EF4-FFF2-40B4-BE49-F238E27FC236}">
                <a16:creationId xmlns:a16="http://schemas.microsoft.com/office/drawing/2014/main" id="{A78F11EE-3DBA-4FAF-B030-CCB855C659E5}"/>
              </a:ext>
            </a:extLst>
          </p:cNvPr>
          <p:cNvSpPr/>
          <p:nvPr/>
        </p:nvSpPr>
        <p:spPr>
          <a:xfrm>
            <a:off x="0" y="4002157"/>
            <a:ext cx="9144000" cy="2855841"/>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grpSp>
        <p:nvGrpSpPr>
          <p:cNvPr id="2" name="Group 1">
            <a:extLst>
              <a:ext uri="{FF2B5EF4-FFF2-40B4-BE49-F238E27FC236}">
                <a16:creationId xmlns:a16="http://schemas.microsoft.com/office/drawing/2014/main" id="{B8DF6661-A306-AC56-8014-61C31AEB895F}"/>
              </a:ext>
            </a:extLst>
          </p:cNvPr>
          <p:cNvGrpSpPr/>
          <p:nvPr/>
        </p:nvGrpSpPr>
        <p:grpSpPr>
          <a:xfrm>
            <a:off x="121801" y="5617129"/>
            <a:ext cx="950119" cy="1110139"/>
            <a:chOff x="121801" y="5622495"/>
            <a:chExt cx="950119" cy="1110139"/>
          </a:xfrm>
        </p:grpSpPr>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grpSp>
      <p:sp>
        <p:nvSpPr>
          <p:cNvPr id="3" name="TextBox 2">
            <a:extLst>
              <a:ext uri="{FF2B5EF4-FFF2-40B4-BE49-F238E27FC236}">
                <a16:creationId xmlns:a16="http://schemas.microsoft.com/office/drawing/2014/main" id="{2FFF86CE-E244-CFC5-939F-BA18C3758F8D}"/>
              </a:ext>
            </a:extLst>
          </p:cNvPr>
          <p:cNvSpPr txBox="1"/>
          <p:nvPr/>
        </p:nvSpPr>
        <p:spPr>
          <a:xfrm>
            <a:off x="121801" y="257687"/>
            <a:ext cx="6343650" cy="523220"/>
          </a:xfrm>
          <a:prstGeom prst="rect">
            <a:avLst/>
          </a:prstGeom>
          <a:noFill/>
        </p:spPr>
        <p:txBody>
          <a:bodyPr wrap="square" rtlCol="0">
            <a:spAutoFit/>
          </a:bodyPr>
          <a:lstStyle/>
          <a:p>
            <a:pPr>
              <a:tabLst>
                <a:tab pos="418793" algn="l"/>
              </a:tabLst>
            </a:pPr>
            <a:r>
              <a:rPr lang="en-US" sz="2800" b="1">
                <a:solidFill>
                  <a:srgbClr val="BD9364"/>
                </a:solidFill>
              </a:rPr>
              <a:t>Destination Development Funds</a:t>
            </a:r>
          </a:p>
        </p:txBody>
      </p:sp>
      <p:graphicFrame>
        <p:nvGraphicFramePr>
          <p:cNvPr id="4" name="Table 3">
            <a:extLst>
              <a:ext uri="{FF2B5EF4-FFF2-40B4-BE49-F238E27FC236}">
                <a16:creationId xmlns:a16="http://schemas.microsoft.com/office/drawing/2014/main" id="{E83CCF0A-F030-92A5-87DD-98DBAABFB9BD}"/>
              </a:ext>
            </a:extLst>
          </p:cNvPr>
          <p:cNvGraphicFramePr>
            <a:graphicFrameLocks noGrp="1"/>
          </p:cNvGraphicFramePr>
          <p:nvPr>
            <p:extLst>
              <p:ext uri="{D42A27DB-BD31-4B8C-83A1-F6EECF244321}">
                <p14:modId xmlns:p14="http://schemas.microsoft.com/office/powerpoint/2010/main" val="2919375242"/>
              </p:ext>
            </p:extLst>
          </p:nvPr>
        </p:nvGraphicFramePr>
        <p:xfrm>
          <a:off x="228600" y="1691640"/>
          <a:ext cx="8686800" cy="1737360"/>
        </p:xfrm>
        <a:graphic>
          <a:graphicData uri="http://schemas.openxmlformats.org/drawingml/2006/table">
            <a:tbl>
              <a:tblPr firstRow="1" bandRow="1">
                <a:tableStyleId>{5C22544A-7EE6-4342-B048-85BDC9FD1C3A}</a:tableStyleId>
              </a:tblPr>
              <a:tblGrid>
                <a:gridCol w="1430770">
                  <a:extLst>
                    <a:ext uri="{9D8B030D-6E8A-4147-A177-3AD203B41FA5}">
                      <a16:colId xmlns:a16="http://schemas.microsoft.com/office/drawing/2014/main" val="1556163732"/>
                    </a:ext>
                  </a:extLst>
                </a:gridCol>
                <a:gridCol w="1328570">
                  <a:extLst>
                    <a:ext uri="{9D8B030D-6E8A-4147-A177-3AD203B41FA5}">
                      <a16:colId xmlns:a16="http://schemas.microsoft.com/office/drawing/2014/main" val="3214440095"/>
                    </a:ext>
                  </a:extLst>
                </a:gridCol>
                <a:gridCol w="1635160">
                  <a:extLst>
                    <a:ext uri="{9D8B030D-6E8A-4147-A177-3AD203B41FA5}">
                      <a16:colId xmlns:a16="http://schemas.microsoft.com/office/drawing/2014/main" val="1075845034"/>
                    </a:ext>
                  </a:extLst>
                </a:gridCol>
                <a:gridCol w="1839560">
                  <a:extLst>
                    <a:ext uri="{9D8B030D-6E8A-4147-A177-3AD203B41FA5}">
                      <a16:colId xmlns:a16="http://schemas.microsoft.com/office/drawing/2014/main" val="1483385401"/>
                    </a:ext>
                  </a:extLst>
                </a:gridCol>
                <a:gridCol w="2452740">
                  <a:extLst>
                    <a:ext uri="{9D8B030D-6E8A-4147-A177-3AD203B41FA5}">
                      <a16:colId xmlns:a16="http://schemas.microsoft.com/office/drawing/2014/main" val="615323073"/>
                    </a:ext>
                  </a:extLst>
                </a:gridCol>
              </a:tblGrid>
              <a:tr h="370840">
                <a:tc>
                  <a:txBody>
                    <a:bodyPr/>
                    <a:lstStyle/>
                    <a:p>
                      <a:pPr marL="0" marR="0" lvl="0" indent="0" algn="ctr" rtl="0" eaLnBrk="1" fontAlgn="auto" latinLnBrk="0" hangingPunct="1">
                        <a:lnSpc>
                          <a:spcPct val="100000"/>
                        </a:lnSpc>
                        <a:spcBef>
                          <a:spcPts val="0"/>
                        </a:spcBef>
                        <a:spcAft>
                          <a:spcPts val="0"/>
                        </a:spcAft>
                        <a:buClrTx/>
                        <a:buSzTx/>
                        <a:buFontTx/>
                        <a:buNone/>
                      </a:pPr>
                      <a:r>
                        <a:rPr lang="en-US" sz="1800">
                          <a:solidFill>
                            <a:srgbClr val="BD9364"/>
                          </a:solidFill>
                        </a:rPr>
                        <a:t>Announced in 2022,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BD9364"/>
                          </a:solidFill>
                        </a:rPr>
                        <a:t>1</a:t>
                      </a:r>
                      <a:r>
                        <a:rPr lang="en-US" sz="1800" baseline="30000">
                          <a:solidFill>
                            <a:srgbClr val="BD9364"/>
                          </a:solidFill>
                        </a:rPr>
                        <a:t>st</a:t>
                      </a:r>
                      <a:r>
                        <a:rPr lang="en-US" sz="1800">
                          <a:solidFill>
                            <a:srgbClr val="BD9364"/>
                          </a:solidFill>
                        </a:rPr>
                        <a:t> round released in 2023</a:t>
                      </a:r>
                    </a:p>
                    <a:p>
                      <a:pPr algn="ctr"/>
                      <a:endParaRPr lang="en-US">
                        <a:solidFill>
                          <a:srgbClr val="BD9364"/>
                        </a:solidFill>
                      </a:endParaRPr>
                    </a:p>
                  </a:txBody>
                  <a:tcPr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BD9364"/>
                          </a:solidFill>
                        </a:rPr>
                        <a:t>Made available to LTBS’s</a:t>
                      </a:r>
                    </a:p>
                    <a:p>
                      <a:pPr algn="ctr"/>
                      <a:endParaRPr lang="en-US">
                        <a:solidFill>
                          <a:srgbClr val="BD9364"/>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Aft>
                          <a:spcPts val="600"/>
                        </a:spcAft>
                        <a:buFont typeface="Arial" panose="020B0604020202020204" pitchFamily="34" charset="0"/>
                        <a:buNone/>
                      </a:pPr>
                      <a:r>
                        <a:rPr lang="en-US" sz="1800">
                          <a:solidFill>
                            <a:srgbClr val="BD9364"/>
                          </a:solidFill>
                        </a:rPr>
                        <a:t>LTB must have a strategic plan to be eligible</a:t>
                      </a:r>
                    </a:p>
                    <a:p>
                      <a:pPr algn="ctr"/>
                      <a:endParaRPr lang="en-US">
                        <a:solidFill>
                          <a:srgbClr val="BD9364"/>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Aft>
                          <a:spcPts val="600"/>
                        </a:spcAft>
                        <a:buFont typeface="Arial" panose="020B0604020202020204" pitchFamily="34" charset="0"/>
                        <a:buNone/>
                      </a:pPr>
                      <a:r>
                        <a:rPr lang="en-US" sz="1800">
                          <a:solidFill>
                            <a:srgbClr val="BD9364"/>
                          </a:solidFill>
                        </a:rPr>
                        <a:t>Funding level is commensurate with budget size</a:t>
                      </a:r>
                    </a:p>
                    <a:p>
                      <a:pPr algn="ctr"/>
                      <a:endParaRPr lang="en-US">
                        <a:solidFill>
                          <a:srgbClr val="BD9364"/>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BD9364"/>
                          </a:solidFill>
                        </a:rPr>
                        <a:t>Funds are intended to be used for NEW opportunities to reach NEW audiences and drive NEW growth</a:t>
                      </a:r>
                    </a:p>
                    <a:p>
                      <a:pPr algn="ctr"/>
                      <a:endParaRPr lang="en-US">
                        <a:solidFill>
                          <a:srgbClr val="BD9364"/>
                        </a:solidFill>
                      </a:endParaRPr>
                    </a:p>
                  </a:txBody>
                  <a:tcPr anchor="ctr">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007423"/>
                  </a:ext>
                </a:extLst>
              </a:tr>
            </a:tbl>
          </a:graphicData>
        </a:graphic>
      </p:graphicFrame>
    </p:spTree>
    <p:extLst>
      <p:ext uri="{BB962C8B-B14F-4D97-AF65-F5344CB8AC3E}">
        <p14:creationId xmlns:p14="http://schemas.microsoft.com/office/powerpoint/2010/main" val="319203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178852-CF4A-4050-80EB-7D89111BCB93}"/>
              </a:ext>
            </a:extLst>
          </p:cNvPr>
          <p:cNvSpPr txBox="1"/>
          <p:nvPr/>
        </p:nvSpPr>
        <p:spPr>
          <a:xfrm>
            <a:off x="1148715" y="124730"/>
            <a:ext cx="6343650" cy="523220"/>
          </a:xfrm>
          <a:prstGeom prst="rect">
            <a:avLst/>
          </a:prstGeom>
          <a:noFill/>
        </p:spPr>
        <p:txBody>
          <a:bodyPr wrap="square" rtlCol="0">
            <a:spAutoFit/>
          </a:bodyPr>
          <a:lstStyle/>
          <a:p>
            <a:pPr>
              <a:tabLst>
                <a:tab pos="418793" algn="l"/>
              </a:tabLst>
            </a:pPr>
            <a:r>
              <a:rPr lang="en-US" sz="2800" b="1">
                <a:solidFill>
                  <a:srgbClr val="BD9364"/>
                </a:solidFill>
              </a:rPr>
              <a:t>Johnson County Success</a:t>
            </a:r>
          </a:p>
        </p:txBody>
      </p:sp>
      <p:sp>
        <p:nvSpPr>
          <p:cNvPr id="15" name="object 3">
            <a:extLst>
              <a:ext uri="{FF2B5EF4-FFF2-40B4-BE49-F238E27FC236}">
                <a16:creationId xmlns:a16="http://schemas.microsoft.com/office/drawing/2014/main" id="{A78F11EE-3DBA-4FAF-B030-CCB855C659E5}"/>
              </a:ext>
            </a:extLst>
          </p:cNvPr>
          <p:cNvSpPr/>
          <p:nvPr/>
        </p:nvSpPr>
        <p:spPr>
          <a:xfrm>
            <a:off x="0"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sp>
        <p:nvSpPr>
          <p:cNvPr id="3" name="TextBox 2">
            <a:extLst>
              <a:ext uri="{FF2B5EF4-FFF2-40B4-BE49-F238E27FC236}">
                <a16:creationId xmlns:a16="http://schemas.microsoft.com/office/drawing/2014/main" id="{7BB5AB95-A662-A616-3850-4C589383E3B1}"/>
              </a:ext>
            </a:extLst>
          </p:cNvPr>
          <p:cNvSpPr txBox="1"/>
          <p:nvPr/>
        </p:nvSpPr>
        <p:spPr>
          <a:xfrm>
            <a:off x="1148714" y="730348"/>
            <a:ext cx="7157085" cy="4739759"/>
          </a:xfrm>
          <a:prstGeom prst="rect">
            <a:avLst/>
          </a:prstGeom>
          <a:noFill/>
        </p:spPr>
        <p:txBody>
          <a:bodyPr wrap="square" lIns="91440" tIns="45720" rIns="91440" bIns="45720" anchor="t">
            <a:spAutoFit/>
          </a:bodyPr>
          <a:lstStyle/>
          <a:p>
            <a:pPr marL="285750" indent="-285750" algn="just">
              <a:spcAft>
                <a:spcPts val="600"/>
              </a:spcAft>
              <a:buFont typeface="Arial" panose="020B0604020202020204" pitchFamily="34" charset="0"/>
              <a:buChar char="•"/>
              <a:defRPr/>
            </a:pPr>
            <a:r>
              <a:rPr lang="en-US" sz="1800">
                <a:solidFill>
                  <a:srgbClr val="BD9364"/>
                </a:solidFill>
              </a:rPr>
              <a:t>Among the 23 counties in Wyoming there are 25 lodging tax boards and Johnson County’s revenue from lodging tax (FY2019 = $209K) placed it 14</a:t>
            </a:r>
            <a:r>
              <a:rPr lang="en-US" sz="1800" baseline="30000">
                <a:solidFill>
                  <a:srgbClr val="BD9364"/>
                </a:solidFill>
              </a:rPr>
              <a:t>th</a:t>
            </a:r>
            <a:r>
              <a:rPr lang="en-US" sz="1800">
                <a:solidFill>
                  <a:srgbClr val="BD9364"/>
                </a:solidFill>
              </a:rPr>
              <a:t> in rank.</a:t>
            </a:r>
            <a:r>
              <a:rPr lang="en-US">
                <a:solidFill>
                  <a:srgbClr val="BD9364"/>
                </a:solidFill>
              </a:rPr>
              <a:t>  </a:t>
            </a:r>
            <a:endParaRPr lang="en-US" sz="1800">
              <a:solidFill>
                <a:srgbClr val="BD9364"/>
              </a:solidFill>
              <a:ea typeface="Calibri"/>
              <a:cs typeface="Calibri"/>
            </a:endParaRPr>
          </a:p>
          <a:p>
            <a:pPr marL="285750" indent="-285750" algn="just">
              <a:spcAft>
                <a:spcPts val="600"/>
              </a:spcAft>
              <a:buFont typeface="Arial" panose="020B0604020202020204" pitchFamily="34" charset="0"/>
              <a:buChar char="•"/>
              <a:defRPr/>
            </a:pPr>
            <a:r>
              <a:rPr lang="en-US" sz="1800">
                <a:solidFill>
                  <a:srgbClr val="BD9364"/>
                </a:solidFill>
              </a:rPr>
              <a:t>JCTA was functioning with a volunteer board and no paid staff.</a:t>
            </a:r>
            <a:r>
              <a:rPr lang="en-US">
                <a:solidFill>
                  <a:srgbClr val="BD9364"/>
                </a:solidFill>
              </a:rPr>
              <a:t>  </a:t>
            </a:r>
            <a:endParaRPr lang="en-US" sz="1800">
              <a:solidFill>
                <a:srgbClr val="BD9364"/>
              </a:solidFill>
              <a:ea typeface="Calibri"/>
              <a:cs typeface="Calibri"/>
            </a:endParaRPr>
          </a:p>
          <a:p>
            <a:pPr marL="285750" indent="-285750" algn="just">
              <a:spcAft>
                <a:spcPts val="600"/>
              </a:spcAft>
              <a:buFont typeface="Arial" panose="020B0604020202020204" pitchFamily="34" charset="0"/>
              <a:buChar char="•"/>
              <a:defRPr/>
            </a:pPr>
            <a:r>
              <a:rPr lang="en-US" sz="1800">
                <a:solidFill>
                  <a:srgbClr val="BD9364"/>
                </a:solidFill>
              </a:rPr>
              <a:t>Realigned the Board and structure.</a:t>
            </a:r>
            <a:r>
              <a:rPr lang="en-US">
                <a:solidFill>
                  <a:srgbClr val="BD9364"/>
                </a:solidFill>
              </a:rPr>
              <a:t> </a:t>
            </a:r>
            <a:r>
              <a:rPr lang="en-US" sz="1800">
                <a:solidFill>
                  <a:srgbClr val="BD9364"/>
                </a:solidFill>
              </a:rPr>
              <a:t> All board members have manuals and follow best practices in board leadership.</a:t>
            </a:r>
            <a:endParaRPr lang="en-US" sz="1800">
              <a:solidFill>
                <a:srgbClr val="BD9364"/>
              </a:solidFill>
              <a:ea typeface="Calibri"/>
              <a:cs typeface="Calibri"/>
            </a:endParaRPr>
          </a:p>
          <a:p>
            <a:pPr marL="285750" lvl="0" indent="-285750" algn="just">
              <a:spcAft>
                <a:spcPts val="600"/>
              </a:spcAft>
              <a:buFont typeface="Arial" panose="020B0604020202020204" pitchFamily="34" charset="0"/>
              <a:buChar char="•"/>
              <a:defRPr/>
            </a:pPr>
            <a:r>
              <a:rPr lang="en-US">
                <a:solidFill>
                  <a:srgbClr val="BD9364"/>
                </a:solidFill>
              </a:rPr>
              <a:t>Full-time Admin hired</a:t>
            </a:r>
            <a:endParaRPr lang="en-US">
              <a:solidFill>
                <a:srgbClr val="BD9364"/>
              </a:solidFill>
              <a:ea typeface="Calibri"/>
              <a:cs typeface="Calibri"/>
            </a:endParaRPr>
          </a:p>
          <a:p>
            <a:pPr marL="285750" lvl="0" indent="-285750" algn="just">
              <a:spcAft>
                <a:spcPts val="600"/>
              </a:spcAft>
              <a:buFont typeface="Arial" panose="020B0604020202020204" pitchFamily="34" charset="0"/>
              <a:buChar char="•"/>
              <a:defRPr/>
            </a:pPr>
            <a:r>
              <a:rPr lang="en-US" sz="1800">
                <a:solidFill>
                  <a:srgbClr val="BD9364"/>
                </a:solidFill>
              </a:rPr>
              <a:t>Interviewing for a marketing manager</a:t>
            </a:r>
            <a:endParaRPr lang="en-US" sz="1800">
              <a:solidFill>
                <a:srgbClr val="BD9364"/>
              </a:solidFill>
              <a:ea typeface="Calibri"/>
              <a:cs typeface="Calibri"/>
            </a:endParaRPr>
          </a:p>
          <a:p>
            <a:pPr marL="285750" lvl="0" indent="-285750" algn="just">
              <a:spcAft>
                <a:spcPts val="600"/>
              </a:spcAft>
              <a:buFont typeface="Arial" panose="020B0604020202020204" pitchFamily="34" charset="0"/>
              <a:buChar char="•"/>
              <a:defRPr/>
            </a:pPr>
            <a:r>
              <a:rPr lang="en-US">
                <a:solidFill>
                  <a:srgbClr val="BD9364"/>
                </a:solidFill>
              </a:rPr>
              <a:t>New office/information center in Buffalo</a:t>
            </a:r>
            <a:endParaRPr lang="en-US">
              <a:solidFill>
                <a:srgbClr val="BD9364"/>
              </a:solidFill>
              <a:ea typeface="Calibri"/>
              <a:cs typeface="Calibri"/>
            </a:endParaRPr>
          </a:p>
          <a:p>
            <a:pPr marL="285750" lvl="0" indent="-285750" algn="just">
              <a:spcAft>
                <a:spcPts val="600"/>
              </a:spcAft>
              <a:buFont typeface="Arial" panose="020B0604020202020204" pitchFamily="34" charset="0"/>
              <a:buChar char="•"/>
              <a:defRPr/>
            </a:pPr>
            <a:r>
              <a:rPr lang="en-US">
                <a:solidFill>
                  <a:srgbClr val="BD9364"/>
                </a:solidFill>
              </a:rPr>
              <a:t>Wayfinding programs</a:t>
            </a:r>
            <a:endParaRPr lang="en-US">
              <a:solidFill>
                <a:srgbClr val="BD9364"/>
              </a:solidFill>
              <a:ea typeface="Calibri"/>
              <a:cs typeface="Calibri"/>
            </a:endParaRPr>
          </a:p>
          <a:p>
            <a:pPr marL="285750" lvl="0" indent="-285750" algn="just">
              <a:spcAft>
                <a:spcPts val="600"/>
              </a:spcAft>
              <a:buFont typeface="Arial" panose="020B0604020202020204" pitchFamily="34" charset="0"/>
              <a:buChar char="•"/>
              <a:defRPr/>
            </a:pPr>
            <a:r>
              <a:rPr lang="en-US" sz="1800">
                <a:solidFill>
                  <a:srgbClr val="BD9364"/>
                </a:solidFill>
              </a:rPr>
              <a:t>New billboards</a:t>
            </a:r>
            <a:endParaRPr lang="en-US" sz="1800">
              <a:solidFill>
                <a:srgbClr val="BD9364"/>
              </a:solidFill>
              <a:ea typeface="Calibri"/>
              <a:cs typeface="Calibri"/>
            </a:endParaRPr>
          </a:p>
          <a:p>
            <a:pPr marL="285750" lvl="0" indent="-285750" algn="just">
              <a:spcAft>
                <a:spcPts val="600"/>
              </a:spcAft>
              <a:buFont typeface="Arial" panose="020B0604020202020204" pitchFamily="34" charset="0"/>
              <a:buChar char="•"/>
              <a:defRPr/>
            </a:pPr>
            <a:r>
              <a:rPr lang="en-US">
                <a:solidFill>
                  <a:srgbClr val="BD9364"/>
                </a:solidFill>
              </a:rPr>
              <a:t>QR Codes on murals, statues, historic sites</a:t>
            </a:r>
            <a:endParaRPr lang="en-US">
              <a:solidFill>
                <a:srgbClr val="BD9364"/>
              </a:solidFill>
              <a:ea typeface="Calibri"/>
              <a:cs typeface="Calibri"/>
            </a:endParaRPr>
          </a:p>
          <a:p>
            <a:pPr marL="285750" lvl="0" indent="-285750" algn="just">
              <a:spcAft>
                <a:spcPts val="600"/>
              </a:spcAft>
              <a:buFont typeface="Arial" panose="020B0604020202020204" pitchFamily="34" charset="0"/>
              <a:buChar char="•"/>
              <a:defRPr/>
            </a:pPr>
            <a:r>
              <a:rPr lang="en-US" sz="1800">
                <a:solidFill>
                  <a:srgbClr val="BD9364"/>
                </a:solidFill>
              </a:rPr>
              <a:t>Working on trans. connecting hotels and downtown</a:t>
            </a:r>
            <a:endParaRPr lang="en-US" sz="1800">
              <a:solidFill>
                <a:srgbClr val="BD9364"/>
              </a:solidFill>
              <a:ea typeface="Calibri"/>
              <a:cs typeface="Calibri"/>
            </a:endParaRPr>
          </a:p>
          <a:p>
            <a:pPr marL="285750" lvl="0" indent="-285750" algn="just">
              <a:spcAft>
                <a:spcPts val="600"/>
              </a:spcAft>
              <a:buFont typeface="Arial" panose="020B0604020202020204" pitchFamily="34" charset="0"/>
              <a:buChar char="•"/>
              <a:defRPr/>
            </a:pPr>
            <a:r>
              <a:rPr lang="en-US">
                <a:solidFill>
                  <a:srgbClr val="BD9364"/>
                </a:solidFill>
              </a:rPr>
              <a:t>DD funds used for a new website</a:t>
            </a:r>
            <a:endParaRPr lang="en-US" sz="1800">
              <a:solidFill>
                <a:srgbClr val="BD9364"/>
              </a:solidFill>
              <a:ea typeface="Calibri"/>
              <a:cs typeface="Calibri"/>
            </a:endParaRPr>
          </a:p>
        </p:txBody>
      </p:sp>
      <p:pic>
        <p:nvPicPr>
          <p:cNvPr id="4" name="Picture 3">
            <a:extLst>
              <a:ext uri="{FF2B5EF4-FFF2-40B4-BE49-F238E27FC236}">
                <a16:creationId xmlns:a16="http://schemas.microsoft.com/office/drawing/2014/main" id="{E30FCBF9-BCA4-8A29-6D1D-0C0386E2A06E}"/>
              </a:ext>
            </a:extLst>
          </p:cNvPr>
          <p:cNvPicPr>
            <a:picLocks noChangeAspect="1"/>
          </p:cNvPicPr>
          <p:nvPr/>
        </p:nvPicPr>
        <p:blipFill>
          <a:blip r:embed="rId4"/>
          <a:stretch>
            <a:fillRect/>
          </a:stretch>
        </p:blipFill>
        <p:spPr>
          <a:xfrm>
            <a:off x="5950206" y="2426181"/>
            <a:ext cx="3026192" cy="2269644"/>
          </a:xfrm>
          <a:prstGeom prst="rect">
            <a:avLst/>
          </a:prstGeom>
        </p:spPr>
      </p:pic>
      <p:pic>
        <p:nvPicPr>
          <p:cNvPr id="6" name="Picture 5">
            <a:extLst>
              <a:ext uri="{FF2B5EF4-FFF2-40B4-BE49-F238E27FC236}">
                <a16:creationId xmlns:a16="http://schemas.microsoft.com/office/drawing/2014/main" id="{37D2A13F-0676-C53F-67D4-34A504EC1429}"/>
              </a:ext>
            </a:extLst>
          </p:cNvPr>
          <p:cNvPicPr>
            <a:picLocks noChangeAspect="1"/>
          </p:cNvPicPr>
          <p:nvPr/>
        </p:nvPicPr>
        <p:blipFill>
          <a:blip r:embed="rId5"/>
          <a:stretch>
            <a:fillRect/>
          </a:stretch>
        </p:blipFill>
        <p:spPr>
          <a:xfrm>
            <a:off x="8092401" y="215096"/>
            <a:ext cx="883997" cy="432854"/>
          </a:xfrm>
          <a:prstGeom prst="rect">
            <a:avLst/>
          </a:prstGeom>
        </p:spPr>
      </p:pic>
      <p:pic>
        <p:nvPicPr>
          <p:cNvPr id="9" name="Picture 8">
            <a:extLst>
              <a:ext uri="{FF2B5EF4-FFF2-40B4-BE49-F238E27FC236}">
                <a16:creationId xmlns:a16="http://schemas.microsoft.com/office/drawing/2014/main" id="{1FEF1653-4743-AC44-FC43-C666CD52FE50}"/>
              </a:ext>
            </a:extLst>
          </p:cNvPr>
          <p:cNvPicPr>
            <a:picLocks noChangeAspect="1"/>
          </p:cNvPicPr>
          <p:nvPr/>
        </p:nvPicPr>
        <p:blipFill>
          <a:blip r:embed="rId6"/>
          <a:stretch>
            <a:fillRect/>
          </a:stretch>
        </p:blipFill>
        <p:spPr>
          <a:xfrm>
            <a:off x="6419850" y="4958136"/>
            <a:ext cx="2602349" cy="1786768"/>
          </a:xfrm>
          <a:prstGeom prst="rect">
            <a:avLst/>
          </a:prstGeom>
        </p:spPr>
      </p:pic>
      <p:pic>
        <p:nvPicPr>
          <p:cNvPr id="11" name="Picture 10">
            <a:extLst>
              <a:ext uri="{FF2B5EF4-FFF2-40B4-BE49-F238E27FC236}">
                <a16:creationId xmlns:a16="http://schemas.microsoft.com/office/drawing/2014/main" id="{281ABB55-C060-DCF4-17F0-08094D20D563}"/>
              </a:ext>
            </a:extLst>
          </p:cNvPr>
          <p:cNvPicPr>
            <a:picLocks noChangeAspect="1"/>
          </p:cNvPicPr>
          <p:nvPr/>
        </p:nvPicPr>
        <p:blipFill rotWithShape="1">
          <a:blip r:embed="rId7"/>
          <a:srcRect b="25219"/>
          <a:stretch/>
        </p:blipFill>
        <p:spPr>
          <a:xfrm>
            <a:off x="1270516" y="5372100"/>
            <a:ext cx="2569591" cy="1497452"/>
          </a:xfrm>
          <a:prstGeom prst="rect">
            <a:avLst/>
          </a:prstGeom>
        </p:spPr>
      </p:pic>
    </p:spTree>
    <p:extLst>
      <p:ext uri="{BB962C8B-B14F-4D97-AF65-F5344CB8AC3E}">
        <p14:creationId xmlns:p14="http://schemas.microsoft.com/office/powerpoint/2010/main" val="283831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178852-CF4A-4050-80EB-7D89111BCB93}"/>
              </a:ext>
            </a:extLst>
          </p:cNvPr>
          <p:cNvSpPr txBox="1"/>
          <p:nvPr/>
        </p:nvSpPr>
        <p:spPr>
          <a:xfrm>
            <a:off x="1148715" y="124730"/>
            <a:ext cx="6343650" cy="523220"/>
          </a:xfrm>
          <a:prstGeom prst="rect">
            <a:avLst/>
          </a:prstGeom>
          <a:noFill/>
        </p:spPr>
        <p:txBody>
          <a:bodyPr wrap="square" rtlCol="0">
            <a:spAutoFit/>
          </a:bodyPr>
          <a:lstStyle/>
          <a:p>
            <a:pPr>
              <a:tabLst>
                <a:tab pos="418793" algn="l"/>
              </a:tabLst>
            </a:pPr>
            <a:r>
              <a:rPr lang="en-US" sz="2800" b="1">
                <a:solidFill>
                  <a:srgbClr val="BD9364"/>
                </a:solidFill>
              </a:rPr>
              <a:t>Albany County Success</a:t>
            </a:r>
          </a:p>
        </p:txBody>
      </p:sp>
      <p:sp>
        <p:nvSpPr>
          <p:cNvPr id="15" name="object 3">
            <a:extLst>
              <a:ext uri="{FF2B5EF4-FFF2-40B4-BE49-F238E27FC236}">
                <a16:creationId xmlns:a16="http://schemas.microsoft.com/office/drawing/2014/main" id="{A78F11EE-3DBA-4FAF-B030-CCB855C659E5}"/>
              </a:ext>
            </a:extLst>
          </p:cNvPr>
          <p:cNvSpPr/>
          <p:nvPr/>
        </p:nvSpPr>
        <p:spPr>
          <a:xfrm>
            <a:off x="0"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pic>
        <p:nvPicPr>
          <p:cNvPr id="2" name="Picture 1">
            <a:extLst>
              <a:ext uri="{FF2B5EF4-FFF2-40B4-BE49-F238E27FC236}">
                <a16:creationId xmlns:a16="http://schemas.microsoft.com/office/drawing/2014/main" id="{95EFBE00-2845-BF47-B2EE-35FE2F07A901}"/>
              </a:ext>
            </a:extLst>
          </p:cNvPr>
          <p:cNvPicPr>
            <a:picLocks noChangeAspect="1"/>
          </p:cNvPicPr>
          <p:nvPr/>
        </p:nvPicPr>
        <p:blipFill>
          <a:blip r:embed="rId4"/>
          <a:stretch>
            <a:fillRect/>
          </a:stretch>
        </p:blipFill>
        <p:spPr>
          <a:xfrm>
            <a:off x="6345013" y="848741"/>
            <a:ext cx="2770411" cy="2077809"/>
          </a:xfrm>
          <a:prstGeom prst="rect">
            <a:avLst/>
          </a:prstGeom>
        </p:spPr>
      </p:pic>
      <p:sp>
        <p:nvSpPr>
          <p:cNvPr id="4" name="TextBox 3">
            <a:extLst>
              <a:ext uri="{FF2B5EF4-FFF2-40B4-BE49-F238E27FC236}">
                <a16:creationId xmlns:a16="http://schemas.microsoft.com/office/drawing/2014/main" id="{4D269C04-5446-9B30-1D70-E3AD8D2F2820}"/>
              </a:ext>
            </a:extLst>
          </p:cNvPr>
          <p:cNvSpPr txBox="1"/>
          <p:nvPr/>
        </p:nvSpPr>
        <p:spPr>
          <a:xfrm>
            <a:off x="1148715" y="593816"/>
            <a:ext cx="4823460" cy="1015663"/>
          </a:xfrm>
          <a:prstGeom prst="rect">
            <a:avLst/>
          </a:prstGeom>
          <a:noFill/>
        </p:spPr>
        <p:txBody>
          <a:bodyPr wrap="square" lIns="91440" tIns="45720" rIns="91440" bIns="45720" anchor="t">
            <a:spAutoFit/>
          </a:bodyPr>
          <a:lstStyle/>
          <a:p>
            <a:pPr marL="340995" marR="0" lvl="2"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1" i="0" u="none" strike="noStrike" kern="1200" cap="none" spc="0" normalizeH="0" baseline="0" noProof="0">
                <a:ln>
                  <a:noFill/>
                </a:ln>
                <a:solidFill>
                  <a:srgbClr val="BD9364"/>
                </a:solidFill>
                <a:effectLst/>
                <a:uLnTx/>
                <a:uFillTx/>
                <a:latin typeface="Calibri" panose="020F0502020204030204"/>
                <a:ea typeface="+mn-ea"/>
                <a:cs typeface="+mn-cs"/>
              </a:rPr>
              <a:t>Build and enhance a better visitor experience </a:t>
            </a:r>
            <a:r>
              <a:rPr kumimoji="0" lang="en-US" sz="1200" b="0" i="0" u="none" strike="noStrike" kern="1200" cap="none" spc="0" normalizeH="0" baseline="0" noProof="0">
                <a:ln>
                  <a:noFill/>
                </a:ln>
                <a:solidFill>
                  <a:srgbClr val="BD9364"/>
                </a:solidFill>
                <a:effectLst/>
                <a:uLnTx/>
                <a:uFillTx/>
                <a:latin typeface="Calibri" panose="020F0502020204030204"/>
                <a:ea typeface="+mn-ea"/>
                <a:cs typeface="+mn-cs"/>
              </a:rPr>
              <a:t>focusing on the attractors that inspire people to visit and the experiences that keep them in Albany County longer.</a:t>
            </a:r>
            <a:endParaRPr lang="en-US" sz="1200" b="0" i="0" u="none" strike="noStrike" kern="1200" cap="none" spc="0" normalizeH="0" baseline="0" noProof="0">
              <a:ln>
                <a:noFill/>
              </a:ln>
              <a:solidFill>
                <a:srgbClr val="BD9364"/>
              </a:solidFill>
              <a:effectLst/>
              <a:uLnTx/>
              <a:uFillTx/>
              <a:latin typeface="Calibri" panose="020F0502020204030204"/>
              <a:ea typeface="Calibri"/>
              <a:cs typeface="Calibri"/>
            </a:endParaRPr>
          </a:p>
          <a:p>
            <a:pPr marL="340995" lvl="2" indent="-228600" defTabSz="914400">
              <a:buFont typeface="+mj-lt"/>
              <a:buAutoNum type="arabicPeriod" startAt="2"/>
              <a:defRPr/>
            </a:pPr>
            <a:r>
              <a:rPr kumimoji="0" lang="en-US" sz="1200" b="1" i="0" u="none" strike="noStrike" kern="1200" cap="none" spc="0" normalizeH="0" baseline="0" noProof="0">
                <a:ln>
                  <a:noFill/>
                </a:ln>
                <a:solidFill>
                  <a:srgbClr val="BD9364"/>
                </a:solidFill>
                <a:effectLst/>
                <a:uLnTx/>
                <a:uFillTx/>
                <a:latin typeface="Calibri" panose="020F0502020204030204"/>
                <a:ea typeface="+mn-ea"/>
                <a:cs typeface="+mn-cs"/>
              </a:rPr>
              <a:t>Develop an expanded outdoors recreation experience </a:t>
            </a:r>
            <a:r>
              <a:rPr kumimoji="0" lang="en-US" sz="1200" b="0" i="0" u="none" strike="noStrike" kern="1200" cap="none" spc="0" normalizeH="0" baseline="0" noProof="0">
                <a:ln>
                  <a:noFill/>
                </a:ln>
                <a:solidFill>
                  <a:srgbClr val="BD9364"/>
                </a:solidFill>
                <a:effectLst/>
                <a:uLnTx/>
                <a:uFillTx/>
                <a:latin typeface="Calibri" panose="020F0502020204030204"/>
                <a:ea typeface="+mn-ea"/>
                <a:cs typeface="+mn-cs"/>
              </a:rPr>
              <a:t>for residents and visitors alike</a:t>
            </a:r>
            <a:r>
              <a:rPr lang="en-US" sz="1200">
                <a:solidFill>
                  <a:srgbClr val="BD9364"/>
                </a:solidFill>
                <a:latin typeface="Calibri" panose="020F0502020204030204"/>
              </a:rPr>
              <a:t> </a:t>
            </a:r>
            <a:endParaRPr lang="en-US" sz="1200" b="0" i="0" u="none" strike="noStrike" kern="1200" cap="none" spc="0" normalizeH="0" baseline="0" noProof="0">
              <a:ln>
                <a:noFill/>
              </a:ln>
              <a:solidFill>
                <a:srgbClr val="BD9364"/>
              </a:solidFill>
              <a:effectLst/>
              <a:uLnTx/>
              <a:uFillTx/>
              <a:latin typeface="Calibri" panose="020F0502020204030204"/>
              <a:ea typeface="Calibri"/>
              <a:cs typeface="Calibri"/>
            </a:endParaRPr>
          </a:p>
        </p:txBody>
      </p:sp>
      <p:pic>
        <p:nvPicPr>
          <p:cNvPr id="6" name="Picture 5">
            <a:extLst>
              <a:ext uri="{FF2B5EF4-FFF2-40B4-BE49-F238E27FC236}">
                <a16:creationId xmlns:a16="http://schemas.microsoft.com/office/drawing/2014/main" id="{BA54099F-E3AB-A2B9-6C6F-D9D484AB77CA}"/>
              </a:ext>
            </a:extLst>
          </p:cNvPr>
          <p:cNvPicPr>
            <a:picLocks noChangeAspect="1"/>
          </p:cNvPicPr>
          <p:nvPr/>
        </p:nvPicPr>
        <p:blipFill>
          <a:blip r:embed="rId5"/>
          <a:stretch>
            <a:fillRect/>
          </a:stretch>
        </p:blipFill>
        <p:spPr>
          <a:xfrm>
            <a:off x="5379521" y="4534534"/>
            <a:ext cx="3642677" cy="2154252"/>
          </a:xfrm>
          <a:prstGeom prst="rect">
            <a:avLst/>
          </a:prstGeom>
          <a:ln>
            <a:solidFill>
              <a:schemeClr val="accent1"/>
            </a:solidFill>
          </a:ln>
        </p:spPr>
      </p:pic>
      <p:sp>
        <p:nvSpPr>
          <p:cNvPr id="8" name="TextBox 7">
            <a:extLst>
              <a:ext uri="{FF2B5EF4-FFF2-40B4-BE49-F238E27FC236}">
                <a16:creationId xmlns:a16="http://schemas.microsoft.com/office/drawing/2014/main" id="{E7B6E6E4-0FBF-52B5-3A7C-D7DBB7BCED20}"/>
              </a:ext>
            </a:extLst>
          </p:cNvPr>
          <p:cNvSpPr txBox="1"/>
          <p:nvPr/>
        </p:nvSpPr>
        <p:spPr>
          <a:xfrm>
            <a:off x="1281322" y="1609479"/>
            <a:ext cx="5109953" cy="323165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700">
                <a:solidFill>
                  <a:srgbClr val="BD9364"/>
                </a:solidFill>
              </a:rPr>
              <a:t>New AWARD-WINNING Brand &amp; website – Spring ’21</a:t>
            </a:r>
            <a:endParaRPr lang="en-US" sz="1700">
              <a:solidFill>
                <a:srgbClr val="BD9364"/>
              </a:solidFill>
              <a:ea typeface="Calibri"/>
              <a:cs typeface="Calibri"/>
            </a:endParaRPr>
          </a:p>
          <a:p>
            <a:pPr marL="285750" indent="-285750">
              <a:buFont typeface="Arial" panose="020B0604020202020204" pitchFamily="34" charset="0"/>
              <a:buChar char="•"/>
            </a:pPr>
            <a:r>
              <a:rPr lang="en-US" sz="1700">
                <a:solidFill>
                  <a:srgbClr val="BD9364"/>
                </a:solidFill>
              </a:rPr>
              <a:t>Voyage dashboard</a:t>
            </a:r>
            <a:endParaRPr lang="en-US" sz="1700">
              <a:solidFill>
                <a:srgbClr val="BD9364"/>
              </a:solidFill>
              <a:ea typeface="Calibri"/>
              <a:cs typeface="Calibri"/>
            </a:endParaRPr>
          </a:p>
          <a:p>
            <a:pPr marL="285750" indent="-285750">
              <a:buFont typeface="Arial" panose="020B0604020202020204" pitchFamily="34" charset="0"/>
              <a:buChar char="•"/>
            </a:pPr>
            <a:r>
              <a:rPr lang="en-US" sz="1700">
                <a:solidFill>
                  <a:srgbClr val="BD9364"/>
                </a:solidFill>
              </a:rPr>
              <a:t>Affinity credit card data</a:t>
            </a:r>
            <a:endParaRPr lang="en-US" sz="1700">
              <a:solidFill>
                <a:srgbClr val="BD9364"/>
              </a:solidFill>
              <a:ea typeface="Calibri"/>
              <a:cs typeface="Calibri"/>
            </a:endParaRPr>
          </a:p>
          <a:p>
            <a:pPr marL="285750" indent="-285750">
              <a:buFont typeface="Arial" panose="020B0604020202020204" pitchFamily="34" charset="0"/>
              <a:buChar char="•"/>
            </a:pPr>
            <a:r>
              <a:rPr lang="en-US" sz="1700">
                <a:solidFill>
                  <a:srgbClr val="BD9364"/>
                </a:solidFill>
              </a:rPr>
              <a:t>Centennial visitor center partnership – big success and leads to winter plans</a:t>
            </a:r>
            <a:endParaRPr lang="en-US" sz="1700">
              <a:solidFill>
                <a:srgbClr val="BD9364"/>
              </a:solidFill>
              <a:ea typeface="Calibri"/>
              <a:cs typeface="Calibri"/>
            </a:endParaRPr>
          </a:p>
          <a:p>
            <a:pPr marL="285750" indent="-285750">
              <a:buFont typeface="Arial" panose="020B0604020202020204" pitchFamily="34" charset="0"/>
              <a:buChar char="•"/>
            </a:pPr>
            <a:r>
              <a:rPr lang="en-US" sz="1700">
                <a:solidFill>
                  <a:srgbClr val="BD9364"/>
                </a:solidFill>
              </a:rPr>
              <a:t>New dynamic website seasonal emphasis</a:t>
            </a:r>
            <a:endParaRPr lang="en-US" sz="1700">
              <a:solidFill>
                <a:srgbClr val="BD9364"/>
              </a:solidFill>
              <a:ea typeface="Calibri"/>
              <a:cs typeface="Calibri"/>
            </a:endParaRPr>
          </a:p>
          <a:p>
            <a:pPr marL="285750" indent="-285750">
              <a:buFont typeface="Arial" panose="020B0604020202020204" pitchFamily="34" charset="0"/>
              <a:buChar char="•"/>
            </a:pPr>
            <a:r>
              <a:rPr lang="en-US" sz="1700">
                <a:solidFill>
                  <a:srgbClr val="BD9364"/>
                </a:solidFill>
              </a:rPr>
              <a:t>Shifted marketing into new markets</a:t>
            </a:r>
            <a:endParaRPr lang="en-US" sz="1700">
              <a:solidFill>
                <a:srgbClr val="BD9364"/>
              </a:solidFill>
              <a:ea typeface="Calibri"/>
              <a:cs typeface="Calibri"/>
            </a:endParaRPr>
          </a:p>
          <a:p>
            <a:pPr marL="285750" indent="-285750">
              <a:buFont typeface="Arial" panose="020B0604020202020204" pitchFamily="34" charset="0"/>
              <a:buChar char="•"/>
            </a:pPr>
            <a:r>
              <a:rPr lang="en-US" sz="1700">
                <a:solidFill>
                  <a:srgbClr val="BD9364"/>
                </a:solidFill>
              </a:rPr>
              <a:t>Outdoor – snowmobiling, Cowboy Character Challenge</a:t>
            </a:r>
            <a:endParaRPr lang="en-US" sz="1700">
              <a:solidFill>
                <a:srgbClr val="BD9364"/>
              </a:solidFill>
              <a:ea typeface="Calibri"/>
              <a:cs typeface="Calibri"/>
            </a:endParaRPr>
          </a:p>
          <a:p>
            <a:pPr marL="285750" indent="-285750">
              <a:buFont typeface="Arial" panose="020B0604020202020204" pitchFamily="34" charset="0"/>
              <a:buChar char="•"/>
            </a:pPr>
            <a:r>
              <a:rPr lang="en-US" sz="1700">
                <a:solidFill>
                  <a:srgbClr val="BD9364"/>
                </a:solidFill>
              </a:rPr>
              <a:t>Workforce – CDX – Certified Destination Expert (UW partnership) – challenging rollout with huge potential </a:t>
            </a:r>
            <a:endParaRPr lang="en-US" sz="1700">
              <a:solidFill>
                <a:srgbClr val="BD9364"/>
              </a:solidFill>
              <a:ea typeface="Calibri"/>
              <a:cs typeface="Calibri"/>
            </a:endParaRPr>
          </a:p>
        </p:txBody>
      </p:sp>
      <p:pic>
        <p:nvPicPr>
          <p:cNvPr id="9" name="Picture 8">
            <a:extLst>
              <a:ext uri="{FF2B5EF4-FFF2-40B4-BE49-F238E27FC236}">
                <a16:creationId xmlns:a16="http://schemas.microsoft.com/office/drawing/2014/main" id="{38F903C4-F651-D85B-895D-CC0D411DFECA}"/>
              </a:ext>
            </a:extLst>
          </p:cNvPr>
          <p:cNvPicPr>
            <a:picLocks noChangeAspect="1"/>
          </p:cNvPicPr>
          <p:nvPr/>
        </p:nvPicPr>
        <p:blipFill>
          <a:blip r:embed="rId6"/>
          <a:stretch>
            <a:fillRect/>
          </a:stretch>
        </p:blipFill>
        <p:spPr>
          <a:xfrm>
            <a:off x="7006319" y="2979945"/>
            <a:ext cx="1447800" cy="1447800"/>
          </a:xfrm>
          <a:prstGeom prst="rect">
            <a:avLst/>
          </a:prstGeom>
        </p:spPr>
      </p:pic>
      <p:pic>
        <p:nvPicPr>
          <p:cNvPr id="11" name="Picture 10">
            <a:extLst>
              <a:ext uri="{FF2B5EF4-FFF2-40B4-BE49-F238E27FC236}">
                <a16:creationId xmlns:a16="http://schemas.microsoft.com/office/drawing/2014/main" id="{317EF480-1757-912F-839C-361B75121325}"/>
              </a:ext>
            </a:extLst>
          </p:cNvPr>
          <p:cNvPicPr>
            <a:picLocks noChangeAspect="1"/>
          </p:cNvPicPr>
          <p:nvPr/>
        </p:nvPicPr>
        <p:blipFill>
          <a:blip r:embed="rId7"/>
          <a:stretch>
            <a:fillRect/>
          </a:stretch>
        </p:blipFill>
        <p:spPr>
          <a:xfrm>
            <a:off x="1465291" y="4820635"/>
            <a:ext cx="2880013" cy="1820772"/>
          </a:xfrm>
          <a:prstGeom prst="rect">
            <a:avLst/>
          </a:prstGeom>
        </p:spPr>
      </p:pic>
      <p:pic>
        <p:nvPicPr>
          <p:cNvPr id="5" name="Google Shape;528;p27" descr="Logo&#10;&#10;Description automatically generated">
            <a:extLst>
              <a:ext uri="{FF2B5EF4-FFF2-40B4-BE49-F238E27FC236}">
                <a16:creationId xmlns:a16="http://schemas.microsoft.com/office/drawing/2014/main" id="{998AE3B6-1188-75B6-2BB2-2686E114C142}"/>
              </a:ext>
            </a:extLst>
          </p:cNvPr>
          <p:cNvPicPr preferRelativeResize="0">
            <a:picLocks noChangeAspect="1"/>
          </p:cNvPicPr>
          <p:nvPr/>
        </p:nvPicPr>
        <p:blipFill rotWithShape="1">
          <a:blip r:embed="rId8">
            <a:alphaModFix/>
          </a:blip>
          <a:srcRect/>
          <a:stretch/>
        </p:blipFill>
        <p:spPr>
          <a:xfrm>
            <a:off x="8117328" y="174458"/>
            <a:ext cx="887916" cy="431724"/>
          </a:xfrm>
          <a:prstGeom prst="rect">
            <a:avLst/>
          </a:prstGeom>
          <a:noFill/>
          <a:ln>
            <a:noFill/>
          </a:ln>
        </p:spPr>
      </p:pic>
    </p:spTree>
    <p:extLst>
      <p:ext uri="{BB962C8B-B14F-4D97-AF65-F5344CB8AC3E}">
        <p14:creationId xmlns:p14="http://schemas.microsoft.com/office/powerpoint/2010/main" val="218019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178852-CF4A-4050-80EB-7D89111BCB93}"/>
              </a:ext>
            </a:extLst>
          </p:cNvPr>
          <p:cNvSpPr txBox="1"/>
          <p:nvPr/>
        </p:nvSpPr>
        <p:spPr>
          <a:xfrm>
            <a:off x="1148714" y="124730"/>
            <a:ext cx="7519035" cy="523220"/>
          </a:xfrm>
          <a:prstGeom prst="rect">
            <a:avLst/>
          </a:prstGeom>
          <a:noFill/>
        </p:spPr>
        <p:txBody>
          <a:bodyPr wrap="square" rtlCol="0">
            <a:spAutoFit/>
          </a:bodyPr>
          <a:lstStyle/>
          <a:p>
            <a:pPr>
              <a:tabLst>
                <a:tab pos="418793" algn="l"/>
              </a:tabLst>
            </a:pPr>
            <a:r>
              <a:rPr lang="en-US" sz="2800" b="1">
                <a:solidFill>
                  <a:srgbClr val="BD9364"/>
                </a:solidFill>
              </a:rPr>
              <a:t>Sweetwater County Success</a:t>
            </a:r>
          </a:p>
        </p:txBody>
      </p:sp>
      <p:sp>
        <p:nvSpPr>
          <p:cNvPr id="15" name="object 3">
            <a:extLst>
              <a:ext uri="{FF2B5EF4-FFF2-40B4-BE49-F238E27FC236}">
                <a16:creationId xmlns:a16="http://schemas.microsoft.com/office/drawing/2014/main" id="{A78F11EE-3DBA-4FAF-B030-CCB855C659E5}"/>
              </a:ext>
            </a:extLst>
          </p:cNvPr>
          <p:cNvSpPr/>
          <p:nvPr/>
        </p:nvSpPr>
        <p:spPr>
          <a:xfrm>
            <a:off x="0"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pic>
        <p:nvPicPr>
          <p:cNvPr id="3" name="Picture 2">
            <a:extLst>
              <a:ext uri="{FF2B5EF4-FFF2-40B4-BE49-F238E27FC236}">
                <a16:creationId xmlns:a16="http://schemas.microsoft.com/office/drawing/2014/main" id="{7A3DC4C0-732E-DC53-6132-06927D44BF1E}"/>
              </a:ext>
            </a:extLst>
          </p:cNvPr>
          <p:cNvPicPr>
            <a:picLocks noChangeAspect="1"/>
          </p:cNvPicPr>
          <p:nvPr/>
        </p:nvPicPr>
        <p:blipFill>
          <a:blip r:embed="rId4"/>
          <a:stretch>
            <a:fillRect/>
          </a:stretch>
        </p:blipFill>
        <p:spPr>
          <a:xfrm>
            <a:off x="5707063" y="297742"/>
            <a:ext cx="2678262" cy="3482066"/>
          </a:xfrm>
          <a:prstGeom prst="rect">
            <a:avLst/>
          </a:prstGeom>
        </p:spPr>
      </p:pic>
      <p:pic>
        <p:nvPicPr>
          <p:cNvPr id="5" name="Picture 4">
            <a:extLst>
              <a:ext uri="{FF2B5EF4-FFF2-40B4-BE49-F238E27FC236}">
                <a16:creationId xmlns:a16="http://schemas.microsoft.com/office/drawing/2014/main" id="{1ECF13F8-8761-55E6-EB15-D3A51B36280A}"/>
              </a:ext>
            </a:extLst>
          </p:cNvPr>
          <p:cNvPicPr>
            <a:picLocks noChangeAspect="1"/>
          </p:cNvPicPr>
          <p:nvPr/>
        </p:nvPicPr>
        <p:blipFill>
          <a:blip r:embed="rId5"/>
          <a:stretch>
            <a:fillRect/>
          </a:stretch>
        </p:blipFill>
        <p:spPr>
          <a:xfrm>
            <a:off x="6982481" y="1609585"/>
            <a:ext cx="2161519" cy="2170223"/>
          </a:xfrm>
          <a:prstGeom prst="rect">
            <a:avLst/>
          </a:prstGeom>
          <a:ln>
            <a:solidFill>
              <a:schemeClr val="accent1"/>
            </a:solidFill>
          </a:ln>
        </p:spPr>
      </p:pic>
      <p:sp>
        <p:nvSpPr>
          <p:cNvPr id="4" name="TextBox 3">
            <a:extLst>
              <a:ext uri="{FF2B5EF4-FFF2-40B4-BE49-F238E27FC236}">
                <a16:creationId xmlns:a16="http://schemas.microsoft.com/office/drawing/2014/main" id="{5F202C70-DFB6-0350-B975-47934CBB4D9E}"/>
              </a:ext>
            </a:extLst>
          </p:cNvPr>
          <p:cNvSpPr txBox="1"/>
          <p:nvPr/>
        </p:nvSpPr>
        <p:spPr>
          <a:xfrm>
            <a:off x="1271848" y="647950"/>
            <a:ext cx="4572000" cy="452431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solidFill>
                  <a:srgbClr val="BD9364"/>
                </a:solidFill>
              </a:rPr>
              <a:t>Strategic Plan – OCT 2020</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rPr>
              <a:t>Master Plan – FEB 2022</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rPr>
              <a:t>Rock Springs Way Finding Plan Update 2023 – Master Plan Goal #2 (Signage)</a:t>
            </a:r>
          </a:p>
          <a:p>
            <a:pPr marL="285750" indent="-285750">
              <a:buFont typeface="Arial" panose="020B0604020202020204" pitchFamily="34" charset="0"/>
              <a:buChar char="•"/>
            </a:pPr>
            <a:r>
              <a:rPr lang="en-US">
                <a:solidFill>
                  <a:srgbClr val="BD9364"/>
                </a:solidFill>
              </a:rPr>
              <a:t>Flaming Gorge Bus Tour launched 2021 – Master Plan Goal #3 (Product Development)</a:t>
            </a:r>
          </a:p>
          <a:p>
            <a:pPr marL="285750" indent="-285750">
              <a:buFont typeface="Arial" panose="020B0604020202020204" pitchFamily="34" charset="0"/>
              <a:buChar char="•"/>
            </a:pPr>
            <a:r>
              <a:rPr lang="en-US">
                <a:solidFill>
                  <a:srgbClr val="BD9364"/>
                </a:solidFill>
              </a:rPr>
              <a:t>Visitor Center Opened 2020 – Master Plan Goal #3 (Product Development)</a:t>
            </a:r>
          </a:p>
          <a:p>
            <a:pPr marL="285750" indent="-285750">
              <a:buFont typeface="Arial" panose="020B0604020202020204" pitchFamily="34" charset="0"/>
              <a:buChar char="•"/>
            </a:pPr>
            <a:r>
              <a:rPr lang="en-US">
                <a:solidFill>
                  <a:srgbClr val="BD9364"/>
                </a:solidFill>
              </a:rPr>
              <a:t>Sand Boarding launched 2022 – Master Plan Goal #3 (Product Development)</a:t>
            </a:r>
          </a:p>
          <a:p>
            <a:pPr marL="285750" indent="-285750">
              <a:buFont typeface="Arial" panose="020B0604020202020204" pitchFamily="34" charset="0"/>
              <a:buChar char="•"/>
            </a:pPr>
            <a:r>
              <a:rPr lang="en-US">
                <a:solidFill>
                  <a:srgbClr val="BD9364"/>
                </a:solidFill>
              </a:rPr>
              <a:t>Local Partners on courtesy Flaming Gorge Tour – Master Plan Goal #1 (Collaboration)</a:t>
            </a:r>
          </a:p>
          <a:p>
            <a:pPr marL="285750" indent="-285750">
              <a:buFont typeface="Arial" panose="020B0604020202020204" pitchFamily="34" charset="0"/>
              <a:buChar char="•"/>
            </a:pPr>
            <a:r>
              <a:rPr lang="en-US" sz="1800" b="0" i="0" u="none" strike="noStrike" baseline="0">
                <a:solidFill>
                  <a:srgbClr val="BD9364"/>
                </a:solidFill>
                <a:latin typeface="Calibri"/>
                <a:ea typeface="Calibri"/>
                <a:cs typeface="Calibri"/>
              </a:rPr>
              <a:t>Quarterly R.E.A.C.H. Awards honor outstanding customer service provided by employees in the local tourism and hospitality industry</a:t>
            </a:r>
            <a:endParaRPr lang="en-US">
              <a:solidFill>
                <a:srgbClr val="BD9364"/>
              </a:solidFill>
              <a:latin typeface="Calibri"/>
              <a:ea typeface="Calibri"/>
              <a:cs typeface="Calibri"/>
            </a:endParaRPr>
          </a:p>
        </p:txBody>
      </p:sp>
      <p:pic>
        <p:nvPicPr>
          <p:cNvPr id="11" name="Google Shape;528;p27" descr="Logo&#10;&#10;Description automatically generated">
            <a:extLst>
              <a:ext uri="{FF2B5EF4-FFF2-40B4-BE49-F238E27FC236}">
                <a16:creationId xmlns:a16="http://schemas.microsoft.com/office/drawing/2014/main" id="{97BC3E6C-5978-3060-3A75-712844296A77}"/>
              </a:ext>
            </a:extLst>
          </p:cNvPr>
          <p:cNvPicPr preferRelativeResize="0">
            <a:picLocks noChangeAspect="1"/>
          </p:cNvPicPr>
          <p:nvPr/>
        </p:nvPicPr>
        <p:blipFill rotWithShape="1">
          <a:blip r:embed="rId6">
            <a:alphaModFix/>
          </a:blip>
          <a:srcRect/>
          <a:stretch/>
        </p:blipFill>
        <p:spPr>
          <a:xfrm>
            <a:off x="8142126" y="83413"/>
            <a:ext cx="887916" cy="431724"/>
          </a:xfrm>
          <a:prstGeom prst="rect">
            <a:avLst/>
          </a:prstGeom>
          <a:noFill/>
          <a:ln>
            <a:noFill/>
          </a:ln>
        </p:spPr>
      </p:pic>
      <p:pic>
        <p:nvPicPr>
          <p:cNvPr id="6" name="Picture 5">
            <a:extLst>
              <a:ext uri="{FF2B5EF4-FFF2-40B4-BE49-F238E27FC236}">
                <a16:creationId xmlns:a16="http://schemas.microsoft.com/office/drawing/2014/main" id="{5F74BC67-D06D-A83F-0794-546C9E96A154}"/>
              </a:ext>
            </a:extLst>
          </p:cNvPr>
          <p:cNvPicPr>
            <a:picLocks noChangeAspect="1"/>
          </p:cNvPicPr>
          <p:nvPr/>
        </p:nvPicPr>
        <p:blipFill>
          <a:blip r:embed="rId7"/>
          <a:stretch>
            <a:fillRect/>
          </a:stretch>
        </p:blipFill>
        <p:spPr>
          <a:xfrm>
            <a:off x="6428731" y="1133020"/>
            <a:ext cx="2437298" cy="1462893"/>
          </a:xfrm>
          <a:prstGeom prst="rect">
            <a:avLst/>
          </a:prstGeom>
        </p:spPr>
      </p:pic>
      <p:pic>
        <p:nvPicPr>
          <p:cNvPr id="14" name="Picture 13">
            <a:extLst>
              <a:ext uri="{FF2B5EF4-FFF2-40B4-BE49-F238E27FC236}">
                <a16:creationId xmlns:a16="http://schemas.microsoft.com/office/drawing/2014/main" id="{8DFAF5F9-3001-3D50-65A2-43949E28677C}"/>
              </a:ext>
            </a:extLst>
          </p:cNvPr>
          <p:cNvPicPr>
            <a:picLocks noChangeAspect="1"/>
          </p:cNvPicPr>
          <p:nvPr/>
        </p:nvPicPr>
        <p:blipFill>
          <a:blip r:embed="rId8"/>
          <a:stretch>
            <a:fillRect/>
          </a:stretch>
        </p:blipFill>
        <p:spPr>
          <a:xfrm>
            <a:off x="5629078" y="3753642"/>
            <a:ext cx="2957006" cy="1971337"/>
          </a:xfrm>
          <a:prstGeom prst="rect">
            <a:avLst/>
          </a:prstGeom>
        </p:spPr>
      </p:pic>
      <p:pic>
        <p:nvPicPr>
          <p:cNvPr id="19" name="Picture 18">
            <a:extLst>
              <a:ext uri="{FF2B5EF4-FFF2-40B4-BE49-F238E27FC236}">
                <a16:creationId xmlns:a16="http://schemas.microsoft.com/office/drawing/2014/main" id="{B36CFBA2-5A9F-8A83-873E-B58DCB796810}"/>
              </a:ext>
            </a:extLst>
          </p:cNvPr>
          <p:cNvPicPr>
            <a:picLocks noChangeAspect="1"/>
          </p:cNvPicPr>
          <p:nvPr/>
        </p:nvPicPr>
        <p:blipFill>
          <a:blip r:embed="rId9"/>
          <a:stretch>
            <a:fillRect/>
          </a:stretch>
        </p:blipFill>
        <p:spPr>
          <a:xfrm>
            <a:off x="1693313" y="5060141"/>
            <a:ext cx="2998383" cy="1683639"/>
          </a:xfrm>
          <a:prstGeom prst="rect">
            <a:avLst/>
          </a:prstGeom>
        </p:spPr>
      </p:pic>
      <p:pic>
        <p:nvPicPr>
          <p:cNvPr id="21" name="Picture 20">
            <a:extLst>
              <a:ext uri="{FF2B5EF4-FFF2-40B4-BE49-F238E27FC236}">
                <a16:creationId xmlns:a16="http://schemas.microsoft.com/office/drawing/2014/main" id="{369C9880-8EAC-4DFC-84D8-FD92A2FA804F}"/>
              </a:ext>
            </a:extLst>
          </p:cNvPr>
          <p:cNvPicPr>
            <a:picLocks noChangeAspect="1"/>
          </p:cNvPicPr>
          <p:nvPr/>
        </p:nvPicPr>
        <p:blipFill>
          <a:blip r:embed="rId10"/>
          <a:stretch>
            <a:fillRect/>
          </a:stretch>
        </p:blipFill>
        <p:spPr>
          <a:xfrm>
            <a:off x="4845235" y="5060141"/>
            <a:ext cx="2622578" cy="1748385"/>
          </a:xfrm>
          <a:prstGeom prst="rect">
            <a:avLst/>
          </a:prstGeom>
        </p:spPr>
      </p:pic>
      <p:pic>
        <p:nvPicPr>
          <p:cNvPr id="12" name="Picture 11">
            <a:extLst>
              <a:ext uri="{FF2B5EF4-FFF2-40B4-BE49-F238E27FC236}">
                <a16:creationId xmlns:a16="http://schemas.microsoft.com/office/drawing/2014/main" id="{95010614-22C4-7814-4505-DC7BB189A1DD}"/>
              </a:ext>
            </a:extLst>
          </p:cNvPr>
          <p:cNvPicPr>
            <a:picLocks noChangeAspect="1"/>
          </p:cNvPicPr>
          <p:nvPr/>
        </p:nvPicPr>
        <p:blipFill>
          <a:blip r:embed="rId11"/>
          <a:stretch>
            <a:fillRect/>
          </a:stretch>
        </p:blipFill>
        <p:spPr>
          <a:xfrm>
            <a:off x="6421188" y="5024691"/>
            <a:ext cx="2666821" cy="1774481"/>
          </a:xfrm>
          <a:prstGeom prst="rect">
            <a:avLst/>
          </a:prstGeom>
          <a:ln>
            <a:solidFill>
              <a:schemeClr val="accent1"/>
            </a:solidFill>
          </a:ln>
        </p:spPr>
      </p:pic>
      <p:pic>
        <p:nvPicPr>
          <p:cNvPr id="10" name="Picture 9">
            <a:extLst>
              <a:ext uri="{FF2B5EF4-FFF2-40B4-BE49-F238E27FC236}">
                <a16:creationId xmlns:a16="http://schemas.microsoft.com/office/drawing/2014/main" id="{9AA99FC6-9CC0-7263-F903-F331BA7AE8E4}"/>
              </a:ext>
            </a:extLst>
          </p:cNvPr>
          <p:cNvPicPr>
            <a:picLocks noChangeAspect="1"/>
          </p:cNvPicPr>
          <p:nvPr/>
        </p:nvPicPr>
        <p:blipFill>
          <a:blip r:embed="rId12"/>
          <a:stretch>
            <a:fillRect/>
          </a:stretch>
        </p:blipFill>
        <p:spPr>
          <a:xfrm>
            <a:off x="5910397" y="3526616"/>
            <a:ext cx="2341259" cy="3067050"/>
          </a:xfrm>
          <a:prstGeom prst="rect">
            <a:avLst/>
          </a:prstGeom>
        </p:spPr>
      </p:pic>
    </p:spTree>
    <p:extLst>
      <p:ext uri="{BB962C8B-B14F-4D97-AF65-F5344CB8AC3E}">
        <p14:creationId xmlns:p14="http://schemas.microsoft.com/office/powerpoint/2010/main" val="116230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 calcmode="lin" valueType="num">
                                      <p:cBhvr additive="base">
                                        <p:cTn id="5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anim calcmode="lin" valueType="num">
                                      <p:cBhvr additive="base">
                                        <p:cTn id="6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
                                            <p:txEl>
                                              <p:pRg st="7" end="7"/>
                                            </p:txEl>
                                          </p:spTgt>
                                        </p:tgtEl>
                                        <p:attrNameLst>
                                          <p:attrName>style.visibility</p:attrName>
                                        </p:attrNameLst>
                                      </p:cBhvr>
                                      <p:to>
                                        <p:strVal val="visible"/>
                                      </p:to>
                                    </p:set>
                                    <p:anim calcmode="lin" valueType="num">
                                      <p:cBhvr additive="base">
                                        <p:cTn id="7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178852-CF4A-4050-80EB-7D89111BCB93}"/>
              </a:ext>
            </a:extLst>
          </p:cNvPr>
          <p:cNvSpPr txBox="1"/>
          <p:nvPr/>
        </p:nvSpPr>
        <p:spPr>
          <a:xfrm>
            <a:off x="1148714" y="124730"/>
            <a:ext cx="7519035" cy="523220"/>
          </a:xfrm>
          <a:prstGeom prst="rect">
            <a:avLst/>
          </a:prstGeom>
          <a:noFill/>
        </p:spPr>
        <p:txBody>
          <a:bodyPr wrap="square" rtlCol="0">
            <a:spAutoFit/>
          </a:bodyPr>
          <a:lstStyle/>
          <a:p>
            <a:pPr>
              <a:tabLst>
                <a:tab pos="418793" algn="l"/>
              </a:tabLst>
            </a:pPr>
            <a:r>
              <a:rPr lang="en-US" sz="2800" b="1">
                <a:solidFill>
                  <a:srgbClr val="BD9364"/>
                </a:solidFill>
              </a:rPr>
              <a:t>Gillette - Campbell County Success</a:t>
            </a:r>
          </a:p>
        </p:txBody>
      </p:sp>
      <p:sp>
        <p:nvSpPr>
          <p:cNvPr id="15" name="object 3">
            <a:extLst>
              <a:ext uri="{FF2B5EF4-FFF2-40B4-BE49-F238E27FC236}">
                <a16:creationId xmlns:a16="http://schemas.microsoft.com/office/drawing/2014/main" id="{A78F11EE-3DBA-4FAF-B030-CCB855C659E5}"/>
              </a:ext>
            </a:extLst>
          </p:cNvPr>
          <p:cNvSpPr/>
          <p:nvPr/>
        </p:nvSpPr>
        <p:spPr>
          <a:xfrm>
            <a:off x="0" y="0"/>
            <a:ext cx="1148715" cy="6858000"/>
          </a:xfrm>
          <a:custGeom>
            <a:avLst/>
            <a:gdLst/>
            <a:ahLst/>
            <a:cxnLst/>
            <a:rect l="l" t="t" r="r" b="b"/>
            <a:pathLst>
              <a:path w="2042160" h="9142730">
                <a:moveTo>
                  <a:pt x="2042160" y="9142730"/>
                </a:moveTo>
                <a:lnTo>
                  <a:pt x="0" y="9142730"/>
                </a:lnTo>
                <a:lnTo>
                  <a:pt x="0" y="0"/>
                </a:lnTo>
                <a:lnTo>
                  <a:pt x="2042160" y="0"/>
                </a:lnTo>
                <a:lnTo>
                  <a:pt x="2042160" y="9142730"/>
                </a:lnTo>
                <a:close/>
              </a:path>
            </a:pathLst>
          </a:custGeom>
          <a:solidFill>
            <a:srgbClr val="BD9364"/>
          </a:solidFill>
        </p:spPr>
        <p:txBody>
          <a:bodyPr wrap="square" lIns="0" tIns="0" rIns="0" bIns="0" rtlCol="0"/>
          <a:lstStyle/>
          <a:p>
            <a:endParaRPr sz="1013"/>
          </a:p>
        </p:txBody>
      </p:sp>
      <p:sp>
        <p:nvSpPr>
          <p:cNvPr id="16" name="object 4">
            <a:extLst>
              <a:ext uri="{FF2B5EF4-FFF2-40B4-BE49-F238E27FC236}">
                <a16:creationId xmlns:a16="http://schemas.microsoft.com/office/drawing/2014/main" id="{45F635CA-943B-4E3A-9C5B-A472681076FE}"/>
              </a:ext>
            </a:extLst>
          </p:cNvPr>
          <p:cNvSpPr/>
          <p:nvPr/>
        </p:nvSpPr>
        <p:spPr>
          <a:xfrm>
            <a:off x="121801" y="5622495"/>
            <a:ext cx="950119" cy="572928"/>
          </a:xfrm>
          <a:prstGeom prst="rect">
            <a:avLst/>
          </a:prstGeom>
          <a:blipFill>
            <a:blip r:embed="rId2" cstate="print"/>
            <a:stretch>
              <a:fillRect/>
            </a:stretch>
          </a:blipFill>
        </p:spPr>
        <p:txBody>
          <a:bodyPr wrap="square" lIns="0" tIns="0" rIns="0" bIns="0" rtlCol="0"/>
          <a:lstStyle/>
          <a:p>
            <a:endParaRPr sz="1013"/>
          </a:p>
        </p:txBody>
      </p:sp>
      <p:sp>
        <p:nvSpPr>
          <p:cNvPr id="17" name="object 5">
            <a:extLst>
              <a:ext uri="{FF2B5EF4-FFF2-40B4-BE49-F238E27FC236}">
                <a16:creationId xmlns:a16="http://schemas.microsoft.com/office/drawing/2014/main" id="{D3D3AA3B-BE2A-41DC-BB50-9E4C8B85B68D}"/>
              </a:ext>
            </a:extLst>
          </p:cNvPr>
          <p:cNvSpPr/>
          <p:nvPr/>
        </p:nvSpPr>
        <p:spPr>
          <a:xfrm>
            <a:off x="392764" y="6294722"/>
            <a:ext cx="399764" cy="437912"/>
          </a:xfrm>
          <a:prstGeom prst="rect">
            <a:avLst/>
          </a:prstGeom>
          <a:blipFill>
            <a:blip r:embed="rId3" cstate="print"/>
            <a:stretch>
              <a:fillRect/>
            </a:stretch>
          </a:blipFill>
        </p:spPr>
        <p:txBody>
          <a:bodyPr wrap="square" lIns="0" tIns="0" rIns="0" bIns="0" rtlCol="0"/>
          <a:lstStyle/>
          <a:p>
            <a:endParaRPr sz="1013"/>
          </a:p>
        </p:txBody>
      </p:sp>
      <p:sp>
        <p:nvSpPr>
          <p:cNvPr id="4" name="TextBox 3">
            <a:extLst>
              <a:ext uri="{FF2B5EF4-FFF2-40B4-BE49-F238E27FC236}">
                <a16:creationId xmlns:a16="http://schemas.microsoft.com/office/drawing/2014/main" id="{9764EF6D-6702-95D9-EFC6-2FB64B737DA4}"/>
              </a:ext>
            </a:extLst>
          </p:cNvPr>
          <p:cNvSpPr txBox="1"/>
          <p:nvPr/>
        </p:nvSpPr>
        <p:spPr>
          <a:xfrm>
            <a:off x="1270515" y="608493"/>
            <a:ext cx="5153025" cy="313932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solidFill>
                  <a:srgbClr val="BD9364"/>
                </a:solidFill>
              </a:rPr>
              <a:t>Strategic Plan – JAN 2020</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rPr>
              <a:t>Master Plan – APR 2022</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ea typeface="Calibri"/>
                <a:cs typeface="Calibri"/>
              </a:rPr>
              <a:t>Merger CCCVB &amp; Gillette Main Street</a:t>
            </a:r>
          </a:p>
          <a:p>
            <a:pPr marL="285750" indent="-285750">
              <a:buFont typeface="Arial" panose="020B0604020202020204" pitchFamily="34" charset="0"/>
              <a:buChar char="•"/>
            </a:pPr>
            <a:r>
              <a:rPr lang="en-US">
                <a:solidFill>
                  <a:srgbClr val="BD9364"/>
                </a:solidFill>
                <a:ea typeface="Calibri"/>
                <a:cs typeface="Calibri"/>
              </a:rPr>
              <a:t>1</a:t>
            </a:r>
            <a:r>
              <a:rPr lang="en-US" baseline="30000">
                <a:solidFill>
                  <a:srgbClr val="BD9364"/>
                </a:solidFill>
                <a:ea typeface="Calibri"/>
                <a:cs typeface="Calibri"/>
              </a:rPr>
              <a:t>st</a:t>
            </a:r>
            <a:r>
              <a:rPr lang="en-US">
                <a:solidFill>
                  <a:srgbClr val="BD9364"/>
                </a:solidFill>
                <a:ea typeface="Calibri"/>
                <a:cs typeface="Calibri"/>
              </a:rPr>
              <a:t> community to go from2% to 4% in 2020</a:t>
            </a:r>
          </a:p>
          <a:p>
            <a:pPr marL="285750" indent="-285750">
              <a:buFont typeface="Arial" panose="020B0604020202020204" pitchFamily="34" charset="0"/>
              <a:buChar char="•"/>
            </a:pPr>
            <a:r>
              <a:rPr lang="en-US">
                <a:solidFill>
                  <a:srgbClr val="BD9364"/>
                </a:solidFill>
                <a:ea typeface="Calibri"/>
                <a:cs typeface="Calibri"/>
              </a:rPr>
              <a:t>Increased visitation</a:t>
            </a:r>
          </a:p>
          <a:p>
            <a:pPr marL="285750" indent="-285750">
              <a:buFont typeface="Arial" panose="020B0604020202020204" pitchFamily="34" charset="0"/>
              <a:buChar char="•"/>
            </a:pPr>
            <a:r>
              <a:rPr lang="en-US">
                <a:solidFill>
                  <a:srgbClr val="BD9364"/>
                </a:solidFill>
                <a:ea typeface="Calibri"/>
                <a:cs typeface="Calibri"/>
              </a:rPr>
              <a:t>Increased visibility prepping for 2024 vote </a:t>
            </a:r>
          </a:p>
          <a:p>
            <a:pPr marL="285750" indent="-285750">
              <a:buFont typeface="Arial" panose="020B0604020202020204" pitchFamily="34" charset="0"/>
              <a:buChar char="•"/>
            </a:pPr>
            <a:r>
              <a:rPr lang="en-US">
                <a:solidFill>
                  <a:srgbClr val="BD9364"/>
                </a:solidFill>
              </a:rPr>
              <a:t>Team Sports emphasis</a:t>
            </a:r>
            <a:endParaRPr lang="en-US">
              <a:solidFill>
                <a:srgbClr val="BD9364"/>
              </a:solidFill>
              <a:ea typeface="Calibri"/>
              <a:cs typeface="Calibri"/>
            </a:endParaRPr>
          </a:p>
          <a:p>
            <a:pPr marL="285750" indent="-285750">
              <a:buFont typeface="Arial" panose="020B0604020202020204" pitchFamily="34" charset="0"/>
              <a:buChar char="•"/>
            </a:pPr>
            <a:r>
              <a:rPr lang="en-US" err="1">
                <a:solidFill>
                  <a:srgbClr val="BD9364"/>
                </a:solidFill>
              </a:rPr>
              <a:t>Zartico</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rPr>
              <a:t>International Pathfinder Camporee</a:t>
            </a:r>
            <a:endParaRPr lang="en-US">
              <a:solidFill>
                <a:srgbClr val="BD9364"/>
              </a:solidFill>
              <a:ea typeface="Calibri"/>
              <a:cs typeface="Calibri"/>
            </a:endParaRPr>
          </a:p>
          <a:p>
            <a:pPr marL="285750" indent="-285750">
              <a:buFont typeface="Arial" panose="020B0604020202020204" pitchFamily="34" charset="0"/>
              <a:buChar char="•"/>
            </a:pPr>
            <a:r>
              <a:rPr lang="en-US">
                <a:solidFill>
                  <a:srgbClr val="BD9364"/>
                </a:solidFill>
                <a:ea typeface="Calibri"/>
                <a:cs typeface="Calibri"/>
              </a:rPr>
              <a:t>New CAM-PLEX master plan</a:t>
            </a:r>
          </a:p>
          <a:p>
            <a:pPr marL="285750" indent="-285750">
              <a:buFont typeface="Arial" panose="020B0604020202020204" pitchFamily="34" charset="0"/>
              <a:buChar char="•"/>
            </a:pPr>
            <a:endParaRPr lang="en-US"/>
          </a:p>
        </p:txBody>
      </p:sp>
      <p:pic>
        <p:nvPicPr>
          <p:cNvPr id="8" name="Picture 7">
            <a:extLst>
              <a:ext uri="{FF2B5EF4-FFF2-40B4-BE49-F238E27FC236}">
                <a16:creationId xmlns:a16="http://schemas.microsoft.com/office/drawing/2014/main" id="{F118C4BE-3612-A490-3810-2E479A1EC9C3}"/>
              </a:ext>
            </a:extLst>
          </p:cNvPr>
          <p:cNvPicPr>
            <a:picLocks noChangeAspect="1"/>
          </p:cNvPicPr>
          <p:nvPr/>
        </p:nvPicPr>
        <p:blipFill>
          <a:blip r:embed="rId4"/>
          <a:stretch>
            <a:fillRect/>
          </a:stretch>
        </p:blipFill>
        <p:spPr>
          <a:xfrm>
            <a:off x="1270516" y="3541206"/>
            <a:ext cx="4377810" cy="3191427"/>
          </a:xfrm>
          <a:prstGeom prst="rect">
            <a:avLst/>
          </a:prstGeom>
          <a:ln>
            <a:solidFill>
              <a:schemeClr val="accent1"/>
            </a:solidFill>
          </a:ln>
        </p:spPr>
      </p:pic>
      <p:pic>
        <p:nvPicPr>
          <p:cNvPr id="2" name="Picture 1">
            <a:extLst>
              <a:ext uri="{FF2B5EF4-FFF2-40B4-BE49-F238E27FC236}">
                <a16:creationId xmlns:a16="http://schemas.microsoft.com/office/drawing/2014/main" id="{C6F908AF-1AC0-A499-2FC5-4054E0F0EF09}"/>
              </a:ext>
            </a:extLst>
          </p:cNvPr>
          <p:cNvPicPr>
            <a:picLocks noChangeAspect="1"/>
          </p:cNvPicPr>
          <p:nvPr/>
        </p:nvPicPr>
        <p:blipFill>
          <a:blip r:embed="rId5"/>
          <a:stretch>
            <a:fillRect/>
          </a:stretch>
        </p:blipFill>
        <p:spPr>
          <a:xfrm>
            <a:off x="4501592" y="3756184"/>
            <a:ext cx="4460360" cy="2508952"/>
          </a:xfrm>
          <a:prstGeom prst="rect">
            <a:avLst/>
          </a:prstGeom>
          <a:ln>
            <a:solidFill>
              <a:schemeClr val="accent1"/>
            </a:solidFill>
          </a:ln>
        </p:spPr>
      </p:pic>
      <p:pic>
        <p:nvPicPr>
          <p:cNvPr id="1026" name="Picture 2" descr="International Camporee | Berrien Springs MI">
            <a:extLst>
              <a:ext uri="{FF2B5EF4-FFF2-40B4-BE49-F238E27FC236}">
                <a16:creationId xmlns:a16="http://schemas.microsoft.com/office/drawing/2014/main" id="{BDA136D1-F4D5-F01C-76DC-163D1FB6AE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1015" y="9586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528;p27" descr="Logo&#10;&#10;Description automatically generated">
            <a:extLst>
              <a:ext uri="{FF2B5EF4-FFF2-40B4-BE49-F238E27FC236}">
                <a16:creationId xmlns:a16="http://schemas.microsoft.com/office/drawing/2014/main" id="{8E114E78-E741-A4C6-7F97-E6FAF5644697}"/>
              </a:ext>
            </a:extLst>
          </p:cNvPr>
          <p:cNvPicPr preferRelativeResize="0">
            <a:picLocks noChangeAspect="1"/>
          </p:cNvPicPr>
          <p:nvPr/>
        </p:nvPicPr>
        <p:blipFill rotWithShape="1">
          <a:blip r:embed="rId7">
            <a:alphaModFix/>
          </a:blip>
          <a:srcRect/>
          <a:stretch/>
        </p:blipFill>
        <p:spPr>
          <a:xfrm>
            <a:off x="8142126" y="83413"/>
            <a:ext cx="887916" cy="431724"/>
          </a:xfrm>
          <a:prstGeom prst="rect">
            <a:avLst/>
          </a:prstGeom>
          <a:noFill/>
          <a:ln>
            <a:noFill/>
          </a:ln>
        </p:spPr>
      </p:pic>
    </p:spTree>
    <p:extLst>
      <p:ext uri="{BB962C8B-B14F-4D97-AF65-F5344CB8AC3E}">
        <p14:creationId xmlns:p14="http://schemas.microsoft.com/office/powerpoint/2010/main" val="3289831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13</Slides>
  <Notes>1</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Borgerding</dc:creator>
  <cp:revision>2</cp:revision>
  <dcterms:created xsi:type="dcterms:W3CDTF">2022-09-13T20:20:00Z</dcterms:created>
  <dcterms:modified xsi:type="dcterms:W3CDTF">2023-10-25T20:57:03Z</dcterms:modified>
</cp:coreProperties>
</file>